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58" r:id="rId4"/>
    <p:sldId id="260" r:id="rId5"/>
    <p:sldId id="261" r:id="rId6"/>
    <p:sldId id="262" r:id="rId7"/>
    <p:sldId id="263" r:id="rId8"/>
    <p:sldId id="264" r:id="rId9"/>
    <p:sldId id="265" r:id="rId10"/>
    <p:sldId id="266" r:id="rId11"/>
    <p:sldId id="270" r:id="rId12"/>
    <p:sldId id="272" r:id="rId13"/>
    <p:sldId id="273" r:id="rId14"/>
    <p:sldId id="274" r:id="rId15"/>
    <p:sldId id="275" r:id="rId16"/>
    <p:sldId id="267" r:id="rId17"/>
    <p:sldId id="276" r:id="rId18"/>
    <p:sldId id="277" r:id="rId19"/>
    <p:sldId id="268" r:id="rId20"/>
    <p:sldId id="278" r:id="rId21"/>
    <p:sldId id="279" r:id="rId22"/>
    <p:sldId id="281" r:id="rId23"/>
    <p:sldId id="282" r:id="rId24"/>
    <p:sldId id="284" r:id="rId25"/>
    <p:sldId id="295" r:id="rId26"/>
    <p:sldId id="296" r:id="rId27"/>
    <p:sldId id="283" r:id="rId28"/>
    <p:sldId id="293" r:id="rId29"/>
    <p:sldId id="291" r:id="rId30"/>
    <p:sldId id="298" r:id="rId31"/>
    <p:sldId id="289" r:id="rId32"/>
    <p:sldId id="290" r:id="rId33"/>
    <p:sldId id="288" r:id="rId34"/>
    <p:sldId id="285" r:id="rId35"/>
    <p:sldId id="287" r:id="rId36"/>
    <p:sldId id="269"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9" autoAdjust="0"/>
    <p:restoredTop sz="79443" autoAdjust="0"/>
  </p:normalViewPr>
  <p:slideViewPr>
    <p:cSldViewPr>
      <p:cViewPr varScale="1">
        <p:scale>
          <a:sx n="91" d="100"/>
          <a:sy n="91" d="100"/>
        </p:scale>
        <p:origin x="1782" y="96"/>
      </p:cViewPr>
      <p:guideLst>
        <p:guide orient="horz" pos="2160"/>
        <p:guide pos="2880"/>
      </p:guideLst>
    </p:cSldViewPr>
  </p:slideViewPr>
  <p:outlineViewPr>
    <p:cViewPr>
      <p:scale>
        <a:sx n="33" d="100"/>
        <a:sy n="33" d="100"/>
      </p:scale>
      <p:origin x="0" y="7941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8EFB9A-BB17-4EBC-9077-B8EE81F875DE}" type="datetimeFigureOut">
              <a:rPr lang="ru-RU" smtClean="0"/>
              <a:t>21.10.2025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911791-18F6-4064-9858-5A04649645F8}" type="slidenum">
              <a:rPr lang="ru-RU" smtClean="0"/>
              <a:t>‹#›</a:t>
            </a:fld>
            <a:endParaRPr lang="ru-RU"/>
          </a:p>
        </p:txBody>
      </p:sp>
    </p:spTree>
    <p:extLst>
      <p:ext uri="{BB962C8B-B14F-4D97-AF65-F5344CB8AC3E}">
        <p14:creationId xmlns:p14="http://schemas.microsoft.com/office/powerpoint/2010/main" val="3383129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9911791-18F6-4064-9858-5A04649645F8}" type="slidenum">
              <a:rPr lang="ru-RU" smtClean="0"/>
              <a:t>15</a:t>
            </a:fld>
            <a:endParaRPr lang="ru-RU"/>
          </a:p>
        </p:txBody>
      </p:sp>
    </p:spTree>
    <p:extLst>
      <p:ext uri="{BB962C8B-B14F-4D97-AF65-F5344CB8AC3E}">
        <p14:creationId xmlns:p14="http://schemas.microsoft.com/office/powerpoint/2010/main" val="2910982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2C17A601-34CF-4BA4-9E42-114D6167FEBD}" type="datetimeFigureOut">
              <a:rPr lang="ru-RU" smtClean="0"/>
              <a:t>21.10.2025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1066708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C17A601-34CF-4BA4-9E42-114D6167FEBD}" type="datetimeFigureOut">
              <a:rPr lang="ru-RU" smtClean="0"/>
              <a:t>21.10.2025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3623669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C17A601-34CF-4BA4-9E42-114D6167FEBD}" type="datetimeFigureOut">
              <a:rPr lang="ru-RU" smtClean="0"/>
              <a:t>21.10.2025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4068813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C17A601-34CF-4BA4-9E42-114D6167FEBD}" type="datetimeFigureOut">
              <a:rPr lang="ru-RU" smtClean="0"/>
              <a:t>21.10.2025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1500296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C17A601-34CF-4BA4-9E42-114D6167FEBD}" type="datetimeFigureOut">
              <a:rPr lang="ru-RU" smtClean="0"/>
              <a:t>21.10.2025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3268096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C17A601-34CF-4BA4-9E42-114D6167FEBD}" type="datetimeFigureOut">
              <a:rPr lang="ru-RU" smtClean="0"/>
              <a:t>21.10.2025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356359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C17A601-34CF-4BA4-9E42-114D6167FEBD}" type="datetimeFigureOut">
              <a:rPr lang="ru-RU" smtClean="0"/>
              <a:t>21.10.2025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2241944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C17A601-34CF-4BA4-9E42-114D6167FEBD}" type="datetimeFigureOut">
              <a:rPr lang="ru-RU" smtClean="0"/>
              <a:t>21.10.2025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2176470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C17A601-34CF-4BA4-9E42-114D6167FEBD}" type="datetimeFigureOut">
              <a:rPr lang="ru-RU" smtClean="0"/>
              <a:t>21.10.2025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71936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C17A601-34CF-4BA4-9E42-114D6167FEBD}" type="datetimeFigureOut">
              <a:rPr lang="ru-RU" smtClean="0"/>
              <a:t>21.10.2025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2733602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C17A601-34CF-4BA4-9E42-114D6167FEBD}" type="datetimeFigureOut">
              <a:rPr lang="ru-RU" smtClean="0"/>
              <a:t>21.10.2025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C89E8D5-7582-440D-ADCC-A06148F032BA}" type="slidenum">
              <a:rPr lang="ru-RU" smtClean="0"/>
              <a:t>‹#›</a:t>
            </a:fld>
            <a:endParaRPr lang="ru-RU"/>
          </a:p>
        </p:txBody>
      </p:sp>
    </p:spTree>
    <p:extLst>
      <p:ext uri="{BB962C8B-B14F-4D97-AF65-F5344CB8AC3E}">
        <p14:creationId xmlns:p14="http://schemas.microsoft.com/office/powerpoint/2010/main" val="794219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17A601-34CF-4BA4-9E42-114D6167FEBD}" type="datetimeFigureOut">
              <a:rPr lang="ru-RU" smtClean="0"/>
              <a:t>21.10.2025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89E8D5-7582-440D-ADCC-A06148F032BA}" type="slidenum">
              <a:rPr lang="ru-RU" smtClean="0"/>
              <a:t>‹#›</a:t>
            </a:fld>
            <a:endParaRPr lang="ru-RU"/>
          </a:p>
        </p:txBody>
      </p:sp>
    </p:spTree>
    <p:extLst>
      <p:ext uri="{BB962C8B-B14F-4D97-AF65-F5344CB8AC3E}">
        <p14:creationId xmlns:p14="http://schemas.microsoft.com/office/powerpoint/2010/main" val="1541213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03648" y="476673"/>
            <a:ext cx="6838528" cy="504056"/>
          </a:xfrm>
        </p:spPr>
        <p:txBody>
          <a:bodyPr>
            <a:normAutofit fontScale="90000"/>
          </a:bodyPr>
          <a:lstStyle/>
          <a:p>
            <a:r>
              <a:rPr lang="ru-RU" dirty="0"/>
              <a:t>Металлы и сплавы</a:t>
            </a:r>
          </a:p>
        </p:txBody>
      </p:sp>
      <p:sp>
        <p:nvSpPr>
          <p:cNvPr id="3" name="Подзаголовок 2"/>
          <p:cNvSpPr>
            <a:spLocks noGrp="1"/>
          </p:cNvSpPr>
          <p:nvPr>
            <p:ph type="subTitle" idx="1"/>
          </p:nvPr>
        </p:nvSpPr>
        <p:spPr>
          <a:xfrm>
            <a:off x="539552" y="1196752"/>
            <a:ext cx="8280920" cy="5400600"/>
          </a:xfrm>
        </p:spPr>
        <p:txBody>
          <a:bodyPr>
            <a:noAutofit/>
          </a:bodyPr>
          <a:lstStyle/>
          <a:p>
            <a:pPr algn="l">
              <a:spcBef>
                <a:spcPts val="0"/>
              </a:spcBef>
            </a:pPr>
            <a:r>
              <a:rPr lang="ru-RU" sz="1100" b="1" dirty="0">
                <a:solidFill>
                  <a:schemeClr val="tx1"/>
                </a:solidFill>
                <a:latin typeface="Times New Roman" pitchFamily="18" charset="0"/>
                <a:cs typeface="Times New Roman" pitchFamily="18" charset="0"/>
              </a:rPr>
              <a:t>К тугоплавким металлам </a:t>
            </a:r>
            <a:r>
              <a:rPr lang="ru-RU" sz="1100" dirty="0">
                <a:solidFill>
                  <a:schemeClr val="tx1"/>
                </a:solidFill>
                <a:latin typeface="Times New Roman" pitchFamily="18" charset="0"/>
                <a:cs typeface="Times New Roman" pitchFamily="18" charset="0"/>
              </a:rPr>
              <a:t>относятся металлы и сплавы, отличающиеся высокой температурой плавления, химической стойкостью и общими закономерностями технологии изготовления. В эту группу металлов входят вольфрам, молибден, тантал, ниобий, рений, цирконий, титан, гафний. Эти материалы получаются преимущественно в виде порошков при восстановлении их окислов. Большинство их них в чистом виде применяется для изготовления элементов с высокой термической  нагрузкой – нитей и спиралей накала осветительных  ламп, катодов прямого накала, подогревателей катодов косвенного накала, анодов и сеток электронных ламп.</a:t>
            </a:r>
          </a:p>
          <a:p>
            <a:pPr algn="l">
              <a:spcBef>
                <a:spcPts val="0"/>
              </a:spcBef>
            </a:pPr>
            <a:endParaRPr lang="ru-RU" sz="1100" dirty="0">
              <a:solidFill>
                <a:schemeClr val="tx1"/>
              </a:solidFill>
              <a:latin typeface="Times New Roman" pitchFamily="18" charset="0"/>
              <a:cs typeface="Times New Roman" pitchFamily="18" charset="0"/>
            </a:endParaRPr>
          </a:p>
          <a:p>
            <a:pPr algn="l">
              <a:spcBef>
                <a:spcPts val="0"/>
              </a:spcBef>
            </a:pPr>
            <a:r>
              <a:rPr lang="ru-RU" sz="1100" b="1" dirty="0">
                <a:solidFill>
                  <a:schemeClr val="tx1"/>
                </a:solidFill>
                <a:latin typeface="Times New Roman" pitchFamily="18" charset="0"/>
                <a:cs typeface="Times New Roman" pitchFamily="18" charset="0"/>
              </a:rPr>
              <a:t>Вольфрам.   </a:t>
            </a:r>
            <a:r>
              <a:rPr lang="ru-RU" sz="1100" dirty="0">
                <a:solidFill>
                  <a:schemeClr val="tx1"/>
                </a:solidFill>
                <a:latin typeface="Times New Roman" pitchFamily="18" charset="0"/>
                <a:cs typeface="Times New Roman" pitchFamily="18" charset="0"/>
              </a:rPr>
              <a:t>Из   </a:t>
            </a:r>
            <a:r>
              <a:rPr lang="ru-RU" sz="1100" dirty="0" err="1">
                <a:solidFill>
                  <a:schemeClr val="tx1"/>
                </a:solidFill>
                <a:latin typeface="Times New Roman" pitchFamily="18" charset="0"/>
                <a:cs typeface="Times New Roman" pitchFamily="18" charset="0"/>
              </a:rPr>
              <a:t>вольфрамосодержащих</a:t>
            </a:r>
            <a:r>
              <a:rPr lang="ru-RU" sz="1100" dirty="0">
                <a:solidFill>
                  <a:schemeClr val="tx1"/>
                </a:solidFill>
                <a:latin typeface="Times New Roman" pitchFamily="18" charset="0"/>
                <a:cs typeface="Times New Roman" pitchFamily="18" charset="0"/>
              </a:rPr>
              <a:t>   руд   получают  вольфрамовую кислоту </a:t>
            </a:r>
            <a:r>
              <a:rPr lang="en-US" sz="1100" dirty="0">
                <a:solidFill>
                  <a:schemeClr val="tx1"/>
                </a:solidFill>
                <a:latin typeface="Times New Roman" pitchFamily="18" charset="0"/>
                <a:cs typeface="Times New Roman" pitchFamily="18" charset="0"/>
              </a:rPr>
              <a:t>(WO</a:t>
            </a:r>
            <a:r>
              <a:rPr lang="en-US" sz="1100" baseline="-25000" dirty="0">
                <a:solidFill>
                  <a:schemeClr val="tx1"/>
                </a:solidFill>
                <a:latin typeface="Times New Roman" pitchFamily="18" charset="0"/>
                <a:cs typeface="Times New Roman" pitchFamily="18" charset="0"/>
              </a:rPr>
              <a:t>3</a:t>
            </a:r>
            <a:r>
              <a:rPr lang="en-US" sz="1100" dirty="0">
                <a:solidFill>
                  <a:schemeClr val="tx1"/>
                </a:solidFill>
                <a:latin typeface="Times New Roman" pitchFamily="18" charset="0"/>
                <a:cs typeface="Times New Roman" pitchFamily="18" charset="0"/>
              </a:rPr>
              <a:t>.H</a:t>
            </a:r>
            <a:r>
              <a:rPr lang="en-US" sz="1100" baseline="-25000" dirty="0">
                <a:solidFill>
                  <a:schemeClr val="tx1"/>
                </a:solidFill>
                <a:latin typeface="Times New Roman" pitchFamily="18" charset="0"/>
                <a:cs typeface="Times New Roman" pitchFamily="18" charset="0"/>
              </a:rPr>
              <a:t>2</a:t>
            </a:r>
            <a:r>
              <a:rPr lang="en-US" sz="1100" dirty="0">
                <a:solidFill>
                  <a:schemeClr val="tx1"/>
                </a:solidFill>
                <a:latin typeface="Times New Roman" pitchFamily="18" charset="0"/>
                <a:cs typeface="Times New Roman" pitchFamily="18" charset="0"/>
              </a:rPr>
              <a:t>O)</a:t>
            </a:r>
            <a:r>
              <a:rPr lang="ru-RU" sz="1100" dirty="0">
                <a:solidFill>
                  <a:schemeClr val="tx1"/>
                </a:solidFill>
                <a:latin typeface="Times New Roman" pitchFamily="18" charset="0"/>
                <a:cs typeface="Times New Roman" pitchFamily="18" charset="0"/>
              </a:rPr>
              <a:t>. После обработки вольфрамовой кислоты в аммиаке из нее выпадает </a:t>
            </a:r>
            <a:r>
              <a:rPr lang="ru-RU" sz="1100" dirty="0" err="1">
                <a:solidFill>
                  <a:schemeClr val="tx1"/>
                </a:solidFill>
                <a:latin typeface="Times New Roman" pitchFamily="18" charset="0"/>
                <a:cs typeface="Times New Roman" pitchFamily="18" charset="0"/>
              </a:rPr>
              <a:t>паравольфрамат</a:t>
            </a:r>
            <a:r>
              <a:rPr lang="ru-RU" sz="1100" dirty="0">
                <a:solidFill>
                  <a:schemeClr val="tx1"/>
                </a:solidFill>
                <a:latin typeface="Times New Roman" pitchFamily="18" charset="0"/>
                <a:cs typeface="Times New Roman" pitchFamily="18" charset="0"/>
              </a:rPr>
              <a:t> аммония</a:t>
            </a:r>
            <a:r>
              <a:rPr lang="en-US" sz="1100" dirty="0">
                <a:solidFill>
                  <a:schemeClr val="tx1"/>
                </a:solidFill>
                <a:latin typeface="Times New Roman" pitchFamily="18" charset="0"/>
                <a:cs typeface="Times New Roman" pitchFamily="18" charset="0"/>
              </a:rPr>
              <a:t> (NH</a:t>
            </a:r>
            <a:r>
              <a:rPr lang="en-US" sz="1100" baseline="-25000" dirty="0">
                <a:solidFill>
                  <a:schemeClr val="tx1"/>
                </a:solidFill>
                <a:latin typeface="Times New Roman" pitchFamily="18" charset="0"/>
                <a:cs typeface="Times New Roman" pitchFamily="18" charset="0"/>
              </a:rPr>
              <a:t>4</a:t>
            </a:r>
            <a:r>
              <a:rPr lang="en-US" sz="1100" dirty="0">
                <a:solidFill>
                  <a:schemeClr val="tx1"/>
                </a:solidFill>
                <a:latin typeface="Times New Roman" pitchFamily="18" charset="0"/>
                <a:cs typeface="Times New Roman" pitchFamily="18" charset="0"/>
              </a:rPr>
              <a:t>)</a:t>
            </a:r>
            <a:r>
              <a:rPr lang="en-US" sz="1100" baseline="-25000" dirty="0">
                <a:solidFill>
                  <a:schemeClr val="tx1"/>
                </a:solidFill>
                <a:latin typeface="Times New Roman" pitchFamily="18" charset="0"/>
                <a:cs typeface="Times New Roman" pitchFamily="18" charset="0"/>
              </a:rPr>
              <a:t>10</a:t>
            </a:r>
            <a:r>
              <a:rPr lang="en-US" sz="1100" dirty="0">
                <a:solidFill>
                  <a:schemeClr val="tx1"/>
                </a:solidFill>
                <a:latin typeface="Times New Roman" pitchFamily="18" charset="0"/>
                <a:cs typeface="Times New Roman" pitchFamily="18" charset="0"/>
              </a:rPr>
              <a:t>(H</a:t>
            </a:r>
            <a:r>
              <a:rPr lang="en-US" sz="1100" baseline="-25000" dirty="0">
                <a:solidFill>
                  <a:schemeClr val="tx1"/>
                </a:solidFill>
                <a:latin typeface="Times New Roman" pitchFamily="18" charset="0"/>
                <a:cs typeface="Times New Roman" pitchFamily="18" charset="0"/>
              </a:rPr>
              <a:t>2</a:t>
            </a:r>
            <a:r>
              <a:rPr lang="en-US" sz="1100" dirty="0">
                <a:solidFill>
                  <a:schemeClr val="tx1"/>
                </a:solidFill>
                <a:latin typeface="Times New Roman" pitchFamily="18" charset="0"/>
                <a:cs typeface="Times New Roman" pitchFamily="18" charset="0"/>
              </a:rPr>
              <a:t>W</a:t>
            </a:r>
            <a:r>
              <a:rPr lang="en-US" sz="1100" baseline="-25000" dirty="0">
                <a:solidFill>
                  <a:schemeClr val="tx1"/>
                </a:solidFill>
                <a:latin typeface="Times New Roman" pitchFamily="18" charset="0"/>
                <a:cs typeface="Times New Roman" pitchFamily="18" charset="0"/>
              </a:rPr>
              <a:t>12</a:t>
            </a:r>
            <a:r>
              <a:rPr lang="en-US" sz="1100" dirty="0">
                <a:solidFill>
                  <a:schemeClr val="tx1"/>
                </a:solidFill>
                <a:latin typeface="Times New Roman" pitchFamily="18" charset="0"/>
                <a:cs typeface="Times New Roman" pitchFamily="18" charset="0"/>
              </a:rPr>
              <a:t>O</a:t>
            </a:r>
            <a:r>
              <a:rPr lang="en-US" sz="1100" baseline="-25000" dirty="0">
                <a:solidFill>
                  <a:schemeClr val="tx1"/>
                </a:solidFill>
                <a:latin typeface="Times New Roman" pitchFamily="18" charset="0"/>
                <a:cs typeface="Times New Roman" pitchFamily="18" charset="0"/>
              </a:rPr>
              <a:t>42</a:t>
            </a:r>
            <a:r>
              <a:rPr lang="en-US" sz="1100" dirty="0">
                <a:solidFill>
                  <a:schemeClr val="tx1"/>
                </a:solidFill>
                <a:latin typeface="Times New Roman" pitchFamily="18" charset="0"/>
                <a:cs typeface="Times New Roman" pitchFamily="18" charset="0"/>
              </a:rPr>
              <a:t>)H</a:t>
            </a:r>
            <a:r>
              <a:rPr lang="en-US" sz="1100" baseline="-25000" dirty="0">
                <a:solidFill>
                  <a:schemeClr val="tx1"/>
                </a:solidFill>
                <a:latin typeface="Times New Roman" pitchFamily="18" charset="0"/>
                <a:cs typeface="Times New Roman" pitchFamily="18" charset="0"/>
              </a:rPr>
              <a:t>2</a:t>
            </a:r>
            <a:r>
              <a:rPr lang="en-US" sz="1100" dirty="0">
                <a:solidFill>
                  <a:schemeClr val="tx1"/>
                </a:solidFill>
                <a:latin typeface="Times New Roman" pitchFamily="18" charset="0"/>
                <a:cs typeface="Times New Roman" pitchFamily="18" charset="0"/>
              </a:rPr>
              <a:t>O</a:t>
            </a:r>
            <a:r>
              <a:rPr lang="ru-RU" sz="1100" dirty="0">
                <a:solidFill>
                  <a:schemeClr val="tx1"/>
                </a:solidFill>
                <a:latin typeface="Times New Roman" pitchFamily="18" charset="0"/>
                <a:cs typeface="Times New Roman" pitchFamily="18" charset="0"/>
              </a:rPr>
              <a:t> в виде порошка. Далее </a:t>
            </a:r>
            <a:r>
              <a:rPr lang="ru-RU" sz="1100" dirty="0" err="1">
                <a:solidFill>
                  <a:schemeClr val="tx1"/>
                </a:solidFill>
                <a:latin typeface="Times New Roman" pitchFamily="18" charset="0"/>
                <a:cs typeface="Times New Roman" pitchFamily="18" charset="0"/>
              </a:rPr>
              <a:t>паравольфрамат</a:t>
            </a:r>
            <a:r>
              <a:rPr lang="ru-RU" sz="1100" dirty="0">
                <a:solidFill>
                  <a:schemeClr val="tx1"/>
                </a:solidFill>
                <a:latin typeface="Times New Roman" pitchFamily="18" charset="0"/>
                <a:cs typeface="Times New Roman" pitchFamily="18" charset="0"/>
              </a:rPr>
              <a:t> прокаливают в водороде до температуры красного каления (~5000) и получают вольфрамовый ангидрид</a:t>
            </a:r>
            <a:r>
              <a:rPr lang="en-US" sz="1100" dirty="0">
                <a:solidFill>
                  <a:schemeClr val="tx1"/>
                </a:solidFill>
                <a:latin typeface="Times New Roman" pitchFamily="18" charset="0"/>
                <a:cs typeface="Times New Roman" pitchFamily="18" charset="0"/>
              </a:rPr>
              <a:t> WO</a:t>
            </a:r>
            <a:r>
              <a:rPr lang="en-US" sz="1100" baseline="-25000" dirty="0">
                <a:solidFill>
                  <a:schemeClr val="tx1"/>
                </a:solidFill>
                <a:latin typeface="Times New Roman" pitchFamily="18" charset="0"/>
                <a:cs typeface="Times New Roman" pitchFamily="18" charset="0"/>
              </a:rPr>
              <a:t>3</a:t>
            </a:r>
            <a:r>
              <a:rPr lang="ru-RU" sz="1100" dirty="0">
                <a:solidFill>
                  <a:schemeClr val="tx1"/>
                </a:solidFill>
                <a:latin typeface="Times New Roman" pitchFamily="18" charset="0"/>
                <a:cs typeface="Times New Roman" pitchFamily="18" charset="0"/>
              </a:rPr>
              <a:t>. Для получения различных марок вольфрама в ангидрид вводят присадки (например, окись тория) и снова прокаливают в водороде до получения вольфрамового порошка. Далее порошок прессуют в </a:t>
            </a:r>
            <a:r>
              <a:rPr lang="ru-RU" sz="1100" dirty="0" err="1">
                <a:solidFill>
                  <a:schemeClr val="tx1"/>
                </a:solidFill>
                <a:latin typeface="Times New Roman" pitchFamily="18" charset="0"/>
                <a:cs typeface="Times New Roman" pitchFamily="18" charset="0"/>
              </a:rPr>
              <a:t>штабики</a:t>
            </a:r>
            <a:r>
              <a:rPr lang="ru-RU" sz="1100" dirty="0">
                <a:solidFill>
                  <a:schemeClr val="tx1"/>
                </a:solidFill>
                <a:latin typeface="Times New Roman" pitchFamily="18" charset="0"/>
                <a:cs typeface="Times New Roman" pitchFamily="18" charset="0"/>
              </a:rPr>
              <a:t>, подвергают ковке, спекают в пруток в среде инертного газа. Из полученных прутков вытягивают проволоку.</a:t>
            </a:r>
          </a:p>
          <a:p>
            <a:pPr algn="l">
              <a:spcBef>
                <a:spcPts val="0"/>
              </a:spcBef>
            </a:pPr>
            <a:r>
              <a:rPr lang="ru-RU" sz="1100" b="1" dirty="0">
                <a:solidFill>
                  <a:schemeClr val="tx1"/>
                </a:solidFill>
                <a:latin typeface="Times New Roman" pitchFamily="18" charset="0"/>
                <a:cs typeface="Times New Roman" pitchFamily="18" charset="0"/>
              </a:rPr>
              <a:t>Тантал</a:t>
            </a:r>
            <a:r>
              <a:rPr lang="ru-RU" sz="1100" dirty="0">
                <a:solidFill>
                  <a:schemeClr val="tx1"/>
                </a:solidFill>
                <a:latin typeface="Times New Roman" pitchFamily="18" charset="0"/>
                <a:cs typeface="Times New Roman" pitchFamily="18" charset="0"/>
              </a:rPr>
              <a:t>. Современный способ получения тантала – электролиз солей тантала в вакуумно-дуговых печах. Катодом служит </a:t>
            </a:r>
            <a:r>
              <a:rPr lang="ru-RU" sz="1100" dirty="0" err="1">
                <a:solidFill>
                  <a:schemeClr val="tx1"/>
                </a:solidFill>
                <a:latin typeface="Times New Roman" pitchFamily="18" charset="0"/>
                <a:cs typeface="Times New Roman" pitchFamily="18" charset="0"/>
              </a:rPr>
              <a:t>нихромовый</a:t>
            </a:r>
            <a:r>
              <a:rPr lang="ru-RU" sz="1100" dirty="0">
                <a:solidFill>
                  <a:schemeClr val="tx1"/>
                </a:solidFill>
                <a:latin typeface="Times New Roman" pitchFamily="18" charset="0"/>
                <a:cs typeface="Times New Roman" pitchFamily="18" charset="0"/>
              </a:rPr>
              <a:t> тигель с солями тантала, анодом – графитовый стержень. После процесса слиток предварительного тантала подвергают очистке методом зонной плавки в высокочастотной или электронно-лучевой печи. Тантал применяется в качестве высокотемпературных нагревателей, работающих в агрессивных средах.</a:t>
            </a:r>
          </a:p>
          <a:p>
            <a:pPr algn="l">
              <a:spcBef>
                <a:spcPts val="0"/>
              </a:spcBef>
            </a:pPr>
            <a:r>
              <a:rPr lang="ru-RU" sz="1100" b="1" dirty="0">
                <a:solidFill>
                  <a:schemeClr val="tx1"/>
                </a:solidFill>
                <a:latin typeface="Times New Roman" pitchFamily="18" charset="0"/>
                <a:cs typeface="Times New Roman" pitchFamily="18" charset="0"/>
              </a:rPr>
              <a:t>Титан. Л</a:t>
            </a:r>
            <a:r>
              <a:rPr lang="ru-RU" sz="1100" dirty="0">
                <a:solidFill>
                  <a:schemeClr val="tx1"/>
                </a:solidFill>
                <a:latin typeface="Times New Roman" pitchFamily="18" charset="0"/>
                <a:cs typeface="Times New Roman" pitchFamily="18" charset="0"/>
              </a:rPr>
              <a:t>егкий металл с прочностью стали. При прокате титана с применением масел получается технический «серый» титан. Для вакуумной техники титан получается методом вакуумной прокатки - «белый» чистый титан марки ТЧ-00. Пары титана очень хорошо поглощают различные газы. Титан используется в качестве газопоглотителя в электронных лампах и </a:t>
            </a:r>
            <a:r>
              <a:rPr lang="ru-RU" sz="1100" dirty="0" err="1">
                <a:solidFill>
                  <a:schemeClr val="tx1"/>
                </a:solidFill>
                <a:latin typeface="Times New Roman" pitchFamily="18" charset="0"/>
                <a:cs typeface="Times New Roman" pitchFamily="18" charset="0"/>
              </a:rPr>
              <a:t>электроразрядных</a:t>
            </a:r>
            <a:r>
              <a:rPr lang="ru-RU" sz="1100" dirty="0">
                <a:solidFill>
                  <a:schemeClr val="tx1"/>
                </a:solidFill>
                <a:latin typeface="Times New Roman" pitchFamily="18" charset="0"/>
                <a:cs typeface="Times New Roman" pitchFamily="18" charset="0"/>
              </a:rPr>
              <a:t> вакуумных насосах.</a:t>
            </a:r>
          </a:p>
          <a:p>
            <a:pPr algn="l">
              <a:spcBef>
                <a:spcPts val="0"/>
              </a:spcBef>
            </a:pPr>
            <a:r>
              <a:rPr lang="ru-RU" sz="1100" b="1" dirty="0">
                <a:solidFill>
                  <a:schemeClr val="tx1"/>
                </a:solidFill>
                <a:latin typeface="Times New Roman" pitchFamily="18" charset="0"/>
                <a:cs typeface="Times New Roman" pitchFamily="18" charset="0"/>
              </a:rPr>
              <a:t>Цирконий.  </a:t>
            </a:r>
            <a:r>
              <a:rPr lang="ru-RU" sz="1100" dirty="0">
                <a:solidFill>
                  <a:schemeClr val="tx1"/>
                </a:solidFill>
                <a:latin typeface="Times New Roman" pitchFamily="18" charset="0"/>
                <a:cs typeface="Times New Roman" pitchFamily="18" charset="0"/>
              </a:rPr>
              <a:t>Цирконий получается в результате химического электролиза его солей. Полученный в виде чешуек цирконий механически снимается с электродов, прессуется в </a:t>
            </a:r>
            <a:r>
              <a:rPr lang="ru-RU" sz="1100" dirty="0" err="1">
                <a:solidFill>
                  <a:schemeClr val="tx1"/>
                </a:solidFill>
                <a:latin typeface="Times New Roman" pitchFamily="18" charset="0"/>
                <a:cs typeface="Times New Roman" pitchFamily="18" charset="0"/>
              </a:rPr>
              <a:t>штабики</a:t>
            </a:r>
            <a:r>
              <a:rPr lang="ru-RU" sz="1100" dirty="0">
                <a:solidFill>
                  <a:schemeClr val="tx1"/>
                </a:solidFill>
                <a:latin typeface="Times New Roman" pitchFamily="18" charset="0"/>
                <a:cs typeface="Times New Roman" pitchFamily="18" charset="0"/>
              </a:rPr>
              <a:t>. Применение циркония аналогично применению титана. Цирконий является более дорогим, по сравнению с титаном. Основное применение циркония – это газопоглотитель</a:t>
            </a:r>
          </a:p>
          <a:p>
            <a:pPr algn="l">
              <a:spcBef>
                <a:spcPts val="0"/>
              </a:spcBef>
            </a:pPr>
            <a:r>
              <a:rPr lang="ru-RU" sz="1100" b="1" dirty="0">
                <a:solidFill>
                  <a:schemeClr val="tx1"/>
                </a:solidFill>
                <a:latin typeface="Times New Roman" pitchFamily="18" charset="0"/>
                <a:cs typeface="Times New Roman" pitchFamily="18" charset="0"/>
              </a:rPr>
              <a:t>Ниобий.  </a:t>
            </a:r>
            <a:r>
              <a:rPr lang="ru-RU" sz="1100" dirty="0">
                <a:solidFill>
                  <a:schemeClr val="tx1"/>
                </a:solidFill>
                <a:latin typeface="Times New Roman" pitchFamily="18" charset="0"/>
                <a:cs typeface="Times New Roman" pitchFamily="18" charset="0"/>
              </a:rPr>
              <a:t>Ниобий получается в процессе электронно-лучевой плавки солей. Для уменьшения примесей через расплав рафинируют (пропускают активные газы, например метан и др.). В последнее время ниобий применяется для получения </a:t>
            </a:r>
            <a:r>
              <a:rPr lang="ru-RU" sz="1100" dirty="0" err="1">
                <a:solidFill>
                  <a:schemeClr val="tx1"/>
                </a:solidFill>
                <a:latin typeface="Times New Roman" pitchFamily="18" charset="0"/>
                <a:cs typeface="Times New Roman" pitchFamily="18" charset="0"/>
              </a:rPr>
              <a:t>акусто</a:t>
            </a:r>
            <a:r>
              <a:rPr lang="ru-RU" sz="1100" dirty="0">
                <a:solidFill>
                  <a:schemeClr val="tx1"/>
                </a:solidFill>
                <a:latin typeface="Times New Roman" pitchFamily="18" charset="0"/>
                <a:cs typeface="Times New Roman" pitchFamily="18" charset="0"/>
              </a:rPr>
              <a:t> оптоэлектронных материалов  (</a:t>
            </a:r>
            <a:r>
              <a:rPr lang="ru-RU" sz="1100" dirty="0" err="1">
                <a:solidFill>
                  <a:schemeClr val="tx1"/>
                </a:solidFill>
                <a:latin typeface="Times New Roman" pitchFamily="18" charset="0"/>
                <a:cs typeface="Times New Roman" pitchFamily="18" charset="0"/>
              </a:rPr>
              <a:t>ниобата</a:t>
            </a:r>
            <a:r>
              <a:rPr lang="ru-RU" sz="1100" dirty="0">
                <a:solidFill>
                  <a:schemeClr val="tx1"/>
                </a:solidFill>
                <a:latin typeface="Times New Roman" pitchFamily="18" charset="0"/>
                <a:cs typeface="Times New Roman" pitchFamily="18" charset="0"/>
              </a:rPr>
              <a:t> лития, </a:t>
            </a:r>
            <a:r>
              <a:rPr lang="ru-RU" sz="1100" dirty="0" err="1">
                <a:solidFill>
                  <a:schemeClr val="tx1"/>
                </a:solidFill>
                <a:latin typeface="Times New Roman" pitchFamily="18" charset="0"/>
                <a:cs typeface="Times New Roman" pitchFamily="18" charset="0"/>
              </a:rPr>
              <a:t>танталата</a:t>
            </a:r>
            <a:r>
              <a:rPr lang="ru-RU" sz="1100" dirty="0">
                <a:solidFill>
                  <a:schemeClr val="tx1"/>
                </a:solidFill>
                <a:latin typeface="Times New Roman" pitchFamily="18" charset="0"/>
                <a:cs typeface="Times New Roman" pitchFamily="18" charset="0"/>
              </a:rPr>
              <a:t> висмута и др.) </a:t>
            </a:r>
          </a:p>
          <a:p>
            <a:pPr algn="l">
              <a:spcBef>
                <a:spcPts val="0"/>
              </a:spcBef>
            </a:pPr>
            <a:r>
              <a:rPr lang="ru-RU" sz="1100" b="1" dirty="0">
                <a:solidFill>
                  <a:schemeClr val="tx1"/>
                </a:solidFill>
                <a:latin typeface="Times New Roman" pitchFamily="18" charset="0"/>
                <a:cs typeface="Times New Roman" pitchFamily="18" charset="0"/>
              </a:rPr>
              <a:t>Гафний. </a:t>
            </a:r>
            <a:r>
              <a:rPr lang="ru-RU" sz="1100" dirty="0">
                <a:solidFill>
                  <a:schemeClr val="tx1"/>
                </a:solidFill>
                <a:latin typeface="Times New Roman" pitchFamily="18" charset="0"/>
                <a:cs typeface="Times New Roman" pitchFamily="18" charset="0"/>
              </a:rPr>
              <a:t>Это достаточно редкий материал. Он используется в качестве замены вольфрамовых электродов в устройствах плазменной резки материалов (плазмотронах), работающих  на воздухе. </a:t>
            </a:r>
          </a:p>
          <a:p>
            <a:pPr algn="l">
              <a:spcBef>
                <a:spcPts val="0"/>
              </a:spcBef>
            </a:pPr>
            <a:r>
              <a:rPr lang="ru-RU" sz="1100" b="1" dirty="0">
                <a:solidFill>
                  <a:schemeClr val="tx1"/>
                </a:solidFill>
                <a:latin typeface="Times New Roman" pitchFamily="18" charset="0"/>
                <a:cs typeface="Times New Roman" pitchFamily="18" charset="0"/>
              </a:rPr>
              <a:t>Иридий. </a:t>
            </a:r>
            <a:r>
              <a:rPr lang="ru-RU" sz="1100" dirty="0">
                <a:solidFill>
                  <a:schemeClr val="tx1"/>
                </a:solidFill>
                <a:latin typeface="Times New Roman" pitchFamily="18" charset="0"/>
                <a:cs typeface="Times New Roman" pitchFamily="18" charset="0"/>
              </a:rPr>
              <a:t>Известно применение иридия в качестве накаленных катодов, работающих при относительно высоком давлении.</a:t>
            </a:r>
          </a:p>
          <a:p>
            <a:pPr algn="l">
              <a:spcBef>
                <a:spcPts val="0"/>
              </a:spcBef>
            </a:pPr>
            <a:r>
              <a:rPr lang="ru-RU" sz="1100" b="1" dirty="0">
                <a:solidFill>
                  <a:schemeClr val="tx1"/>
                </a:solidFill>
                <a:latin typeface="Times New Roman" pitchFamily="18" charset="0"/>
                <a:cs typeface="Times New Roman" pitchFamily="18" charset="0"/>
              </a:rPr>
              <a:t>Рений </a:t>
            </a:r>
            <a:r>
              <a:rPr lang="ru-RU" sz="1100" dirty="0">
                <a:solidFill>
                  <a:schemeClr val="tx1"/>
                </a:solidFill>
                <a:latin typeface="Times New Roman" pitchFamily="18" charset="0"/>
                <a:cs typeface="Times New Roman" pitchFamily="18" charset="0"/>
              </a:rPr>
              <a:t>применяется в качестве материала для изготовления термопар. Широко известны сплавы рения в электронике.</a:t>
            </a:r>
          </a:p>
          <a:p>
            <a:pPr algn="l">
              <a:spcBef>
                <a:spcPts val="0"/>
              </a:spcBef>
            </a:pPr>
            <a:endParaRPr lang="ru-RU" sz="1100" dirty="0">
              <a:latin typeface="Times New Roman" pitchFamily="18" charset="0"/>
              <a:cs typeface="Times New Roman" pitchFamily="18" charset="0"/>
            </a:endParaRPr>
          </a:p>
        </p:txBody>
      </p:sp>
    </p:spTree>
    <p:extLst>
      <p:ext uri="{BB962C8B-B14F-4D97-AF65-F5344CB8AC3E}">
        <p14:creationId xmlns:p14="http://schemas.microsoft.com/office/powerpoint/2010/main" val="104736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260648"/>
            <a:ext cx="7499176" cy="634082"/>
          </a:xfrm>
        </p:spPr>
        <p:txBody>
          <a:bodyPr>
            <a:normAutofit fontScale="90000"/>
          </a:bodyPr>
          <a:lstStyle/>
          <a:p>
            <a:r>
              <a:rPr lang="ru-RU" dirty="0">
                <a:latin typeface="Times New Roman" pitchFamily="18" charset="0"/>
                <a:cs typeface="Times New Roman" pitchFamily="18" charset="0"/>
              </a:rPr>
              <a:t>Свойства стекол. </a:t>
            </a:r>
            <a:endParaRPr lang="ru-RU" dirty="0"/>
          </a:p>
        </p:txBody>
      </p:sp>
      <p:sp>
        <p:nvSpPr>
          <p:cNvPr id="3" name="Объект 2"/>
          <p:cNvSpPr>
            <a:spLocks noGrp="1"/>
          </p:cNvSpPr>
          <p:nvPr>
            <p:ph idx="1"/>
          </p:nvPr>
        </p:nvSpPr>
        <p:spPr>
          <a:xfrm>
            <a:off x="457200" y="836712"/>
            <a:ext cx="8579296" cy="5289451"/>
          </a:xfrm>
        </p:spPr>
        <p:txBody>
          <a:bodyPr>
            <a:noAutofit/>
          </a:bodyPr>
          <a:lstStyle/>
          <a:p>
            <a:r>
              <a:rPr lang="ru-RU" sz="1200" dirty="0">
                <a:latin typeface="Times New Roman" pitchFamily="18" charset="0"/>
                <a:cs typeface="Times New Roman" pitchFamily="18" charset="0"/>
              </a:rPr>
              <a:t>Стекло в электронике используется для  создания  электрических  вакуумных  вводов,  через  которые  может протекать постоянный, переменный и высокочастотный ток, а напряжение между  близко  расположенными  вводами  может  достигать  десятков киловольт.  Важнейшими  электрическими  свойствами  стекол  являются:  </a:t>
            </a:r>
          </a:p>
          <a:p>
            <a:r>
              <a:rPr lang="ru-RU" sz="1200" b="1" dirty="0">
                <a:latin typeface="Times New Roman" pitchFamily="18" charset="0"/>
                <a:cs typeface="Times New Roman" pitchFamily="18" charset="0"/>
              </a:rPr>
              <a:t>*  удельное  объемное  и  поверхностное  электросопротивление  стекол  </a:t>
            </a:r>
            <a:r>
              <a:rPr lang="ru-RU" sz="1200" dirty="0">
                <a:latin typeface="Times New Roman" pitchFamily="18" charset="0"/>
                <a:cs typeface="Times New Roman" pitchFamily="18" charset="0"/>
              </a:rPr>
              <a:t>-  с увеличением температуры уменьшается.  </a:t>
            </a:r>
          </a:p>
          <a:p>
            <a:r>
              <a:rPr lang="ru-RU" sz="1200" b="1" dirty="0">
                <a:latin typeface="Times New Roman" pitchFamily="18" charset="0"/>
                <a:cs typeface="Times New Roman" pitchFamily="18" charset="0"/>
              </a:rPr>
              <a:t>* угол диэлектрических потерь и диэлектрическая проницаемость стекол</a:t>
            </a:r>
            <a:r>
              <a:rPr lang="ru-RU" sz="1200" dirty="0">
                <a:latin typeface="Times New Roman" pitchFamily="18" charset="0"/>
                <a:cs typeface="Times New Roman" pitchFamily="18" charset="0"/>
              </a:rPr>
              <a:t>. Угол диэлектрических потерь </a:t>
            </a:r>
            <a:r>
              <a:rPr lang="ru-RU" sz="1200" dirty="0" err="1">
                <a:latin typeface="Times New Roman" pitchFamily="18" charset="0"/>
                <a:cs typeface="Times New Roman" pitchFamily="18" charset="0"/>
              </a:rPr>
              <a:t>tgδ</a:t>
            </a:r>
            <a:r>
              <a:rPr lang="ru-RU" sz="1200" dirty="0">
                <a:latin typeface="Times New Roman" pitchFamily="18" charset="0"/>
                <a:cs typeface="Times New Roman" pitchFamily="18" charset="0"/>
              </a:rPr>
              <a:t> существенно меняется с частотой тока: сначала  он  уменьшается  при  увеличении  частоты  до  10</a:t>
            </a:r>
            <a:r>
              <a:rPr lang="ru-RU" sz="1200" baseline="30000" dirty="0">
                <a:latin typeface="Times New Roman" pitchFamily="18" charset="0"/>
                <a:cs typeface="Times New Roman" pitchFamily="18" charset="0"/>
              </a:rPr>
              <a:t>6</a:t>
            </a:r>
            <a:r>
              <a:rPr lang="ru-RU" sz="1200" dirty="0">
                <a:latin typeface="Times New Roman" pitchFamily="18" charset="0"/>
                <a:cs typeface="Times New Roman" pitchFamily="18" charset="0"/>
              </a:rPr>
              <a:t>,  а  затем увеличивается.  Поэтому  стекла  характеризуются  обычно  </a:t>
            </a:r>
            <a:r>
              <a:rPr lang="ru-RU" sz="1200" dirty="0" err="1">
                <a:latin typeface="Times New Roman" pitchFamily="18" charset="0"/>
                <a:cs typeface="Times New Roman" pitchFamily="18" charset="0"/>
              </a:rPr>
              <a:t>tgδ</a:t>
            </a:r>
            <a:r>
              <a:rPr lang="ru-RU" sz="1200" dirty="0">
                <a:latin typeface="Times New Roman" pitchFamily="18" charset="0"/>
                <a:cs typeface="Times New Roman" pitchFamily="18" charset="0"/>
              </a:rPr>
              <a:t>  при частоте10</a:t>
            </a:r>
            <a:r>
              <a:rPr lang="ru-RU" sz="1200" baseline="30000" dirty="0">
                <a:latin typeface="Times New Roman" pitchFamily="18" charset="0"/>
                <a:cs typeface="Times New Roman" pitchFamily="18" charset="0"/>
              </a:rPr>
              <a:t>6 </a:t>
            </a:r>
            <a:r>
              <a:rPr lang="ru-RU" sz="1200" dirty="0">
                <a:latin typeface="Times New Roman" pitchFamily="18" charset="0"/>
                <a:cs typeface="Times New Roman" pitchFamily="18" charset="0"/>
              </a:rPr>
              <a:t>(у свинцового стекла </a:t>
            </a:r>
            <a:r>
              <a:rPr lang="ru-RU" sz="1200" dirty="0" err="1">
                <a:latin typeface="Times New Roman" pitchFamily="18" charset="0"/>
                <a:cs typeface="Times New Roman" pitchFamily="18" charset="0"/>
              </a:rPr>
              <a:t>tgδ</a:t>
            </a:r>
            <a:r>
              <a:rPr lang="ru-RU" sz="1200" dirty="0">
                <a:latin typeface="Times New Roman" pitchFamily="18" charset="0"/>
                <a:cs typeface="Times New Roman" pitchFamily="18" charset="0"/>
              </a:rPr>
              <a:t> = 1.7х10</a:t>
            </a:r>
            <a:r>
              <a:rPr lang="ru-RU" sz="1200" baseline="30000" dirty="0">
                <a:latin typeface="Times New Roman" pitchFamily="18" charset="0"/>
                <a:cs typeface="Times New Roman" pitchFamily="18" charset="0"/>
              </a:rPr>
              <a:t>-3</a:t>
            </a:r>
            <a:r>
              <a:rPr lang="ru-RU" sz="1200" dirty="0">
                <a:latin typeface="Times New Roman" pitchFamily="18" charset="0"/>
                <a:cs typeface="Times New Roman" pitchFamily="18" charset="0"/>
              </a:rPr>
              <a:t>, у </a:t>
            </a:r>
            <a:r>
              <a:rPr lang="ru-RU" sz="1200" dirty="0" err="1">
                <a:latin typeface="Times New Roman" pitchFamily="18" charset="0"/>
                <a:cs typeface="Times New Roman" pitchFamily="18" charset="0"/>
              </a:rPr>
              <a:t>барийлитиевого</a:t>
            </a:r>
            <a:r>
              <a:rPr lang="ru-RU" sz="1200" dirty="0">
                <a:latin typeface="Times New Roman" pitchFamily="18" charset="0"/>
                <a:cs typeface="Times New Roman" pitchFamily="18" charset="0"/>
              </a:rPr>
              <a:t> стекла </a:t>
            </a:r>
            <a:r>
              <a:rPr lang="ru-RU" sz="1200" dirty="0" err="1">
                <a:latin typeface="Times New Roman" pitchFamily="18" charset="0"/>
                <a:cs typeface="Times New Roman" pitchFamily="18" charset="0"/>
              </a:rPr>
              <a:t>tgδ</a:t>
            </a:r>
            <a:r>
              <a:rPr lang="ru-RU" sz="1200" dirty="0">
                <a:latin typeface="Times New Roman" pitchFamily="18" charset="0"/>
                <a:cs typeface="Times New Roman" pitchFamily="18" charset="0"/>
              </a:rPr>
              <a:t> =2.1х10</a:t>
            </a:r>
            <a:r>
              <a:rPr lang="ru-RU" sz="1200" baseline="30000" dirty="0">
                <a:latin typeface="Times New Roman" pitchFamily="18" charset="0"/>
                <a:cs typeface="Times New Roman" pitchFamily="18" charset="0"/>
              </a:rPr>
              <a:t>-5</a:t>
            </a:r>
            <a:r>
              <a:rPr lang="ru-RU" sz="1200" dirty="0">
                <a:latin typeface="Times New Roman" pitchFamily="18" charset="0"/>
                <a:cs typeface="Times New Roman" pitchFamily="18" charset="0"/>
              </a:rPr>
              <a:t>).  Диэлектрическая  проницаемость,  особенно  при  высоких температурах,  изменяется  у  стекол  незначительно.  Для  стеклянных изоляторов, рассчитанных на токи высокой частоты, используют стекла с низким углом диэлектрических потерь </a:t>
            </a:r>
            <a:r>
              <a:rPr lang="ru-RU" sz="1200" dirty="0" err="1">
                <a:latin typeface="Times New Roman" pitchFamily="18" charset="0"/>
                <a:cs typeface="Times New Roman" pitchFamily="18" charset="0"/>
              </a:rPr>
              <a:t>tgδ</a:t>
            </a:r>
            <a:r>
              <a:rPr lang="ru-RU" sz="1200" dirty="0">
                <a:latin typeface="Times New Roman" pitchFamily="18" charset="0"/>
                <a:cs typeface="Times New Roman" pitchFamily="18" charset="0"/>
              </a:rPr>
              <a:t>&lt;50х10</a:t>
            </a:r>
            <a:r>
              <a:rPr lang="ru-RU" sz="1200" baseline="30000" dirty="0">
                <a:latin typeface="Times New Roman" pitchFamily="18" charset="0"/>
                <a:cs typeface="Times New Roman" pitchFamily="18" charset="0"/>
              </a:rPr>
              <a:t>-4</a:t>
            </a:r>
            <a:r>
              <a:rPr lang="ru-RU" sz="1200" dirty="0">
                <a:latin typeface="Times New Roman" pitchFamily="18" charset="0"/>
                <a:cs typeface="Times New Roman" pitchFamily="18" charset="0"/>
              </a:rPr>
              <a:t> .  </a:t>
            </a:r>
          </a:p>
          <a:p>
            <a:r>
              <a:rPr lang="ru-RU" sz="1200" dirty="0">
                <a:latin typeface="Times New Roman" pitchFamily="18" charset="0"/>
                <a:cs typeface="Times New Roman" pitchFamily="18" charset="0"/>
              </a:rPr>
              <a:t>       </a:t>
            </a:r>
          </a:p>
          <a:p>
            <a:r>
              <a:rPr lang="ru-RU" sz="1200" b="1" dirty="0">
                <a:latin typeface="Times New Roman" pitchFamily="18" charset="0"/>
                <a:cs typeface="Times New Roman" pitchFamily="18" charset="0"/>
              </a:rPr>
              <a:t>  Вакуумные свойства стекла определяются его газопоглощением (и, соответственно, </a:t>
            </a:r>
            <a:r>
              <a:rPr lang="ru-RU" sz="1200" b="1" dirty="0" err="1">
                <a:latin typeface="Times New Roman" pitchFamily="18" charset="0"/>
                <a:cs typeface="Times New Roman" pitchFamily="18" charset="0"/>
              </a:rPr>
              <a:t>газоотдачей</a:t>
            </a:r>
            <a:r>
              <a:rPr lang="ru-RU" sz="1200" b="1" dirty="0">
                <a:latin typeface="Times New Roman" pitchFamily="18" charset="0"/>
                <a:cs typeface="Times New Roman" pitchFamily="18" charset="0"/>
              </a:rPr>
              <a:t>) и газопроницаемостью. </a:t>
            </a:r>
            <a:r>
              <a:rPr lang="ru-RU" sz="1200" dirty="0">
                <a:latin typeface="Times New Roman" pitchFamily="18" charset="0"/>
                <a:cs typeface="Times New Roman" pitchFamily="18" charset="0"/>
              </a:rPr>
              <a:t>В стекле содержится достаточно большое количество газов и паров воды, причем особенно богата ими его поверхность. Свинцовые и боросиликатные стекла поглощают газы в меньшей степени. К существенному насыщению стекла парами воды и газами приводит хранение его во влажной среде. </a:t>
            </a:r>
          </a:p>
          <a:p>
            <a:r>
              <a:rPr lang="ru-RU" sz="1200" dirty="0">
                <a:latin typeface="Times New Roman" pitchFamily="18" charset="0"/>
                <a:cs typeface="Times New Roman" pitchFamily="18" charset="0"/>
              </a:rPr>
              <a:t>        Для </a:t>
            </a:r>
            <a:r>
              <a:rPr lang="ru-RU" sz="1200" dirty="0" err="1">
                <a:latin typeface="Times New Roman" pitchFamily="18" charset="0"/>
                <a:cs typeface="Times New Roman" pitchFamily="18" charset="0"/>
              </a:rPr>
              <a:t>обезгаживания</a:t>
            </a:r>
            <a:r>
              <a:rPr lang="ru-RU" sz="1200" dirty="0">
                <a:latin typeface="Times New Roman" pitchFamily="18" charset="0"/>
                <a:cs typeface="Times New Roman" pitchFamily="18" charset="0"/>
              </a:rPr>
              <a:t> стекла его нагревают. Нагретое стекло выделяет значительную часть сорбированных им на поверхности газов, основную долю которых составляют пары воды и меньшую – углекислый газ CO2,кислород O2, азот N2 и оксид углерода  CO. У стекла наблюдаются два максимума </a:t>
            </a:r>
            <a:r>
              <a:rPr lang="ru-RU" sz="1200" dirty="0" err="1">
                <a:latin typeface="Times New Roman" pitchFamily="18" charset="0"/>
                <a:cs typeface="Times New Roman" pitchFamily="18" charset="0"/>
              </a:rPr>
              <a:t>газовыделения</a:t>
            </a:r>
            <a:r>
              <a:rPr lang="ru-RU" sz="1200" dirty="0">
                <a:latin typeface="Times New Roman" pitchFamily="18" charset="0"/>
                <a:cs typeface="Times New Roman" pitchFamily="18" charset="0"/>
              </a:rPr>
              <a:t>: при температуре около 150°C (для мягких стекол) происходит максимальное выделение газов, накопленных на поверхности стекла. По мере истощения запаса этих газов </a:t>
            </a:r>
            <a:r>
              <a:rPr lang="ru-RU" sz="1200" dirty="0" err="1">
                <a:latin typeface="Times New Roman" pitchFamily="18" charset="0"/>
                <a:cs typeface="Times New Roman" pitchFamily="18" charset="0"/>
              </a:rPr>
              <a:t>газовыделение</a:t>
            </a:r>
            <a:r>
              <a:rPr lang="ru-RU" sz="1200" dirty="0">
                <a:latin typeface="Times New Roman" pitchFamily="18" charset="0"/>
                <a:cs typeface="Times New Roman" pitchFamily="18" charset="0"/>
              </a:rPr>
              <a:t> уменьшается. Однако при температуре около 350°C (для мягких стекол) наблюдается второй максимум газовыделения – это газы, растворенные в объеме стекла, а также выделяющиеся в результате начавшегося разложения его химических соединений. </a:t>
            </a:r>
          </a:p>
          <a:p>
            <a:r>
              <a:rPr lang="ru-RU" sz="1200" b="1" dirty="0">
                <a:latin typeface="Times New Roman" pitchFamily="18" charset="0"/>
                <a:cs typeface="Times New Roman" pitchFamily="18" charset="0"/>
              </a:rPr>
              <a:t>        Наибольшую скорость диффузии через стекло имеет гелий, затем водород. </a:t>
            </a:r>
            <a:r>
              <a:rPr lang="ru-RU" sz="1200" dirty="0">
                <a:latin typeface="Times New Roman" pitchFamily="18" charset="0"/>
                <a:cs typeface="Times New Roman" pitchFamily="18" charset="0"/>
              </a:rPr>
              <a:t>Скорость диффузии значительно возрастает с повышением температуры и уменьшается с увеличением толщины стенки стекла. </a:t>
            </a:r>
          </a:p>
        </p:txBody>
      </p:sp>
    </p:spTree>
    <p:extLst>
      <p:ext uri="{BB962C8B-B14F-4D97-AF65-F5344CB8AC3E}">
        <p14:creationId xmlns:p14="http://schemas.microsoft.com/office/powerpoint/2010/main" val="2381434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47248" cy="634082"/>
          </a:xfrm>
        </p:spPr>
        <p:txBody>
          <a:bodyPr>
            <a:normAutofit/>
          </a:bodyPr>
          <a:lstStyle/>
          <a:p>
            <a:r>
              <a:rPr lang="ru-RU" sz="2800" dirty="0">
                <a:latin typeface="Times New Roman" pitchFamily="18" charset="0"/>
                <a:cs typeface="Times New Roman" pitchFamily="18" charset="0"/>
              </a:rPr>
              <a:t>Спай стекло - металл</a:t>
            </a:r>
          </a:p>
        </p:txBody>
      </p:sp>
      <p:sp>
        <p:nvSpPr>
          <p:cNvPr id="3" name="Объект 2"/>
          <p:cNvSpPr>
            <a:spLocks noGrp="1"/>
          </p:cNvSpPr>
          <p:nvPr>
            <p:ph idx="1"/>
          </p:nvPr>
        </p:nvSpPr>
        <p:spPr>
          <a:xfrm>
            <a:off x="457200" y="836712"/>
            <a:ext cx="8507288" cy="5544616"/>
          </a:xfrm>
        </p:spPr>
        <p:txBody>
          <a:bodyPr>
            <a:noAutofit/>
          </a:bodyPr>
          <a:lstStyle/>
          <a:p>
            <a:r>
              <a:rPr lang="ru-RU" sz="1400" dirty="0">
                <a:latin typeface="Times New Roman" pitchFamily="18" charset="0"/>
                <a:cs typeface="Times New Roman" pitchFamily="18" charset="0"/>
              </a:rPr>
              <a:t>Металлы, применяемые для пайки с электровакуумными стеклами, должны обладать следующими свойствами: </a:t>
            </a:r>
          </a:p>
          <a:p>
            <a:r>
              <a:rPr lang="ru-RU" sz="1400" dirty="0">
                <a:latin typeface="Times New Roman" pitchFamily="18" charset="0"/>
                <a:cs typeface="Times New Roman" pitchFamily="18" charset="0"/>
              </a:rPr>
              <a:t>- иметь в интервале температур от 120° С до точки перехода стекла из  хрупкого  состояния  в  пластичное  коэффициент  термического расширения, равный или близкий коэффициенту термического расширения стекла. </a:t>
            </a:r>
            <a:r>
              <a:rPr lang="ru-RU" sz="1400" b="1" dirty="0">
                <a:latin typeface="Times New Roman" pitchFamily="18" charset="0"/>
                <a:cs typeface="Times New Roman" pitchFamily="18" charset="0"/>
              </a:rPr>
              <a:t>Разница в коэффициентах линейного расширения стекла и металла не  должна  быть  больше  1  •  10-6;  при  большей  разности  спаи  становятся несогласованными  и  имеют  большие  внутренние  напряжения,  под действием которых они, в конечном счете, разрушаются</a:t>
            </a:r>
            <a:r>
              <a:rPr lang="ru-RU" sz="1400" dirty="0">
                <a:latin typeface="Times New Roman" pitchFamily="18" charset="0"/>
                <a:cs typeface="Times New Roman" pitchFamily="18" charset="0"/>
              </a:rPr>
              <a:t>. </a:t>
            </a:r>
          </a:p>
          <a:p>
            <a:r>
              <a:rPr lang="ru-RU" sz="1400" dirty="0">
                <a:latin typeface="Times New Roman" pitchFamily="18" charset="0"/>
                <a:cs typeface="Times New Roman" pitchFamily="18" charset="0"/>
              </a:rPr>
              <a:t>-  обладать  пластичностью,  обеспечивающей  изготовление  из  них ленты,  проволоки  и  деталей  сложной  конфигурации  методом  глубокой вытяжки, штамповки или выдавливанием; желательно, чтобы эти операции проводились без подогрева; </a:t>
            </a:r>
          </a:p>
          <a:p>
            <a:r>
              <a:rPr lang="ru-RU" sz="1400" dirty="0">
                <a:latin typeface="Times New Roman" pitchFamily="18" charset="0"/>
                <a:cs typeface="Times New Roman" pitchFamily="18" charset="0"/>
              </a:rPr>
              <a:t>- при температурах пайки иметь на поверхности прочно сцепленную с основным металлом окисную пленку, хорошо растворимую в стекле; </a:t>
            </a:r>
          </a:p>
          <a:p>
            <a:r>
              <a:rPr lang="ru-RU" sz="1400" dirty="0">
                <a:latin typeface="Times New Roman" pitchFamily="18" charset="0"/>
                <a:cs typeface="Times New Roman" pitchFamily="18" charset="0"/>
              </a:rPr>
              <a:t>-  иметь  температуру  плавления  не  менее  чем  на  200°  С  выше температуры пайки со стеклом; </a:t>
            </a:r>
          </a:p>
          <a:p>
            <a:r>
              <a:rPr lang="ru-RU" sz="1400" dirty="0">
                <a:latin typeface="Times New Roman" pitchFamily="18" charset="0"/>
                <a:cs typeface="Times New Roman" pitchFamily="18" charset="0"/>
              </a:rPr>
              <a:t>-  удовлетворительно  свариваться  или  спаиваться  с  другими металлами, используемыми в электровакуумном производстве. </a:t>
            </a:r>
          </a:p>
          <a:p>
            <a:r>
              <a:rPr lang="ru-RU" sz="1400" dirty="0">
                <a:latin typeface="Times New Roman" pitchFamily="18" charset="0"/>
                <a:cs typeface="Times New Roman" pitchFamily="18" charset="0"/>
              </a:rPr>
              <a:t>Широко  распространены  спаи  со  стеклом  следующих  металлов  и сплавов:  вольфрама,  молибдена,  титана,  циркония,  платинита;  сплавов железа,  никеля,  кобальта,  хрома;  </a:t>
            </a:r>
            <a:r>
              <a:rPr lang="ru-RU" sz="1400" dirty="0" err="1">
                <a:latin typeface="Times New Roman" pitchFamily="18" charset="0"/>
                <a:cs typeface="Times New Roman" pitchFamily="18" charset="0"/>
              </a:rPr>
              <a:t>аустенитных</a:t>
            </a:r>
            <a:r>
              <a:rPr lang="ru-RU" sz="1400" dirty="0">
                <a:latin typeface="Times New Roman" pitchFamily="18" charset="0"/>
                <a:cs typeface="Times New Roman" pitchFamily="18" charset="0"/>
              </a:rPr>
              <a:t>  нержавеющих  сталей, </a:t>
            </a:r>
            <a:r>
              <a:rPr lang="ru-RU" sz="1400" dirty="0" err="1">
                <a:latin typeface="Times New Roman" pitchFamily="18" charset="0"/>
                <a:cs typeface="Times New Roman" pitchFamily="18" charset="0"/>
              </a:rPr>
              <a:t>ковара</a:t>
            </a:r>
            <a:r>
              <a:rPr lang="ru-RU" sz="1400" dirty="0">
                <a:latin typeface="Times New Roman" pitchFamily="18" charset="0"/>
                <a:cs typeface="Times New Roman" pitchFamily="18" charset="0"/>
              </a:rPr>
              <a:t>. </a:t>
            </a:r>
          </a:p>
          <a:p>
            <a:r>
              <a:rPr lang="ru-RU" sz="1400" dirty="0">
                <a:latin typeface="Times New Roman" pitchFamily="18" charset="0"/>
                <a:cs typeface="Times New Roman" pitchFamily="18" charset="0"/>
              </a:rPr>
              <a:t>В электровакуумном производстве для соединения со стеклом марки С49-2  (ЗС-5К)  применяется  в  основном  </a:t>
            </a:r>
            <a:r>
              <a:rPr lang="ru-RU" sz="1400" dirty="0" err="1">
                <a:latin typeface="Times New Roman" pitchFamily="18" charset="0"/>
                <a:cs typeface="Times New Roman" pitchFamily="18" charset="0"/>
              </a:rPr>
              <a:t>ковар</a:t>
            </a:r>
            <a:r>
              <a:rPr lang="ru-RU" sz="1400" dirty="0">
                <a:latin typeface="Times New Roman" pitchFamily="18" charset="0"/>
                <a:cs typeface="Times New Roman" pitchFamily="18" charset="0"/>
              </a:rPr>
              <a:t>  29НК,  а  со  стеклом  С39-1 (ЗС-9)—</a:t>
            </a:r>
            <a:r>
              <a:rPr lang="ru-RU" sz="1400" dirty="0" err="1">
                <a:latin typeface="Times New Roman" pitchFamily="18" charset="0"/>
                <a:cs typeface="Times New Roman" pitchFamily="18" charset="0"/>
              </a:rPr>
              <a:t>ковар</a:t>
            </a:r>
            <a:r>
              <a:rPr lang="ru-RU" sz="1400" dirty="0">
                <a:latin typeface="Times New Roman" pitchFamily="18" charset="0"/>
                <a:cs typeface="Times New Roman" pitchFamily="18" charset="0"/>
              </a:rPr>
              <a:t> марки Н3ОК13Д. </a:t>
            </a:r>
          </a:p>
          <a:p>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183810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332656"/>
            <a:ext cx="7859216" cy="634082"/>
          </a:xfrm>
        </p:spPr>
        <p:txBody>
          <a:bodyPr>
            <a:normAutofit fontScale="90000"/>
          </a:bodyPr>
          <a:lstStyle/>
          <a:p>
            <a:r>
              <a:rPr lang="ru-RU" dirty="0">
                <a:solidFill>
                  <a:srgbClr val="FF0000"/>
                </a:solidFill>
              </a:rPr>
              <a:t> </a:t>
            </a:r>
            <a:r>
              <a:rPr lang="ru-RU" sz="2700" dirty="0">
                <a:latin typeface="Times New Roman" pitchFamily="18" charset="0"/>
                <a:cs typeface="Times New Roman" pitchFamily="18" charset="0"/>
              </a:rPr>
              <a:t>Конструкции спаев </a:t>
            </a:r>
          </a:p>
        </p:txBody>
      </p:sp>
      <p:sp>
        <p:nvSpPr>
          <p:cNvPr id="3" name="Объект 2"/>
          <p:cNvSpPr>
            <a:spLocks noGrp="1"/>
          </p:cNvSpPr>
          <p:nvPr>
            <p:ph idx="1"/>
          </p:nvPr>
        </p:nvSpPr>
        <p:spPr>
          <a:xfrm>
            <a:off x="457200" y="1124744"/>
            <a:ext cx="8219256" cy="5001419"/>
          </a:xfrm>
        </p:spPr>
        <p:txBody>
          <a:bodyPr>
            <a:normAutofit fontScale="47500" lnSpcReduction="20000"/>
          </a:bodyPr>
          <a:lstStyle/>
          <a:p>
            <a:r>
              <a:rPr lang="ru-RU" dirty="0">
                <a:latin typeface="Times New Roman" pitchFamily="18" charset="0"/>
                <a:cs typeface="Times New Roman" pitchFamily="18" charset="0"/>
              </a:rPr>
              <a:t>Металлы, применяемые для пайки с электровакуумными стеклами, должны обладать следующими свойствами: </a:t>
            </a:r>
          </a:p>
          <a:p>
            <a:r>
              <a:rPr lang="ru-RU" dirty="0">
                <a:latin typeface="Times New Roman" pitchFamily="18" charset="0"/>
                <a:cs typeface="Times New Roman" pitchFamily="18" charset="0"/>
              </a:rPr>
              <a:t>- иметь в интервале температур от -120° С до точки перехода стекла из  хрупкого  состояния  в  пластичное  коэффициент  термического расширения, равный или близкий коэффициенту термического расширения стекла. Разница в коэффициентах линейного расширения стекла и металла не  должна  быть  больше  1  •  10-6;  при  большей  разности  спаи  становятся несогласованными  и  имеют  большие  внутренние  напряжения,  под действием которых они, в конечном счете, разрушаются. </a:t>
            </a:r>
          </a:p>
          <a:p>
            <a:r>
              <a:rPr lang="ru-RU" dirty="0">
                <a:latin typeface="Times New Roman" pitchFamily="18" charset="0"/>
                <a:cs typeface="Times New Roman" pitchFamily="18" charset="0"/>
              </a:rPr>
              <a:t>-  обладать  пластичностью,  обеспечивающей  изготовление  из  них ленты,  проволоки  и  деталей  сложной  конфигурации  методом  глубокой вытяжки, штамповки или выдавливанием; желательно, чтобы эти операции проводились без подогрева; </a:t>
            </a:r>
          </a:p>
          <a:p>
            <a:r>
              <a:rPr lang="ru-RU" dirty="0">
                <a:latin typeface="Times New Roman" pitchFamily="18" charset="0"/>
                <a:cs typeface="Times New Roman" pitchFamily="18" charset="0"/>
              </a:rPr>
              <a:t>- при температурах пайки иметь на поверхности прочно сцепленную с основным металлом окисную пленку, хорошо растворимую в стекле; </a:t>
            </a:r>
          </a:p>
          <a:p>
            <a:r>
              <a:rPr lang="ru-RU" dirty="0">
                <a:latin typeface="Times New Roman" pitchFamily="18" charset="0"/>
                <a:cs typeface="Times New Roman" pitchFamily="18" charset="0"/>
              </a:rPr>
              <a:t>-  иметь  температуру  плавления  не  менее  чем  на  200°  С  выше температуры пайки со стеклом; </a:t>
            </a:r>
          </a:p>
          <a:p>
            <a:r>
              <a:rPr lang="ru-RU" dirty="0">
                <a:latin typeface="Times New Roman" pitchFamily="18" charset="0"/>
                <a:cs typeface="Times New Roman" pitchFamily="18" charset="0"/>
              </a:rPr>
              <a:t>-  удовлетворительно  свариваться  или  спаиваться  с  другими металлами, используемыми в электровакуумном производстве. </a:t>
            </a:r>
          </a:p>
          <a:p>
            <a:r>
              <a:rPr lang="ru-RU" dirty="0">
                <a:latin typeface="Times New Roman" pitchFamily="18" charset="0"/>
                <a:cs typeface="Times New Roman" pitchFamily="18" charset="0"/>
              </a:rPr>
              <a:t>Широко  распространены  спаи  со  стеклом  следующих  металлов  и сплавов:  вольфрама,  молибдена,  титана,  циркония,  платинита;  сплавов железа,  никеля,  кобальта,  хрома;  </a:t>
            </a:r>
            <a:r>
              <a:rPr lang="ru-RU" dirty="0" err="1">
                <a:latin typeface="Times New Roman" pitchFamily="18" charset="0"/>
                <a:cs typeface="Times New Roman" pitchFamily="18" charset="0"/>
              </a:rPr>
              <a:t>аустенитных</a:t>
            </a:r>
            <a:r>
              <a:rPr lang="ru-RU" dirty="0">
                <a:latin typeface="Times New Roman" pitchFamily="18" charset="0"/>
                <a:cs typeface="Times New Roman" pitchFamily="18" charset="0"/>
              </a:rPr>
              <a:t>  нержавеющих  сталей, </a:t>
            </a:r>
            <a:r>
              <a:rPr lang="ru-RU" dirty="0" err="1">
                <a:latin typeface="Times New Roman" pitchFamily="18" charset="0"/>
                <a:cs typeface="Times New Roman" pitchFamily="18" charset="0"/>
              </a:rPr>
              <a:t>ковара</a:t>
            </a:r>
            <a:r>
              <a:rPr lang="ru-RU" dirty="0">
                <a:latin typeface="Times New Roman" pitchFamily="18" charset="0"/>
                <a:cs typeface="Times New Roman" pitchFamily="18" charset="0"/>
              </a:rPr>
              <a:t>. </a:t>
            </a:r>
          </a:p>
          <a:p>
            <a:r>
              <a:rPr lang="ru-RU" dirty="0">
                <a:latin typeface="Times New Roman" pitchFamily="18" charset="0"/>
                <a:cs typeface="Times New Roman" pitchFamily="18" charset="0"/>
              </a:rPr>
              <a:t>В электровакуумном производстве для соединения со стеклом марки С49-2  (ЗС-5К)  применяется  в  основном  </a:t>
            </a:r>
            <a:r>
              <a:rPr lang="ru-RU" dirty="0" err="1">
                <a:latin typeface="Times New Roman" pitchFamily="18" charset="0"/>
                <a:cs typeface="Times New Roman" pitchFamily="18" charset="0"/>
              </a:rPr>
              <a:t>ковар</a:t>
            </a:r>
            <a:r>
              <a:rPr lang="ru-RU" dirty="0">
                <a:latin typeface="Times New Roman" pitchFamily="18" charset="0"/>
                <a:cs typeface="Times New Roman" pitchFamily="18" charset="0"/>
              </a:rPr>
              <a:t>  29НК,  а  со  стеклом  С39-1 (ЗС-9)—</a:t>
            </a:r>
            <a:r>
              <a:rPr lang="ru-RU" dirty="0" err="1">
                <a:latin typeface="Times New Roman" pitchFamily="18" charset="0"/>
                <a:cs typeface="Times New Roman" pitchFamily="18" charset="0"/>
              </a:rPr>
              <a:t>ковар</a:t>
            </a:r>
            <a:r>
              <a:rPr lang="ru-RU" dirty="0">
                <a:latin typeface="Times New Roman" pitchFamily="18" charset="0"/>
                <a:cs typeface="Times New Roman" pitchFamily="18" charset="0"/>
              </a:rPr>
              <a:t> марки Н3ОК13Д. </a:t>
            </a: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018074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363272" cy="6264696"/>
          </a:xfrm>
        </p:spPr>
        <p:txBody>
          <a:bodyPr>
            <a:normAutofit fontScale="47500" lnSpcReduction="20000"/>
          </a:bodyPr>
          <a:lstStyle/>
          <a:p>
            <a:r>
              <a:rPr lang="ru-RU" dirty="0">
                <a:latin typeface="Times New Roman" pitchFamily="18" charset="0"/>
                <a:cs typeface="Times New Roman" pitchFamily="18" charset="0"/>
              </a:rPr>
              <a:t>В  зависимости  от  соотношения  температурных  коэффициентов расширения  стекла  и  металла  </a:t>
            </a:r>
            <a:r>
              <a:rPr lang="ru-RU" b="1" dirty="0">
                <a:latin typeface="Times New Roman" pitchFamily="18" charset="0"/>
                <a:cs typeface="Times New Roman" pitchFamily="18" charset="0"/>
              </a:rPr>
              <a:t>спаи  могут  быть  согласованными  и несогласованными</a:t>
            </a:r>
            <a:r>
              <a:rPr lang="ru-RU" dirty="0">
                <a:latin typeface="Times New Roman" pitchFamily="18" charset="0"/>
                <a:cs typeface="Times New Roman" pitchFamily="18" charset="0"/>
              </a:rPr>
              <a:t>. </a:t>
            </a:r>
          </a:p>
          <a:p>
            <a:r>
              <a:rPr lang="ru-RU" dirty="0">
                <a:latin typeface="Times New Roman" pitchFamily="18" charset="0"/>
                <a:cs typeface="Times New Roman" pitchFamily="18" charset="0"/>
              </a:rPr>
              <a:t>Согласованные    спаи  характеризуются      различием  ТКР  стекла  и металла  не  более  чем  на  10·10-7  °С-1  (во  всем  интервале  температур,  до которых могут нагреваться или охлаждаться спаи в процессе изготовления или эксплуатации прибора). Причем, чем больше размер металлической детали, тем меньше должна быть разность между ТКР металла и стекла. </a:t>
            </a:r>
          </a:p>
          <a:p>
            <a:r>
              <a:rPr lang="ru-RU" b="1" dirty="0">
                <a:latin typeface="Times New Roman" pitchFamily="18" charset="0"/>
                <a:cs typeface="Times New Roman" pitchFamily="18" charset="0"/>
              </a:rPr>
              <a:t>В электровакуумных  приборах применяют различные конструкции спаев стекла с металлом. </a:t>
            </a:r>
          </a:p>
          <a:p>
            <a:r>
              <a:rPr lang="ru-RU" b="1" dirty="0" err="1">
                <a:latin typeface="Times New Roman" pitchFamily="18" charset="0"/>
                <a:cs typeface="Times New Roman" pitchFamily="18" charset="0"/>
              </a:rPr>
              <a:t>Бусинковые</a:t>
            </a:r>
            <a:r>
              <a:rPr lang="ru-RU" b="1" dirty="0">
                <a:latin typeface="Times New Roman" pitchFamily="18" charset="0"/>
                <a:cs typeface="Times New Roman" pitchFamily="18" charset="0"/>
              </a:rPr>
              <a:t>  (стержневые)  спаи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рис.а</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бусинковых</a:t>
            </a:r>
            <a:r>
              <a:rPr lang="ru-RU" dirty="0">
                <a:latin typeface="Times New Roman" pitchFamily="18" charset="0"/>
                <a:cs typeface="Times New Roman" pitchFamily="18" charset="0"/>
              </a:rPr>
              <a:t>  спаях металл  применяется  в  виде  стержня,  проволоки  или  </a:t>
            </a:r>
            <a:r>
              <a:rPr lang="ru-RU" dirty="0" err="1">
                <a:latin typeface="Times New Roman" pitchFamily="18" charset="0"/>
                <a:cs typeface="Times New Roman" pitchFamily="18" charset="0"/>
              </a:rPr>
              <a:t>плющенки</a:t>
            </a:r>
            <a:r>
              <a:rPr lang="ru-RU" dirty="0">
                <a:latin typeface="Times New Roman" pitchFamily="18" charset="0"/>
                <a:cs typeface="Times New Roman" pitchFamily="18" charset="0"/>
              </a:rPr>
              <a:t>  и обеспечивает  электрический  контакт  с  электродами  прибора  и  с элементами  электрической  схемы,  а  также  является  держателем  для крепления внутренней арматуры.  </a:t>
            </a:r>
          </a:p>
          <a:p>
            <a:r>
              <a:rPr lang="ru-RU" b="1" dirty="0" err="1">
                <a:latin typeface="Times New Roman" pitchFamily="18" charset="0"/>
                <a:cs typeface="Times New Roman" pitchFamily="18" charset="0"/>
              </a:rPr>
              <a:t>Окошечные</a:t>
            </a:r>
            <a:r>
              <a:rPr lang="ru-RU" b="1" dirty="0">
                <a:latin typeface="Times New Roman" pitchFamily="18" charset="0"/>
                <a:cs typeface="Times New Roman" pitchFamily="18" charset="0"/>
              </a:rPr>
              <a:t>  (внутренние)  спаи  </a:t>
            </a:r>
            <a:r>
              <a:rPr lang="ru-RU" dirty="0">
                <a:latin typeface="Times New Roman" pitchFamily="18" charset="0"/>
                <a:cs typeface="Times New Roman" pitchFamily="18" charset="0"/>
              </a:rPr>
              <a:t>(рис. б).  В  этих  спаях  металл окружает    стекло  в виде  наружного  кольца  или  пластинки  с  отверстием. Таким  образом,  стекло  является  либо  смотровым  окном,  либо  выходом электромагнитных волн, либо изолятором, в который вваривается один или несколько вводов. В последнем случае спай называется комбинированным  </a:t>
            </a:r>
          </a:p>
          <a:p>
            <a:r>
              <a:rPr lang="ru-RU" b="1" dirty="0">
                <a:latin typeface="Times New Roman" pitchFamily="18" charset="0"/>
                <a:cs typeface="Times New Roman" pitchFamily="18" charset="0"/>
              </a:rPr>
              <a:t>Трубчатые  (рантовые)  спаи  </a:t>
            </a:r>
            <a:r>
              <a:rPr lang="ru-RU" dirty="0">
                <a:latin typeface="Times New Roman" pitchFamily="18" charset="0"/>
                <a:cs typeface="Times New Roman" pitchFamily="18" charset="0"/>
              </a:rPr>
              <a:t>(рис. в).  В  этих  спаях  металлическая  трубка  припаивается  к  стеклянной  трубке  в  торец.  В  трубчатых  спаях стекло может охватывать металл трубки или с обеих сторон, или только с внутренней или только с внешней стороны. </a:t>
            </a:r>
          </a:p>
          <a:p>
            <a:r>
              <a:rPr lang="ru-RU" b="1" dirty="0">
                <a:latin typeface="Times New Roman" pitchFamily="18" charset="0"/>
                <a:cs typeface="Times New Roman" pitchFamily="18" charset="0"/>
              </a:rPr>
              <a:t>Дисковые  спаи  (</a:t>
            </a:r>
            <a:r>
              <a:rPr lang="ru-RU" b="1" dirty="0" err="1">
                <a:latin typeface="Times New Roman" pitchFamily="18" charset="0"/>
                <a:cs typeface="Times New Roman" pitchFamily="18" charset="0"/>
              </a:rPr>
              <a:t>рис.г</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Эти  спаи  обычно  представляют  собой металлическую  перегородку  в  стеклянной  трубке  или  соединение  торца стеклянной  трубки  с  плоскостью  металлического  кольца  или  диска.  В трубчатых  и  дисковых  спаях  стекло  обеспечивает  механическое соединение  металлических  деталей    и  вместе    с  тем  электрическую  изо-</a:t>
            </a:r>
          </a:p>
          <a:p>
            <a:r>
              <a:rPr lang="ru-RU" dirty="0" err="1">
                <a:latin typeface="Times New Roman" pitchFamily="18" charset="0"/>
                <a:cs typeface="Times New Roman" pitchFamily="18" charset="0"/>
              </a:rPr>
              <a:t>ляцию</a:t>
            </a:r>
            <a:r>
              <a:rPr lang="ru-RU" dirty="0">
                <a:latin typeface="Times New Roman" pitchFamily="18" charset="0"/>
                <a:cs typeface="Times New Roman" pitchFamily="18" charset="0"/>
              </a:rPr>
              <a:t> между ними. </a:t>
            </a:r>
          </a:p>
          <a:p>
            <a:r>
              <a:rPr lang="ru-RU" dirty="0">
                <a:latin typeface="Times New Roman" pitchFamily="18" charset="0"/>
                <a:cs typeface="Times New Roman" pitchFamily="18" charset="0"/>
              </a:rPr>
              <a: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4867275"/>
            <a:ext cx="4295775" cy="199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2050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49710"/>
            <a:ext cx="8435280" cy="6120680"/>
          </a:xfrm>
        </p:spPr>
        <p:txBody>
          <a:bodyPr>
            <a:normAutofit fontScale="47500" lnSpcReduction="20000"/>
          </a:bodyPr>
          <a:lstStyle/>
          <a:p>
            <a:r>
              <a:rPr lang="ru-RU" dirty="0">
                <a:latin typeface="Times New Roman" pitchFamily="18" charset="0"/>
                <a:cs typeface="Times New Roman" pitchFamily="18" charset="0"/>
              </a:rPr>
              <a:t>Несогласованные  спаи  характеризуются  большой  разностью      ТКР  стекла  и  металла.  К  несогласованным  спаям  относятся,  например,  спаи меди (ТКР 165·10</a:t>
            </a:r>
            <a:r>
              <a:rPr lang="ru-RU" baseline="30000" dirty="0">
                <a:latin typeface="Times New Roman" pitchFamily="18" charset="0"/>
                <a:cs typeface="Times New Roman" pitchFamily="18" charset="0"/>
              </a:rPr>
              <a:t>-7</a:t>
            </a:r>
            <a:r>
              <a:rPr lang="ru-RU" dirty="0">
                <a:latin typeface="Times New Roman" pitchFamily="18" charset="0"/>
                <a:cs typeface="Times New Roman" pitchFamily="18" charset="0"/>
              </a:rPr>
              <a:t>  °С-1) со стеклами, имеющими ТКР 40·10</a:t>
            </a:r>
            <a:r>
              <a:rPr lang="ru-RU" baseline="30000" dirty="0">
                <a:latin typeface="Times New Roman" pitchFamily="18" charset="0"/>
                <a:cs typeface="Times New Roman" pitchFamily="18" charset="0"/>
              </a:rPr>
              <a:t>-7 </a:t>
            </a:r>
            <a:r>
              <a:rPr lang="ru-RU" dirty="0">
                <a:latin typeface="Times New Roman" pitchFamily="18" charset="0"/>
                <a:cs typeface="Times New Roman" pitchFamily="18" charset="0"/>
              </a:rPr>
              <a:t> °С-1. </a:t>
            </a:r>
          </a:p>
          <a:p>
            <a:r>
              <a:rPr lang="ru-RU" dirty="0">
                <a:latin typeface="Times New Roman" pitchFamily="18" charset="0"/>
                <a:cs typeface="Times New Roman" pitchFamily="18" charset="0"/>
              </a:rPr>
              <a:t>Для предотвращения разрушения несогласованных спаев в качестве металлических деталей для спаев применяют:  </a:t>
            </a:r>
          </a:p>
          <a:p>
            <a:r>
              <a:rPr lang="ru-RU" dirty="0">
                <a:latin typeface="Times New Roman" pitchFamily="18" charset="0"/>
                <a:cs typeface="Times New Roman" pitchFamily="18" charset="0"/>
              </a:rPr>
              <a:t>1)  тонкие проволоки, тонкостенные трубки, металлическую фольгу, так  как  с  уменьшением  размера  металла  снижается  возникающее напряжение в спае;  </a:t>
            </a:r>
          </a:p>
          <a:p>
            <a:r>
              <a:rPr lang="ru-RU" dirty="0">
                <a:latin typeface="Times New Roman" pitchFamily="18" charset="0"/>
                <a:cs typeface="Times New Roman" pitchFamily="18" charset="0"/>
              </a:rPr>
              <a:t>2)  мягкие  пластичные  металлы  (например,  медь),  способные деформироваться  при  напряжениях,  меньших  предела  прочности  стекла: деформация металла в спае компенсирует наличие напряжений в стекле;  </a:t>
            </a:r>
          </a:p>
          <a:p>
            <a:r>
              <a:rPr lang="ru-RU" dirty="0">
                <a:latin typeface="Times New Roman" pitchFamily="18" charset="0"/>
                <a:cs typeface="Times New Roman" pitchFamily="18" charset="0"/>
              </a:rPr>
              <a:t>3)  металлические  детали  с  утоненными  краями;  в  этом  случае спаиваемая  металлическая  деталь  приобретает  форму  лезвия,  а  спай называется  </a:t>
            </a:r>
            <a:r>
              <a:rPr lang="ru-RU" dirty="0" err="1">
                <a:latin typeface="Times New Roman" pitchFamily="18" charset="0"/>
                <a:cs typeface="Times New Roman" pitchFamily="18" charset="0"/>
              </a:rPr>
              <a:t>лезвенным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рис.а</a:t>
            </a:r>
            <a:r>
              <a:rPr lang="ru-RU" dirty="0">
                <a:latin typeface="Times New Roman" pitchFamily="18" charset="0"/>
                <a:cs typeface="Times New Roman" pitchFamily="18" charset="0"/>
              </a:rPr>
              <a:t>).  Усилие,  которое  необходимо  для пластической  деформации  тонкого  лезвия,  обычно  значительно  меньше </a:t>
            </a:r>
          </a:p>
          <a:p>
            <a:r>
              <a:rPr lang="ru-RU" dirty="0">
                <a:latin typeface="Times New Roman" pitchFamily="18" charset="0"/>
                <a:cs typeface="Times New Roman" pitchFamily="18" charset="0"/>
              </a:rPr>
              <a:t>прочности стекла на растяжение. К недостаткам </a:t>
            </a:r>
            <a:r>
              <a:rPr lang="ru-RU" dirty="0" err="1">
                <a:latin typeface="Times New Roman" pitchFamily="18" charset="0"/>
                <a:cs typeface="Times New Roman" pitchFamily="18" charset="0"/>
              </a:rPr>
              <a:t>лезвенного</a:t>
            </a:r>
            <a:r>
              <a:rPr lang="ru-RU" dirty="0">
                <a:latin typeface="Times New Roman" pitchFamily="18" charset="0"/>
                <a:cs typeface="Times New Roman" pitchFamily="18" charset="0"/>
              </a:rPr>
              <a:t> спая относятся малая  механическая  прочность  и  низкая  термостойкость  тонкостенного лезвия  (особенно  при  длительных  циклических  нагрузках),  а  также вероятность  межкристаллитной  коррозии,  приводящей  к  потере герметичности спая. </a:t>
            </a:r>
          </a:p>
          <a:p>
            <a:r>
              <a:rPr lang="ru-RU" dirty="0">
                <a:latin typeface="Times New Roman" pitchFamily="18" charset="0"/>
                <a:cs typeface="Times New Roman" pitchFamily="18" charset="0"/>
              </a:rPr>
              <a:t>В  двусторонних  </a:t>
            </a:r>
            <a:r>
              <a:rPr lang="ru-RU" dirty="0" err="1">
                <a:latin typeface="Times New Roman" pitchFamily="18" charset="0"/>
                <a:cs typeface="Times New Roman" pitchFamily="18" charset="0"/>
              </a:rPr>
              <a:t>лезвенных</a:t>
            </a:r>
            <a:r>
              <a:rPr lang="ru-RU" dirty="0">
                <a:latin typeface="Times New Roman" pitchFamily="18" charset="0"/>
                <a:cs typeface="Times New Roman" pitchFamily="18" charset="0"/>
              </a:rPr>
              <a:t>  спаях  (рис. 6)  металл  с  внешней стороны  должен  быть  меньше  покрыт  стеклом,  чем  с  внутренней.  В противном  случае  произойдет  отрыв  металла  от  стекла,  так  как  граница стекло  -  металл  находится  под  напряжением  растяжения.  Удлиненная внутренняя часть стеклянной оболочки, которая напряжена на сжатие, пре-</a:t>
            </a:r>
          </a:p>
          <a:p>
            <a:r>
              <a:rPr lang="ru-RU" dirty="0" err="1">
                <a:latin typeface="Times New Roman" pitchFamily="18" charset="0"/>
                <a:cs typeface="Times New Roman" pitchFamily="18" charset="0"/>
              </a:rPr>
              <a:t>пятствует</a:t>
            </a:r>
            <a:r>
              <a:rPr lang="ru-RU" dirty="0">
                <a:latin typeface="Times New Roman" pitchFamily="18" charset="0"/>
                <a:cs typeface="Times New Roman" pitchFamily="18" charset="0"/>
              </a:rPr>
              <a:t>  отрыву  металла  от  стекла.  </a:t>
            </a:r>
          </a:p>
          <a:p>
            <a:r>
              <a:rPr lang="ru-RU" dirty="0">
                <a:latin typeface="Times New Roman" pitchFamily="18" charset="0"/>
                <a:cs typeface="Times New Roman" pitchFamily="18" charset="0"/>
              </a:rPr>
              <a:t>Этому  же  способствует несимметричная </a:t>
            </a:r>
          </a:p>
          <a:p>
            <a:r>
              <a:rPr lang="ru-RU" dirty="0">
                <a:latin typeface="Times New Roman" pitchFamily="18" charset="0"/>
                <a:cs typeface="Times New Roman" pitchFamily="18" charset="0"/>
              </a:rPr>
              <a:t> впайка  лезвия  (металл  обычно  впаивают  </a:t>
            </a:r>
          </a:p>
          <a:p>
            <a:r>
              <a:rPr lang="ru-RU" dirty="0">
                <a:latin typeface="Times New Roman" pitchFamily="18" charset="0"/>
                <a:cs typeface="Times New Roman" pitchFamily="18" charset="0"/>
              </a:rPr>
              <a:t>ближе  к наружной поверхности стекла). </a:t>
            </a:r>
          </a:p>
          <a:p>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4703490"/>
            <a:ext cx="39624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7438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910"/>
            <a:ext cx="8229600" cy="562074"/>
          </a:xfrm>
        </p:spPr>
        <p:txBody>
          <a:bodyPr>
            <a:normAutofit/>
          </a:bodyPr>
          <a:lstStyle/>
          <a:p>
            <a:r>
              <a:rPr lang="ru-RU" sz="2400" dirty="0">
                <a:latin typeface="Times New Roman" pitchFamily="18" charset="0"/>
                <a:cs typeface="Times New Roman" pitchFamily="18" charset="0"/>
              </a:rPr>
              <a:t>Технология получения спаев</a:t>
            </a:r>
          </a:p>
        </p:txBody>
      </p:sp>
      <p:sp>
        <p:nvSpPr>
          <p:cNvPr id="3" name="Объект 2"/>
          <p:cNvSpPr>
            <a:spLocks noGrp="1"/>
          </p:cNvSpPr>
          <p:nvPr>
            <p:ph idx="1"/>
          </p:nvPr>
        </p:nvSpPr>
        <p:spPr>
          <a:xfrm>
            <a:off x="467027" y="580984"/>
            <a:ext cx="8229600" cy="5944360"/>
          </a:xfrm>
        </p:spPr>
        <p:txBody>
          <a:bodyPr>
            <a:noAutofit/>
          </a:bodyPr>
          <a:lstStyle/>
          <a:p>
            <a:r>
              <a:rPr lang="ru-RU" sz="1400" dirty="0">
                <a:latin typeface="Times New Roman" pitchFamily="18" charset="0"/>
                <a:cs typeface="Times New Roman" pitchFamily="18" charset="0"/>
              </a:rPr>
              <a:t>Технология получения спаев состоит из следующих этапов. </a:t>
            </a:r>
          </a:p>
          <a:p>
            <a:r>
              <a:rPr lang="ru-RU" sz="1400" dirty="0">
                <a:latin typeface="Times New Roman" pitchFamily="18" charset="0"/>
                <a:cs typeface="Times New Roman" pitchFamily="18" charset="0"/>
              </a:rPr>
              <a:t>1.Подготовка  металлических  деталей  перед  спаиванием.  Этот процесс сводится к очистке поверхности детали промывкой, травлением и  последующим  окислением  до  окисла  низшей  валентности.  Это обеспечивает  чистоту  поверхности  металла  и  улучшает  </a:t>
            </a:r>
            <a:r>
              <a:rPr lang="ru-RU" sz="1400" dirty="0" err="1">
                <a:latin typeface="Times New Roman" pitchFamily="18" charset="0"/>
                <a:cs typeface="Times New Roman" pitchFamily="18" charset="0"/>
              </a:rPr>
              <a:t>смачиваемость</a:t>
            </a:r>
            <a:r>
              <a:rPr lang="ru-RU" sz="1400" dirty="0">
                <a:latin typeface="Times New Roman" pitchFamily="18" charset="0"/>
                <a:cs typeface="Times New Roman" pitchFamily="18" charset="0"/>
              </a:rPr>
              <a:t> металла  стеклом.  Для  повышения  надежности  и  герметичности  спая  иногда  металлические  детали  в  месте  будущего  спая  предварительно </a:t>
            </a:r>
            <a:r>
              <a:rPr lang="ru-RU" sz="1400" dirty="0" err="1">
                <a:latin typeface="Times New Roman" pitchFamily="18" charset="0"/>
                <a:cs typeface="Times New Roman" pitchFamily="18" charset="0"/>
              </a:rPr>
              <a:t>остекловываются</a:t>
            </a:r>
            <a:r>
              <a:rPr lang="ru-RU" sz="1400" dirty="0">
                <a:latin typeface="Times New Roman" pitchFamily="18" charset="0"/>
                <a:cs typeface="Times New Roman" pitchFamily="18" charset="0"/>
              </a:rPr>
              <a:t>  (эмалируются).  В  этом  случае  поверхность  металлической детали покрывается суспензией порошкообразного стекла, которая потом сплавляется с металлом в электропечи. </a:t>
            </a:r>
          </a:p>
          <a:p>
            <a:r>
              <a:rPr lang="ru-RU" sz="1400" dirty="0">
                <a:latin typeface="Times New Roman" pitchFamily="18" charset="0"/>
                <a:cs typeface="Times New Roman" pitchFamily="18" charset="0"/>
              </a:rPr>
              <a:t>2.Спаивание металла со стеклом. На этом этапе образуется прочное сцепление  металла  со  стеклом,  т.е.  собственно  спай.  Для  его осуществления  стекло  и  металлическая  деталь  разогреваются  до  температуры,  при  которой  обеспечивается  хорошее  растворение  окислов металла  в  стекле.  Эта  температура  обычно    на  100-200  °С  превышает температуру размягчения стекла. В качестве источника нагрева чаше всего применяется пламя газовой горелки или индукционный нагрев. </a:t>
            </a:r>
          </a:p>
          <a:p>
            <a:r>
              <a:rPr lang="ru-RU" sz="1400" dirty="0">
                <a:latin typeface="Times New Roman" pitchFamily="18" charset="0"/>
                <a:cs typeface="Times New Roman" pitchFamily="18" charset="0"/>
              </a:rPr>
              <a:t>3.Отжиг  спаев.  Отжиг  заключается  в  медленном  принудительном охлаждении  спая  с  определенной  скоростью.  Этот  процесс  аналогичен отжигу любых стеклянных деталей после их огневой обработки. </a:t>
            </a:r>
          </a:p>
          <a:p>
            <a:r>
              <a:rPr lang="ru-RU" sz="1400" dirty="0">
                <a:latin typeface="Times New Roman" pitchFamily="18" charset="0"/>
                <a:cs typeface="Times New Roman" pitchFamily="18" charset="0"/>
              </a:rPr>
              <a:t>Например, </a:t>
            </a:r>
            <a:r>
              <a:rPr lang="ru-RU" sz="1400" b="1" dirty="0">
                <a:latin typeface="Times New Roman" pitchFamily="18" charset="0"/>
                <a:cs typeface="Times New Roman" pitchFamily="18" charset="0"/>
              </a:rPr>
              <a:t>дисковый согласованный спай  из  стекла  С91-2 и кольца  из </a:t>
            </a:r>
            <a:r>
              <a:rPr lang="ru-RU" sz="1400" b="1" dirty="0" err="1">
                <a:latin typeface="Times New Roman" pitchFamily="18" charset="0"/>
                <a:cs typeface="Times New Roman" pitchFamily="18" charset="0"/>
              </a:rPr>
              <a:t>фуродита</a:t>
            </a:r>
            <a:r>
              <a:rPr lang="ru-RU" sz="1400" b="1" dirty="0">
                <a:latin typeface="Times New Roman" pitchFamily="18" charset="0"/>
                <a:cs typeface="Times New Roman" pitchFamily="18" charset="0"/>
              </a:rPr>
              <a:t> методом индукционного нагрева, применяемый  в  фотоэлектронных  умножителях и ЭОП.  </a:t>
            </a:r>
            <a:r>
              <a:rPr lang="ru-RU" sz="1400" dirty="0">
                <a:latin typeface="Times New Roman" pitchFamily="18" charset="0"/>
                <a:cs typeface="Times New Roman" pitchFamily="18" charset="0"/>
              </a:rPr>
              <a:t>Колбы  приборов  изготавливаются из  стекла  С91-2, обладающего  следующими основными параметрами: ТКР стекла -91·10-7 °С-1, температура размягчения - 57 0±10 °С. В  это  стекло    впаивается  металлический  диск  </a:t>
            </a:r>
            <a:r>
              <a:rPr lang="ru-RU" sz="1400" b="1" dirty="0">
                <a:latin typeface="Times New Roman" pitchFamily="18" charset="0"/>
                <a:cs typeface="Times New Roman" pitchFamily="18" charset="0"/>
              </a:rPr>
              <a:t>из  сплава  </a:t>
            </a:r>
            <a:r>
              <a:rPr lang="ru-RU" sz="1400" b="1" dirty="0" err="1">
                <a:latin typeface="Times New Roman" pitchFamily="18" charset="0"/>
                <a:cs typeface="Times New Roman" pitchFamily="18" charset="0"/>
              </a:rPr>
              <a:t>фуродит</a:t>
            </a:r>
            <a:r>
              <a:rPr lang="ru-RU" sz="1400" b="1" dirty="0">
                <a:latin typeface="Times New Roman" pitchFamily="18" charset="0"/>
                <a:cs typeface="Times New Roman" pitchFamily="18" charset="0"/>
              </a:rPr>
              <a:t> (X28),  состоящего  из  железа,  никеля  и  хрома:  никеля  –  не  более  0,6%., хрома  -  не  более  30%  и  углерода  -  не  более  </a:t>
            </a:r>
            <a:r>
              <a:rPr lang="ru-RU" sz="1400" dirty="0">
                <a:latin typeface="Times New Roman" pitchFamily="18" charset="0"/>
                <a:cs typeface="Times New Roman" pitchFamily="18" charset="0"/>
              </a:rPr>
              <a:t>0,15%.  ТКР  этого  сплава  в интервале  температур  20-300  С  лежит  в  пределах  102·10-7  °С-1,  что достаточно  близко  к  ТКР  стекла.  Перед  впаиванием  в  стекло  вводы  из сплава  </a:t>
            </a:r>
            <a:r>
              <a:rPr lang="ru-RU" sz="1400" dirty="0" err="1">
                <a:latin typeface="Times New Roman" pitchFamily="18" charset="0"/>
                <a:cs typeface="Times New Roman" pitchFamily="18" charset="0"/>
              </a:rPr>
              <a:t>фуродит</a:t>
            </a:r>
            <a:r>
              <a:rPr lang="ru-RU" sz="1400" dirty="0">
                <a:latin typeface="Times New Roman" pitchFamily="18" charset="0"/>
                <a:cs typeface="Times New Roman" pitchFamily="18" charset="0"/>
              </a:rPr>
              <a:t>  после  тщательной  очистки  подвергаются  отжигу  во влажном водороде при температуре 750 ± 25 °С в течение 20 минут для получения прочной и равномерной окисной пленки на поверхности детали.</a:t>
            </a:r>
          </a:p>
        </p:txBody>
      </p:sp>
    </p:spTree>
    <p:extLst>
      <p:ext uri="{BB962C8B-B14F-4D97-AF65-F5344CB8AC3E}">
        <p14:creationId xmlns:p14="http://schemas.microsoft.com/office/powerpoint/2010/main" val="2257259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7427168" cy="274042"/>
          </a:xfrm>
        </p:spPr>
        <p:txBody>
          <a:bodyPr>
            <a:normAutofit fontScale="90000"/>
          </a:bodyPr>
          <a:lstStyle/>
          <a:p>
            <a:r>
              <a:rPr lang="ru-RU" sz="2800" dirty="0">
                <a:latin typeface="Times New Roman" pitchFamily="18" charset="0"/>
                <a:cs typeface="Times New Roman" pitchFamily="18" charset="0"/>
              </a:rPr>
              <a:t>КЕРАМИКА</a:t>
            </a:r>
          </a:p>
        </p:txBody>
      </p:sp>
      <p:sp>
        <p:nvSpPr>
          <p:cNvPr id="3" name="Объект 2"/>
          <p:cNvSpPr>
            <a:spLocks noGrp="1"/>
          </p:cNvSpPr>
          <p:nvPr>
            <p:ph idx="1"/>
          </p:nvPr>
        </p:nvSpPr>
        <p:spPr>
          <a:xfrm>
            <a:off x="457200" y="476672"/>
            <a:ext cx="8229600" cy="5976664"/>
          </a:xfrm>
        </p:spPr>
        <p:txBody>
          <a:bodyPr>
            <a:normAutofit fontScale="25000" lnSpcReduction="20000"/>
          </a:bodyPr>
          <a:lstStyle/>
          <a:p>
            <a:r>
              <a:rPr lang="ru-RU" sz="4800" dirty="0">
                <a:latin typeface="Times New Roman" pitchFamily="18" charset="0"/>
              </a:rPr>
              <a:t>Изделия из керамики широко используются при производстве различных электронных и ионных приборов, ускорителей заряженных частиц, приборах сверхвысоких частот, в электровакуумной технике. Условно керамика делится на два класса: со </a:t>
            </a:r>
            <a:r>
              <a:rPr lang="ru-RU" sz="4800" dirty="0" err="1">
                <a:latin typeface="Times New Roman" pitchFamily="18" charset="0"/>
              </a:rPr>
              <a:t>стеклофазой</a:t>
            </a:r>
            <a:r>
              <a:rPr lang="ru-RU" sz="4800" dirty="0">
                <a:latin typeface="Times New Roman" pitchFamily="18" charset="0"/>
              </a:rPr>
              <a:t> и без нее. </a:t>
            </a:r>
            <a:r>
              <a:rPr lang="ru-RU" sz="4800" dirty="0" err="1">
                <a:latin typeface="Times New Roman" pitchFamily="18" charset="0"/>
              </a:rPr>
              <a:t>Стеклофаза</a:t>
            </a:r>
            <a:r>
              <a:rPr lang="ru-RU" sz="4800" dirty="0">
                <a:latin typeface="Times New Roman" pitchFamily="18" charset="0"/>
              </a:rPr>
              <a:t> выделяется при температуре   около 500 С  и   способствует   герметичной   пайке   керамики   с   различными конструкционными элементами. </a:t>
            </a:r>
          </a:p>
          <a:p>
            <a:r>
              <a:rPr lang="ru-RU" sz="4800" dirty="0">
                <a:latin typeface="Times New Roman" pitchFamily="18" charset="0"/>
              </a:rPr>
              <a:t>Силикаты и алюмосиликаты составляют основу очень большого количества технических керамических материалов. Большинство этих керамических материалов в качестве преобладающей фазы содержит двойные или тройные кристаллические вещества – силикаты или алюмосиликаты, образующиеся в системе М</a:t>
            </a:r>
            <a:r>
              <a:rPr lang="en-US" sz="4800" dirty="0">
                <a:latin typeface="Times New Roman" pitchFamily="18" charset="0"/>
              </a:rPr>
              <a:t>g</a:t>
            </a:r>
            <a:r>
              <a:rPr lang="ru-RU" sz="4800" dirty="0">
                <a:latin typeface="Times New Roman" pitchFamily="18" charset="0"/>
              </a:rPr>
              <a:t>О-А12О3-</a:t>
            </a:r>
            <a:r>
              <a:rPr lang="en-US" sz="4800" dirty="0">
                <a:latin typeface="Times New Roman" pitchFamily="18" charset="0"/>
              </a:rPr>
              <a:t>SiO2. </a:t>
            </a:r>
            <a:r>
              <a:rPr lang="ru-RU" sz="4800" dirty="0">
                <a:latin typeface="Times New Roman" pitchFamily="18" charset="0"/>
              </a:rPr>
              <a:t>Таких соединений в этой системе четыре: </a:t>
            </a:r>
          </a:p>
          <a:p>
            <a:r>
              <a:rPr lang="ru-RU" sz="4800" dirty="0">
                <a:latin typeface="Times New Roman" pitchFamily="18" charset="0"/>
              </a:rPr>
              <a:t>1. ЗА12О3|</a:t>
            </a:r>
            <a:r>
              <a:rPr lang="he-IL" sz="4800" dirty="0">
                <a:latin typeface="Times New Roman" pitchFamily="18" charset="0"/>
              </a:rPr>
              <a:t>ּ2</a:t>
            </a:r>
            <a:r>
              <a:rPr lang="en-US" sz="4800" dirty="0">
                <a:latin typeface="Times New Roman" pitchFamily="18" charset="0"/>
              </a:rPr>
              <a:t>SiO2 – </a:t>
            </a:r>
            <a:r>
              <a:rPr lang="ru-RU" sz="4800" dirty="0">
                <a:latin typeface="Times New Roman" pitchFamily="18" charset="0"/>
              </a:rPr>
              <a:t>муллит,</a:t>
            </a:r>
          </a:p>
          <a:p>
            <a:r>
              <a:rPr lang="ru-RU" sz="4800" dirty="0">
                <a:latin typeface="Times New Roman" pitchFamily="18" charset="0"/>
              </a:rPr>
              <a:t>2. М</a:t>
            </a:r>
            <a:r>
              <a:rPr lang="en-US" sz="4800" dirty="0">
                <a:latin typeface="Times New Roman" pitchFamily="18" charset="0"/>
              </a:rPr>
              <a:t>g</a:t>
            </a:r>
            <a:r>
              <a:rPr lang="ru-RU" sz="4800" dirty="0">
                <a:latin typeface="Times New Roman" pitchFamily="18" charset="0"/>
              </a:rPr>
              <a:t>О|</a:t>
            </a:r>
            <a:r>
              <a:rPr lang="he-IL" sz="4800" dirty="0">
                <a:latin typeface="Times New Roman" pitchFamily="18" charset="0"/>
              </a:rPr>
              <a:t>ּ</a:t>
            </a:r>
            <a:r>
              <a:rPr lang="en-US" sz="4800" dirty="0">
                <a:latin typeface="Times New Roman" pitchFamily="18" charset="0"/>
              </a:rPr>
              <a:t>SiO2 – </a:t>
            </a:r>
            <a:r>
              <a:rPr lang="ru-RU" sz="4800" dirty="0" err="1">
                <a:latin typeface="Times New Roman" pitchFamily="18" charset="0"/>
              </a:rPr>
              <a:t>клиноэнстатит</a:t>
            </a:r>
            <a:r>
              <a:rPr lang="ru-RU" sz="4800" dirty="0">
                <a:latin typeface="Times New Roman" pitchFamily="18" charset="0"/>
              </a:rPr>
              <a:t>,</a:t>
            </a:r>
          </a:p>
          <a:p>
            <a:r>
              <a:rPr lang="ru-RU" sz="4800" dirty="0">
                <a:latin typeface="Times New Roman" pitchFamily="18" charset="0"/>
              </a:rPr>
              <a:t>3. 2М</a:t>
            </a:r>
            <a:r>
              <a:rPr lang="en-US" sz="4800" dirty="0">
                <a:latin typeface="Times New Roman" pitchFamily="18" charset="0"/>
              </a:rPr>
              <a:t>g</a:t>
            </a:r>
            <a:r>
              <a:rPr lang="ru-RU" sz="4800" dirty="0">
                <a:latin typeface="Times New Roman" pitchFamily="18" charset="0"/>
              </a:rPr>
              <a:t>О|</a:t>
            </a:r>
            <a:r>
              <a:rPr lang="he-IL" sz="4800" dirty="0">
                <a:latin typeface="Times New Roman" pitchFamily="18" charset="0"/>
              </a:rPr>
              <a:t>ּ</a:t>
            </a:r>
            <a:r>
              <a:rPr lang="en-US" sz="4800" dirty="0">
                <a:latin typeface="Times New Roman" pitchFamily="18" charset="0"/>
              </a:rPr>
              <a:t>SiO2 – </a:t>
            </a:r>
            <a:r>
              <a:rPr lang="ru-RU" sz="4800" dirty="0">
                <a:latin typeface="Times New Roman" pitchFamily="18" charset="0"/>
              </a:rPr>
              <a:t>форстерит,</a:t>
            </a:r>
          </a:p>
          <a:p>
            <a:r>
              <a:rPr lang="ru-RU" sz="4800" dirty="0">
                <a:latin typeface="Times New Roman" pitchFamily="18" charset="0"/>
              </a:rPr>
              <a:t>4. М</a:t>
            </a:r>
            <a:r>
              <a:rPr lang="en-US" sz="4800" dirty="0">
                <a:latin typeface="Times New Roman" pitchFamily="18" charset="0"/>
              </a:rPr>
              <a:t>g</a:t>
            </a:r>
            <a:r>
              <a:rPr lang="ru-RU" sz="4800" dirty="0">
                <a:latin typeface="Times New Roman" pitchFamily="18" charset="0"/>
              </a:rPr>
              <a:t>О|</a:t>
            </a:r>
            <a:r>
              <a:rPr lang="he-IL" sz="4800" dirty="0">
                <a:latin typeface="Times New Roman" pitchFamily="18" charset="0"/>
              </a:rPr>
              <a:t>ּ2</a:t>
            </a:r>
            <a:r>
              <a:rPr lang="ru-RU" sz="4800" dirty="0">
                <a:latin typeface="Times New Roman" pitchFamily="18" charset="0"/>
              </a:rPr>
              <a:t>А12О3|</a:t>
            </a:r>
            <a:r>
              <a:rPr lang="he-IL" sz="4800" dirty="0">
                <a:latin typeface="Times New Roman" pitchFamily="18" charset="0"/>
              </a:rPr>
              <a:t>ּ5</a:t>
            </a:r>
            <a:r>
              <a:rPr lang="en-US" sz="4800" dirty="0">
                <a:latin typeface="Times New Roman" pitchFamily="18" charset="0"/>
              </a:rPr>
              <a:t>SiO2 – </a:t>
            </a:r>
            <a:r>
              <a:rPr lang="ru-RU" sz="4800" dirty="0" err="1">
                <a:latin typeface="Times New Roman" pitchFamily="18" charset="0"/>
              </a:rPr>
              <a:t>кордиерит</a:t>
            </a:r>
            <a:r>
              <a:rPr lang="ru-RU" sz="4800" dirty="0">
                <a:latin typeface="Times New Roman" pitchFamily="18" charset="0"/>
              </a:rPr>
              <a:t>.</a:t>
            </a:r>
          </a:p>
          <a:p>
            <a:r>
              <a:rPr lang="ru-RU" sz="4800" dirty="0">
                <a:latin typeface="Times New Roman" pitchFamily="18" charset="0"/>
              </a:rPr>
              <a:t>В соответствии с названием минералов называют и керамику </a:t>
            </a:r>
            <a:r>
              <a:rPr lang="ru-RU" sz="4800" dirty="0" err="1">
                <a:latin typeface="Times New Roman" pitchFamily="18" charset="0"/>
              </a:rPr>
              <a:t>муллитовая</a:t>
            </a:r>
            <a:r>
              <a:rPr lang="ru-RU" sz="4800" dirty="0">
                <a:latin typeface="Times New Roman" pitchFamily="18" charset="0"/>
              </a:rPr>
              <a:t>,   </a:t>
            </a:r>
            <a:r>
              <a:rPr lang="ru-RU" sz="4800" dirty="0" err="1">
                <a:latin typeface="Times New Roman" pitchFamily="18" charset="0"/>
              </a:rPr>
              <a:t>муллито</a:t>
            </a:r>
            <a:r>
              <a:rPr lang="ru-RU" sz="4800" dirty="0">
                <a:latin typeface="Times New Roman" pitchFamily="18" charset="0"/>
              </a:rPr>
              <a:t>-корундовая,   клиноэнстатитовая   (стеатитовая), </a:t>
            </a:r>
            <a:r>
              <a:rPr lang="ru-RU" sz="4800" dirty="0" err="1">
                <a:latin typeface="Times New Roman" pitchFamily="18" charset="0"/>
              </a:rPr>
              <a:t>форстеритовая</a:t>
            </a:r>
            <a:r>
              <a:rPr lang="ru-RU" sz="4800" dirty="0">
                <a:latin typeface="Times New Roman" pitchFamily="18" charset="0"/>
              </a:rPr>
              <a:t> и кордиеритовая.</a:t>
            </a:r>
          </a:p>
          <a:p>
            <a:endParaRPr lang="ru-RU" sz="4800" dirty="0">
              <a:latin typeface="Times New Roman" pitchFamily="18" charset="0"/>
            </a:endParaRPr>
          </a:p>
          <a:p>
            <a:r>
              <a:rPr lang="ru-RU" sz="4800" dirty="0">
                <a:latin typeface="Times New Roman" pitchFamily="18" charset="0"/>
              </a:rPr>
              <a:t>В электровакуумной технологии наиболее широкое распространение получили следующие: тальковая керамика (тальк </a:t>
            </a:r>
            <a:r>
              <a:rPr lang="en-US" sz="4800" dirty="0">
                <a:latin typeface="Times New Roman" pitchFamily="18" charset="0"/>
              </a:rPr>
              <a:t>3MgO.4SiO2.H2O) </a:t>
            </a:r>
            <a:r>
              <a:rPr lang="ru-RU" sz="4800" dirty="0">
                <a:latin typeface="Times New Roman" pitchFamily="18" charset="0"/>
              </a:rPr>
              <a:t>и глиноземная (</a:t>
            </a:r>
            <a:r>
              <a:rPr lang="en-US" sz="4800" dirty="0">
                <a:latin typeface="Times New Roman" pitchFamily="18" charset="0"/>
              </a:rPr>
              <a:t>Al2O3)</a:t>
            </a:r>
            <a:r>
              <a:rPr lang="ru-RU" sz="4800" dirty="0">
                <a:latin typeface="Times New Roman" pitchFamily="18" charset="0"/>
              </a:rPr>
              <a:t> керамики:</a:t>
            </a:r>
          </a:p>
          <a:p>
            <a:r>
              <a:rPr lang="ru-RU" sz="4800" dirty="0">
                <a:latin typeface="Times New Roman" pitchFamily="18" charset="0"/>
              </a:rPr>
              <a:t>1) магнезиально-силикатная керамика марок С4, С14(состав MgO,SiO2):</a:t>
            </a:r>
          </a:p>
          <a:p>
            <a:r>
              <a:rPr lang="ru-RU" sz="4800" dirty="0">
                <a:latin typeface="Times New Roman" pitchFamily="18" charset="0"/>
              </a:rPr>
              <a:t>а) стеатитовая керамика со </a:t>
            </a:r>
            <a:r>
              <a:rPr lang="ru-RU" sz="4800" dirty="0" err="1">
                <a:latin typeface="Times New Roman" pitchFamily="18" charset="0"/>
              </a:rPr>
              <a:t>стеклофазой</a:t>
            </a:r>
            <a:r>
              <a:rPr lang="ru-RU" sz="4800" dirty="0">
                <a:latin typeface="Times New Roman" pitchFamily="18" charset="0"/>
              </a:rPr>
              <a:t> ВК-22, К1, С-41, С14; состав: </a:t>
            </a:r>
            <a:r>
              <a:rPr lang="ru-RU" sz="4800" dirty="0" err="1">
                <a:latin typeface="Times New Roman" pitchFamily="18" charset="0"/>
              </a:rPr>
              <a:t>MgO</a:t>
            </a:r>
            <a:r>
              <a:rPr lang="ru-RU" sz="4800" dirty="0">
                <a:latin typeface="Times New Roman" pitchFamily="18" charset="0"/>
              </a:rPr>
              <a:t>, SiO2, </a:t>
            </a:r>
            <a:r>
              <a:rPr lang="ru-RU" sz="4800" dirty="0" err="1">
                <a:latin typeface="Times New Roman" pitchFamily="18" charset="0"/>
              </a:rPr>
              <a:t>BaO</a:t>
            </a:r>
            <a:r>
              <a:rPr lang="ru-RU" sz="4800" dirty="0">
                <a:latin typeface="Times New Roman" pitchFamily="18" charset="0"/>
              </a:rPr>
              <a:t>;</a:t>
            </a:r>
          </a:p>
          <a:p>
            <a:r>
              <a:rPr lang="ru-RU" sz="4800" dirty="0">
                <a:latin typeface="Times New Roman" pitchFamily="18" charset="0"/>
              </a:rPr>
              <a:t>б) </a:t>
            </a:r>
            <a:r>
              <a:rPr lang="ru-RU" sz="4800" b="1" dirty="0" err="1">
                <a:latin typeface="Times New Roman" pitchFamily="18" charset="0"/>
              </a:rPr>
              <a:t>форстеритовая</a:t>
            </a:r>
            <a:r>
              <a:rPr lang="ru-RU" sz="4800" b="1" dirty="0">
                <a:latin typeface="Times New Roman" pitchFamily="18" charset="0"/>
              </a:rPr>
              <a:t> Ф-17; Ф-11, (2MgO,SiO2,);</a:t>
            </a:r>
          </a:p>
          <a:p>
            <a:r>
              <a:rPr lang="ru-RU" sz="4800" dirty="0">
                <a:latin typeface="Times New Roman" pitchFamily="18" charset="0"/>
              </a:rPr>
              <a:t>2) алюмосиликатная со </a:t>
            </a:r>
            <a:r>
              <a:rPr lang="ru-RU" sz="4800" dirty="0" err="1">
                <a:latin typeface="Times New Roman" pitchFamily="18" charset="0"/>
              </a:rPr>
              <a:t>стеклофазой</a:t>
            </a:r>
            <a:r>
              <a:rPr lang="ru-RU" sz="4800" dirty="0">
                <a:latin typeface="Times New Roman" pitchFamily="18" charset="0"/>
              </a:rPr>
              <a:t> марки «</a:t>
            </a:r>
            <a:r>
              <a:rPr lang="ru-RU" sz="4800" dirty="0" err="1">
                <a:latin typeface="Times New Roman" pitchFamily="18" charset="0"/>
              </a:rPr>
              <a:t>сапфирит</a:t>
            </a:r>
            <a:r>
              <a:rPr lang="ru-RU" sz="4800" dirty="0">
                <a:latin typeface="Times New Roman" pitchFamily="18" charset="0"/>
              </a:rPr>
              <a:t>» (MgO,SiO2, BaO,Al2O3); </a:t>
            </a:r>
            <a:r>
              <a:rPr lang="ru-RU" sz="4800" dirty="0" err="1">
                <a:latin typeface="Times New Roman" pitchFamily="18" charset="0"/>
              </a:rPr>
              <a:t>поликор</a:t>
            </a:r>
            <a:r>
              <a:rPr lang="ru-RU" sz="4800" dirty="0">
                <a:latin typeface="Times New Roman" pitchFamily="18" charset="0"/>
              </a:rPr>
              <a:t>   (MgO,SiO2,  </a:t>
            </a:r>
            <a:r>
              <a:rPr lang="ru-RU" sz="4800" dirty="0" err="1">
                <a:latin typeface="Times New Roman" pitchFamily="18" charset="0"/>
              </a:rPr>
              <a:t>BaO</a:t>
            </a:r>
            <a:r>
              <a:rPr lang="ru-RU" sz="4800" dirty="0">
                <a:latin typeface="Times New Roman" pitchFamily="18" charset="0"/>
              </a:rPr>
              <a:t>, Al2O3)</a:t>
            </a:r>
            <a:endParaRPr lang="en-US" sz="4800" dirty="0">
              <a:latin typeface="Times New Roman" pitchFamily="18" charset="0"/>
            </a:endParaRPr>
          </a:p>
          <a:p>
            <a:r>
              <a:rPr lang="ru-RU" sz="4800" dirty="0">
                <a:latin typeface="Times New Roman" pitchFamily="18" charset="0"/>
              </a:rPr>
              <a:t>3)   </a:t>
            </a:r>
            <a:r>
              <a:rPr lang="ru-RU" sz="4800" b="1" dirty="0">
                <a:latin typeface="Times New Roman" pitchFamily="18" charset="0"/>
              </a:rPr>
              <a:t>алюмооксидная   без   </a:t>
            </a:r>
            <a:r>
              <a:rPr lang="ru-RU" sz="4800" b="1" dirty="0" err="1">
                <a:latin typeface="Times New Roman" pitchFamily="18" charset="0"/>
              </a:rPr>
              <a:t>стеклофазы</a:t>
            </a:r>
            <a:r>
              <a:rPr lang="ru-RU" sz="4800" b="1" dirty="0">
                <a:latin typeface="Times New Roman" pitchFamily="18" charset="0"/>
              </a:rPr>
              <a:t>   (22ХС),   ВГ-4, А995</a:t>
            </a:r>
            <a:endParaRPr lang="ru-RU" sz="4800" dirty="0">
              <a:latin typeface="Times New Roman" pitchFamily="18" charset="0"/>
            </a:endParaRPr>
          </a:p>
          <a:p>
            <a:r>
              <a:rPr lang="ru-RU" sz="4800" dirty="0">
                <a:latin typeface="Times New Roman" pitchFamily="18" charset="0"/>
              </a:rPr>
              <a:t>Бериллиевая, марки «</a:t>
            </a:r>
            <a:r>
              <a:rPr lang="ru-RU" sz="4800" dirty="0" err="1">
                <a:latin typeface="Times New Roman" pitchFamily="18" charset="0"/>
              </a:rPr>
              <a:t>Брокерит</a:t>
            </a:r>
            <a:r>
              <a:rPr lang="ru-RU" sz="4800" dirty="0">
                <a:latin typeface="Times New Roman" pitchFamily="18" charset="0"/>
              </a:rPr>
              <a:t>» (состав </a:t>
            </a:r>
            <a:r>
              <a:rPr lang="ru-RU" sz="4800" dirty="0" err="1">
                <a:latin typeface="Times New Roman" pitchFamily="18" charset="0"/>
              </a:rPr>
              <a:t>BeO</a:t>
            </a:r>
            <a:r>
              <a:rPr lang="ru-RU" sz="4800" dirty="0">
                <a:latin typeface="Times New Roman" pitchFamily="18" charset="0"/>
              </a:rPr>
              <a:t>); </a:t>
            </a:r>
          </a:p>
          <a:p>
            <a:r>
              <a:rPr lang="ru-RU" sz="4800" dirty="0" err="1">
                <a:latin typeface="Times New Roman" pitchFamily="18" charset="0"/>
              </a:rPr>
              <a:t>Термоконд</a:t>
            </a:r>
            <a:r>
              <a:rPr lang="ru-RU" sz="4800" dirty="0">
                <a:latin typeface="Times New Roman" pitchFamily="18" charset="0"/>
              </a:rPr>
              <a:t> – конденсаторная керамика на основе двуокиси титана. Используется при изготовлении высокостабильных  (контурных) конденсаторов.</a:t>
            </a:r>
          </a:p>
          <a:p>
            <a:r>
              <a:rPr lang="ru-RU" sz="4800" dirty="0" err="1">
                <a:latin typeface="Times New Roman" pitchFamily="18" charset="0"/>
              </a:rPr>
              <a:t>Тиконд</a:t>
            </a:r>
            <a:r>
              <a:rPr lang="ru-RU" sz="4800" dirty="0">
                <a:latin typeface="Times New Roman" pitchFamily="18" charset="0"/>
              </a:rPr>
              <a:t> – конденсаторная керамика на основе </a:t>
            </a:r>
            <a:r>
              <a:rPr lang="ru-RU" sz="4800" dirty="0" err="1">
                <a:latin typeface="Times New Roman" pitchFamily="18" charset="0"/>
              </a:rPr>
              <a:t>сегнетоэектриков</a:t>
            </a:r>
            <a:r>
              <a:rPr lang="ru-RU" sz="4800" dirty="0">
                <a:latin typeface="Times New Roman" pitchFamily="18" charset="0"/>
              </a:rPr>
              <a:t>, используемая для получения конденсаторов с отрицательным температурным коэффициентом емкости (Т150  </a:t>
            </a:r>
            <a:r>
              <a:rPr lang="ru-RU" sz="4800" dirty="0" err="1">
                <a:latin typeface="Times New Roman" pitchFamily="18" charset="0"/>
              </a:rPr>
              <a:t>диэл</a:t>
            </a:r>
            <a:r>
              <a:rPr lang="ru-RU" sz="4800" dirty="0">
                <a:latin typeface="Times New Roman" pitchFamily="18" charset="0"/>
              </a:rPr>
              <a:t>. проницаемость 150. Т80 – 80, Т60 -60). Низкочастотная – на основе </a:t>
            </a:r>
            <a:r>
              <a:rPr lang="en-US" sz="4800" dirty="0">
                <a:latin typeface="Times New Roman" pitchFamily="18" charset="0"/>
              </a:rPr>
              <a:t>BaTiO3 </a:t>
            </a:r>
            <a:r>
              <a:rPr lang="ru-RU" sz="4800" dirty="0">
                <a:latin typeface="Times New Roman" pitchFamily="18" charset="0"/>
              </a:rPr>
              <a:t>с добавками </a:t>
            </a:r>
            <a:r>
              <a:rPr lang="en-US" sz="4800" dirty="0" err="1">
                <a:latin typeface="Times New Roman" pitchFamily="18" charset="0"/>
              </a:rPr>
              <a:t>Zr</a:t>
            </a:r>
            <a:r>
              <a:rPr lang="en-US" sz="4800" dirty="0">
                <a:latin typeface="Times New Roman" pitchFamily="18" charset="0"/>
              </a:rPr>
              <a:t>, </a:t>
            </a:r>
            <a:r>
              <a:rPr lang="ru-RU" sz="4800" dirty="0">
                <a:latin typeface="Times New Roman" pitchFamily="18" charset="0"/>
              </a:rPr>
              <a:t> </a:t>
            </a:r>
            <a:r>
              <a:rPr lang="en-US" sz="4800" dirty="0">
                <a:latin typeface="Times New Roman" pitchFamily="18" charset="0"/>
              </a:rPr>
              <a:t>CaTiO3, SrTiO3. </a:t>
            </a:r>
            <a:r>
              <a:rPr lang="ru-RU" sz="4800" dirty="0">
                <a:latin typeface="Times New Roman" pitchFamily="18" charset="0"/>
              </a:rPr>
              <a:t>Высокочастотная – </a:t>
            </a:r>
            <a:r>
              <a:rPr lang="en-US" sz="4800" dirty="0">
                <a:latin typeface="Times New Roman" pitchFamily="18" charset="0"/>
              </a:rPr>
              <a:t>c </a:t>
            </a:r>
            <a:r>
              <a:rPr lang="ru-RU" sz="4800" dirty="0">
                <a:latin typeface="Times New Roman" pitchFamily="18" charset="0"/>
              </a:rPr>
              <a:t>добавками </a:t>
            </a:r>
            <a:r>
              <a:rPr lang="en-US" sz="4800" dirty="0">
                <a:latin typeface="Times New Roman" pitchFamily="18" charset="0"/>
              </a:rPr>
              <a:t>CaSnO3, MgSnO3 </a:t>
            </a:r>
            <a:r>
              <a:rPr lang="ru-RU" sz="4800" dirty="0">
                <a:latin typeface="Times New Roman" pitchFamily="18" charset="0"/>
              </a:rPr>
              <a:t>и</a:t>
            </a:r>
            <a:r>
              <a:rPr lang="en-US" sz="4800" dirty="0">
                <a:latin typeface="Times New Roman" pitchFamily="18" charset="0"/>
              </a:rPr>
              <a:t> </a:t>
            </a:r>
            <a:r>
              <a:rPr lang="ru-RU" sz="4800" dirty="0">
                <a:latin typeface="Times New Roman" pitchFamily="18" charset="0"/>
              </a:rPr>
              <a:t>др.</a:t>
            </a:r>
          </a:p>
          <a:p>
            <a:r>
              <a:rPr lang="ru-RU" sz="4800" dirty="0" err="1">
                <a:latin typeface="Times New Roman" pitchFamily="18" charset="0"/>
              </a:rPr>
              <a:t>Радиофарфор</a:t>
            </a:r>
            <a:r>
              <a:rPr lang="ru-RU" sz="4800" dirty="0">
                <a:latin typeface="Times New Roman" pitchFamily="18" charset="0"/>
              </a:rPr>
              <a:t>   –   </a:t>
            </a:r>
            <a:r>
              <a:rPr lang="ru-RU" sz="4800" dirty="0" err="1">
                <a:latin typeface="Times New Roman" pitchFamily="18" charset="0"/>
              </a:rPr>
              <a:t>муллитовая</a:t>
            </a:r>
            <a:r>
              <a:rPr lang="ru-RU" sz="4800" dirty="0">
                <a:latin typeface="Times New Roman" pitchFamily="18" charset="0"/>
              </a:rPr>
              <a:t>   керамика   с   хорошими   диэлектрическими свойствами;</a:t>
            </a:r>
          </a:p>
          <a:p>
            <a:r>
              <a:rPr lang="ru-RU" sz="4800" dirty="0">
                <a:latin typeface="Times New Roman" pitchFamily="18" charset="0"/>
              </a:rPr>
              <a:t>Шамотная керамика. Такая керамика представляет собой обычный огнеупорный кирпич различной формы и применяется для формовки </a:t>
            </a:r>
            <a:r>
              <a:rPr lang="ru-RU" sz="4800" dirty="0" err="1">
                <a:latin typeface="Times New Roman" pitchFamily="18" charset="0"/>
              </a:rPr>
              <a:t>неотвественных</a:t>
            </a:r>
            <a:r>
              <a:rPr lang="ru-RU" sz="4800" dirty="0">
                <a:latin typeface="Times New Roman" pitchFamily="18" charset="0"/>
              </a:rPr>
              <a:t> изделий ширпотреба. Ее особенность в том, что с увеличением температуры изделие может, как увеличиваться, так и уменьшаться в размерах.</a:t>
            </a:r>
          </a:p>
          <a:p>
            <a:endParaRPr lang="ru-RU" dirty="0">
              <a:latin typeface="Times New Roman" pitchFamily="18" charset="0"/>
            </a:endParaRPr>
          </a:p>
        </p:txBody>
      </p:sp>
    </p:spTree>
    <p:extLst>
      <p:ext uri="{BB962C8B-B14F-4D97-AF65-F5344CB8AC3E}">
        <p14:creationId xmlns:p14="http://schemas.microsoft.com/office/powerpoint/2010/main" val="2030665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576064"/>
          </a:xfrm>
        </p:spPr>
        <p:txBody>
          <a:bodyPr>
            <a:normAutofit/>
          </a:bodyPr>
          <a:lstStyle/>
          <a:p>
            <a:r>
              <a:rPr lang="ru-RU" sz="2700" dirty="0">
                <a:latin typeface="Times New Roman" pitchFamily="18" charset="0"/>
                <a:cs typeface="Times New Roman" pitchFamily="18" charset="0"/>
              </a:rPr>
              <a:t>Структура керамики</a:t>
            </a:r>
            <a:endParaRPr lang="ru-RU" dirty="0"/>
          </a:p>
        </p:txBody>
      </p:sp>
      <p:sp>
        <p:nvSpPr>
          <p:cNvPr id="3" name="Объект 2"/>
          <p:cNvSpPr>
            <a:spLocks noGrp="1"/>
          </p:cNvSpPr>
          <p:nvPr>
            <p:ph idx="1"/>
          </p:nvPr>
        </p:nvSpPr>
        <p:spPr>
          <a:xfrm>
            <a:off x="457200" y="908720"/>
            <a:ext cx="8229600" cy="5217443"/>
          </a:xfrm>
        </p:spPr>
        <p:txBody>
          <a:bodyPr>
            <a:normAutofit fontScale="47500" lnSpcReduction="20000"/>
          </a:bodyPr>
          <a:lstStyle/>
          <a:p>
            <a:r>
              <a:rPr lang="ru-RU" dirty="0">
                <a:latin typeface="Times New Roman" pitchFamily="18" charset="0"/>
                <a:cs typeface="Times New Roman" pitchFamily="18" charset="0"/>
              </a:rPr>
              <a:t>Спеченный керамический материал может состоять только из кристаллической фазы и из двух фаз: кристаллической   и   аморфной   (стекловидной).   Кристаллическая   фаза представляет   собой   определенные   химические   соединения,   твердые  растворы, фазы внедрения. Аморфная фаза всегда присутствует во всех традиционных керамиках, а также в некоторых видах технической керамики, в состав которых входит стеклообразующий оксид SiO2. Количество </a:t>
            </a:r>
            <a:r>
              <a:rPr lang="ru-RU" dirty="0" err="1">
                <a:latin typeface="Times New Roman" pitchFamily="18" charset="0"/>
                <a:cs typeface="Times New Roman" pitchFamily="18" charset="0"/>
              </a:rPr>
              <a:t>стеклофазы</a:t>
            </a:r>
            <a:r>
              <a:rPr lang="ru-RU" dirty="0">
                <a:latin typeface="Times New Roman" pitchFamily="18" charset="0"/>
                <a:cs typeface="Times New Roman" pitchFamily="18" charset="0"/>
              </a:rPr>
              <a:t> может достигать 60% об. В керамике конструкционного и инструментального назначения наличие </a:t>
            </a:r>
            <a:r>
              <a:rPr lang="ru-RU" dirty="0" err="1">
                <a:latin typeface="Times New Roman" pitchFamily="18" charset="0"/>
                <a:cs typeface="Times New Roman" pitchFamily="18" charset="0"/>
              </a:rPr>
              <a:t>стеклофазы</a:t>
            </a:r>
            <a:r>
              <a:rPr lang="ru-RU" dirty="0">
                <a:latin typeface="Times New Roman" pitchFamily="18" charset="0"/>
                <a:cs typeface="Times New Roman" pitchFamily="18" charset="0"/>
              </a:rPr>
              <a:t> недопустимо, т.к. это приводит к деградации прочностных характеристик материала.</a:t>
            </a:r>
          </a:p>
          <a:p>
            <a:r>
              <a:rPr lang="ru-RU" dirty="0">
                <a:latin typeface="Times New Roman" pitchFamily="18" charset="0"/>
                <a:cs typeface="Times New Roman" pitchFamily="18" charset="0"/>
              </a:rPr>
              <a:t>Все спеченные керамические материалы содержат поры. Их подразделяют на две группы:</a:t>
            </a:r>
          </a:p>
          <a:p>
            <a:r>
              <a:rPr lang="ru-RU" dirty="0">
                <a:latin typeface="Times New Roman" pitchFamily="18" charset="0"/>
                <a:cs typeface="Times New Roman" pitchFamily="18" charset="0"/>
              </a:rPr>
              <a:t>• закрытые поры – не сообщающиеся с окружающей средой.</a:t>
            </a:r>
          </a:p>
          <a:p>
            <a:r>
              <a:rPr lang="ru-RU" dirty="0">
                <a:latin typeface="Times New Roman" pitchFamily="18" charset="0"/>
                <a:cs typeface="Times New Roman" pitchFamily="18" charset="0"/>
              </a:rPr>
              <a:t>• открытые поры – сообщающиеся с окружающей средой.</a:t>
            </a:r>
          </a:p>
          <a:p>
            <a:r>
              <a:rPr lang="ru-RU" dirty="0">
                <a:latin typeface="Times New Roman" pitchFamily="18" charset="0"/>
                <a:cs typeface="Times New Roman" pitchFamily="18" charset="0"/>
              </a:rPr>
              <a:t>В некоторых видах керамики пористость задается и формируется целенаправленно, например в керамических фильтрах. В технологии других керамик, например огнеупорных, допускается определенная пористость, не влекущая за собой заметного снижения эксплуатационных свойств изделий. В технологии прочной керамики конструкционного и  инструментального   назначения   пористость   является   отрицательным фактором, поскольку она определяет уровень прочностных характеристик изделий. Пористость и плотность керамик принято характеризовать следующими показателями:</a:t>
            </a:r>
          </a:p>
          <a:p>
            <a:r>
              <a:rPr lang="ru-RU" dirty="0">
                <a:latin typeface="Times New Roman" pitchFamily="18" charset="0"/>
                <a:cs typeface="Times New Roman" pitchFamily="18" charset="0"/>
              </a:rPr>
              <a:t>1. Истинная (теоретическая) плотность </a:t>
            </a:r>
            <a:r>
              <a:rPr lang="ru-RU" dirty="0" err="1">
                <a:latin typeface="Times New Roman" pitchFamily="18" charset="0"/>
                <a:cs typeface="Times New Roman" pitchFamily="18" charset="0"/>
              </a:rPr>
              <a:t>ρи</a:t>
            </a:r>
            <a:r>
              <a:rPr lang="ru-RU" dirty="0">
                <a:latin typeface="Times New Roman" pitchFamily="18" charset="0"/>
                <a:cs typeface="Times New Roman" pitchFamily="18" charset="0"/>
              </a:rPr>
              <a:t> , г/см3 – плотность </a:t>
            </a:r>
            <a:r>
              <a:rPr lang="ru-RU" dirty="0" err="1">
                <a:latin typeface="Times New Roman" pitchFamily="18" charset="0"/>
                <a:cs typeface="Times New Roman" pitchFamily="18" charset="0"/>
              </a:rPr>
              <a:t>беспористого</a:t>
            </a:r>
            <a:r>
              <a:rPr lang="ru-RU" dirty="0">
                <a:latin typeface="Times New Roman" pitchFamily="18" charset="0"/>
                <a:cs typeface="Times New Roman" pitchFamily="18" charset="0"/>
              </a:rPr>
              <a:t> материала.</a:t>
            </a:r>
          </a:p>
          <a:p>
            <a:r>
              <a:rPr lang="ru-RU" dirty="0">
                <a:latin typeface="Times New Roman" pitchFamily="18" charset="0"/>
                <a:cs typeface="Times New Roman" pitchFamily="18" charset="0"/>
              </a:rPr>
              <a:t>2. Кажущаяся плотность  </a:t>
            </a:r>
            <a:r>
              <a:rPr lang="ru-RU" dirty="0" err="1">
                <a:latin typeface="Times New Roman" pitchFamily="18" charset="0"/>
                <a:cs typeface="Times New Roman" pitchFamily="18" charset="0"/>
              </a:rPr>
              <a:t>ρк</a:t>
            </a:r>
            <a:r>
              <a:rPr lang="ru-RU" dirty="0">
                <a:latin typeface="Times New Roman" pitchFamily="18" charset="0"/>
                <a:cs typeface="Times New Roman" pitchFamily="18" charset="0"/>
              </a:rPr>
              <a:t>, г/см3  – плотность материала, содержащего поры.</a:t>
            </a:r>
          </a:p>
          <a:p>
            <a:r>
              <a:rPr lang="ru-RU" dirty="0">
                <a:latin typeface="Times New Roman" pitchFamily="18" charset="0"/>
                <a:cs typeface="Times New Roman" pitchFamily="18" charset="0"/>
              </a:rPr>
              <a:t>3. Относительная плотность </a:t>
            </a:r>
            <a:r>
              <a:rPr lang="ru-RU" dirty="0" err="1">
                <a:latin typeface="Times New Roman" pitchFamily="18" charset="0"/>
                <a:cs typeface="Times New Roman" pitchFamily="18" charset="0"/>
              </a:rPr>
              <a:t>ρк</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ρи</a:t>
            </a:r>
            <a:r>
              <a:rPr lang="ru-RU" dirty="0">
                <a:latin typeface="Times New Roman" pitchFamily="18" charset="0"/>
                <a:cs typeface="Times New Roman" pitchFamily="18" charset="0"/>
              </a:rPr>
              <a:t> .</a:t>
            </a:r>
          </a:p>
          <a:p>
            <a:r>
              <a:rPr lang="ru-RU" dirty="0">
                <a:latin typeface="Times New Roman" pitchFamily="18" charset="0"/>
                <a:cs typeface="Times New Roman" pitchFamily="18" charset="0"/>
              </a:rPr>
              <a:t>4. Истинная пористость Пи, – суммарный объем всех пор, выраженный в процентах или долях к общему объему материала.</a:t>
            </a:r>
          </a:p>
          <a:p>
            <a:r>
              <a:rPr lang="ru-RU" dirty="0">
                <a:latin typeface="Times New Roman" pitchFamily="18" charset="0"/>
                <a:cs typeface="Times New Roman" pitchFamily="18" charset="0"/>
              </a:rPr>
              <a:t>5. Кажущаяся (открытая) пористость – объем открытых пор, заполняемых   водой   при   кипячении,   выраженный   в   процентах   к   общему объему материала.</a:t>
            </a: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463025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r>
              <a:rPr lang="ru-RU" sz="2400" dirty="0">
                <a:latin typeface="Times New Roman" pitchFamily="18" charset="0"/>
                <a:cs typeface="Times New Roman" pitchFamily="18" charset="0"/>
              </a:rPr>
              <a:t>Механические свойства </a:t>
            </a:r>
          </a:p>
        </p:txBody>
      </p:sp>
      <p:sp>
        <p:nvSpPr>
          <p:cNvPr id="3" name="Объект 2"/>
          <p:cNvSpPr>
            <a:spLocks noGrp="1"/>
          </p:cNvSpPr>
          <p:nvPr>
            <p:ph idx="1"/>
          </p:nvPr>
        </p:nvSpPr>
        <p:spPr>
          <a:xfrm>
            <a:off x="457200" y="908720"/>
            <a:ext cx="8229600" cy="5760640"/>
          </a:xfrm>
        </p:spPr>
        <p:txBody>
          <a:bodyPr>
            <a:normAutofit fontScale="32500" lnSpcReduction="20000"/>
          </a:bodyPr>
          <a:lstStyle/>
          <a:p>
            <a:r>
              <a:rPr lang="ru-RU" dirty="0">
                <a:latin typeface="Times New Roman" pitchFamily="18" charset="0"/>
                <a:cs typeface="Times New Roman" pitchFamily="18" charset="0"/>
              </a:rPr>
              <a:t>При комнатной температуре под действием механических напряжений для керамик характерно хрупкое разрушение, наступающее после незначительной упругой деформации. Этим керамика резко отличается от металлов, для которых характерна значительная величина пластической деформации. Для оценки прочностных свойств керамики используются величины предела прочности при сжатии </a:t>
            </a:r>
            <a:r>
              <a:rPr lang="ru-RU" dirty="0" err="1">
                <a:latin typeface="Times New Roman" pitchFamily="18" charset="0"/>
                <a:cs typeface="Times New Roman" pitchFamily="18" charset="0"/>
              </a:rPr>
              <a:t>σсж</a:t>
            </a:r>
            <a:r>
              <a:rPr lang="ru-RU" dirty="0">
                <a:latin typeface="Times New Roman" pitchFamily="18" charset="0"/>
                <a:cs typeface="Times New Roman" pitchFamily="18" charset="0"/>
              </a:rPr>
              <a:t> и изгибе </a:t>
            </a:r>
            <a:r>
              <a:rPr lang="ru-RU" dirty="0" err="1">
                <a:latin typeface="Times New Roman" pitchFamily="18" charset="0"/>
                <a:cs typeface="Times New Roman" pitchFamily="18" charset="0"/>
              </a:rPr>
              <a:t>σизг</a:t>
            </a:r>
            <a:r>
              <a:rPr lang="ru-RU" dirty="0">
                <a:latin typeface="Times New Roman" pitchFamily="18" charset="0"/>
                <a:cs typeface="Times New Roman" pitchFamily="18" charset="0"/>
              </a:rPr>
              <a:t>, причем прочность конструкционной и инструментальной керамики чаще оценивается пределом прочности при изгибе. </a:t>
            </a:r>
            <a:r>
              <a:rPr lang="ru-RU" b="1" dirty="0">
                <a:latin typeface="Times New Roman" pitchFamily="18" charset="0"/>
                <a:cs typeface="Times New Roman" pitchFamily="18" charset="0"/>
              </a:rPr>
              <a:t>Механическая прочность керамики </a:t>
            </a:r>
            <a:r>
              <a:rPr lang="ru-RU" dirty="0">
                <a:latin typeface="Times New Roman" pitchFamily="18" charset="0"/>
                <a:cs typeface="Times New Roman" pitchFamily="18" charset="0"/>
              </a:rPr>
              <a:t>существенно зависит от объема испытуемого изделия. У изделий большего объема выше вероятность  наличия опасных дефектов, их средняя прочность меньше. По теории </a:t>
            </a:r>
            <a:r>
              <a:rPr lang="ru-RU" dirty="0" err="1">
                <a:latin typeface="Times New Roman" pitchFamily="18" charset="0"/>
                <a:cs typeface="Times New Roman" pitchFamily="18" charset="0"/>
              </a:rPr>
              <a:t>Вейбулла</a:t>
            </a:r>
            <a:r>
              <a:rPr lang="ru-RU" dirty="0">
                <a:latin typeface="Times New Roman" pitchFamily="18" charset="0"/>
                <a:cs typeface="Times New Roman" pitchFamily="18" charset="0"/>
              </a:rPr>
              <a:t> соотношение значений прочности при растяжении двух образцов, имеющих объемы V1 и V2,  будет следующим:</a:t>
            </a:r>
          </a:p>
          <a:p>
            <a:r>
              <a:rPr lang="ru-RU" dirty="0">
                <a:latin typeface="Times New Roman" pitchFamily="18" charset="0"/>
                <a:cs typeface="Times New Roman" pitchFamily="18" charset="0"/>
              </a:rPr>
              <a:t>σ1/σ =(V2/V1)1/m,                                        </a:t>
            </a:r>
          </a:p>
          <a:p>
            <a:r>
              <a:rPr lang="ru-RU" dirty="0">
                <a:latin typeface="Times New Roman" pitchFamily="18" charset="0"/>
                <a:cs typeface="Times New Roman" pitchFamily="18" charset="0"/>
              </a:rPr>
              <a:t>где m – константа, характеризующая однородность материала. Чем выше m, тем однороднее материал. Значительное   влияние   на   прочность   керамики   оказывает   микроструктура: количественное соотношение кристаллических фаз, содержание и состав </a:t>
            </a:r>
            <a:r>
              <a:rPr lang="ru-RU" dirty="0" err="1">
                <a:latin typeface="Times New Roman" pitchFamily="18" charset="0"/>
                <a:cs typeface="Times New Roman" pitchFamily="18" charset="0"/>
              </a:rPr>
              <a:t>стеклофазы</a:t>
            </a:r>
            <a:r>
              <a:rPr lang="ru-RU" dirty="0">
                <a:latin typeface="Times New Roman" pitchFamily="18" charset="0"/>
                <a:cs typeface="Times New Roman" pitchFamily="18" charset="0"/>
              </a:rPr>
              <a:t>, размер зерна, пористость. Увеличение содержания кристаллических фаз и уменьшение размера зерна ведет к росту прочности. Наличие </a:t>
            </a:r>
            <a:r>
              <a:rPr lang="ru-RU" dirty="0" err="1">
                <a:latin typeface="Times New Roman" pitchFamily="18" charset="0"/>
                <a:cs typeface="Times New Roman" pitchFamily="18" charset="0"/>
              </a:rPr>
              <a:t>стеклофазы</a:t>
            </a:r>
            <a:r>
              <a:rPr lang="ru-RU" dirty="0">
                <a:latin typeface="Times New Roman" pitchFamily="18" charset="0"/>
                <a:cs typeface="Times New Roman" pitchFamily="18" charset="0"/>
              </a:rPr>
              <a:t> в керамике в большинстве случаев приводит к снижению прочности. Поры не только уменьшают площадь поперечного сечения, но и действуют как концентраторы напряжений. Зависимость прочности керамики от пористости описывается формулой </a:t>
            </a:r>
            <a:r>
              <a:rPr lang="ru-RU" dirty="0" err="1">
                <a:latin typeface="Times New Roman" pitchFamily="18" charset="0"/>
                <a:cs typeface="Times New Roman" pitchFamily="18" charset="0"/>
              </a:rPr>
              <a:t>Рышкевича</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σ = σ0exp(-</a:t>
            </a:r>
            <a:r>
              <a:rPr lang="ru-RU" dirty="0" err="1">
                <a:latin typeface="Times New Roman" pitchFamily="18" charset="0"/>
                <a:cs typeface="Times New Roman" pitchFamily="18" charset="0"/>
              </a:rPr>
              <a:t>nП</a:t>
            </a:r>
            <a:r>
              <a:rPr lang="ru-RU" dirty="0">
                <a:latin typeface="Times New Roman" pitchFamily="18" charset="0"/>
                <a:cs typeface="Times New Roman" pitchFamily="18" charset="0"/>
              </a:rPr>
              <a:t>),                                         </a:t>
            </a:r>
          </a:p>
          <a:p>
            <a:r>
              <a:rPr lang="ru-RU" dirty="0">
                <a:latin typeface="Times New Roman" pitchFamily="18" charset="0"/>
                <a:cs typeface="Times New Roman" pitchFamily="18" charset="0"/>
              </a:rPr>
              <a:t>где n – постоянная, изменяющаяся от 4 до 7, П – пористость в долях, σ0 – прочность </a:t>
            </a:r>
            <a:r>
              <a:rPr lang="ru-RU" dirty="0" err="1">
                <a:latin typeface="Times New Roman" pitchFamily="18" charset="0"/>
                <a:cs typeface="Times New Roman" pitchFamily="18" charset="0"/>
              </a:rPr>
              <a:t>беспористой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керамики.Из</a:t>
            </a:r>
            <a:r>
              <a:rPr lang="ru-RU" dirty="0">
                <a:latin typeface="Times New Roman" pitchFamily="18" charset="0"/>
                <a:cs typeface="Times New Roman" pitchFamily="18" charset="0"/>
              </a:rPr>
              <a:t> этой зависимости следует, что при пористости 5% прочность снижается на 25–40% по сравнению с прочностью материала, полностью свободного от пор, а при пористости 10% прочность снижается примерно в два раза.</a:t>
            </a:r>
          </a:p>
          <a:p>
            <a:r>
              <a:rPr lang="ru-RU" dirty="0">
                <a:latin typeface="Times New Roman" pitchFamily="18" charset="0"/>
                <a:cs typeface="Times New Roman" pitchFamily="18" charset="0"/>
              </a:rPr>
              <a:t>Важной прочностной характеристикой керамики является способность противостоять распространению в материале трещин – </a:t>
            </a:r>
            <a:r>
              <a:rPr lang="ru-RU" b="1" dirty="0" err="1">
                <a:latin typeface="Times New Roman" pitchFamily="18" charset="0"/>
                <a:cs typeface="Times New Roman" pitchFamily="18" charset="0"/>
              </a:rPr>
              <a:t>трещиностойкост</a:t>
            </a:r>
            <a:r>
              <a:rPr lang="ru-RU" dirty="0" err="1">
                <a:latin typeface="Times New Roman" pitchFamily="18" charset="0"/>
                <a:cs typeface="Times New Roman" pitchFamily="18" charset="0"/>
              </a:rPr>
              <a:t>ь</a:t>
            </a:r>
            <a:r>
              <a:rPr lang="ru-RU" dirty="0">
                <a:latin typeface="Times New Roman" pitchFamily="18" charset="0"/>
                <a:cs typeface="Times New Roman" pitchFamily="18" charset="0"/>
              </a:rPr>
              <a:t>, которая количественно определяется критическим коэффициентом   интенсивности   напряжений   К1с,   имеющим   размерность МПа⋅м1/2. </a:t>
            </a:r>
            <a:r>
              <a:rPr lang="ru-RU" dirty="0" err="1">
                <a:latin typeface="Times New Roman" pitchFamily="18" charset="0"/>
                <a:cs typeface="Times New Roman" pitchFamily="18" charset="0"/>
              </a:rPr>
              <a:t>Трещиностойкость</a:t>
            </a:r>
            <a:r>
              <a:rPr lang="ru-RU" dirty="0">
                <a:latin typeface="Times New Roman" pitchFamily="18" charset="0"/>
                <a:cs typeface="Times New Roman" pitchFamily="18" charset="0"/>
              </a:rPr>
              <a:t> определяется по специальным методикам, среди которых наиболее широко применяется метод отпечатков алмазной пирамиды.</a:t>
            </a:r>
          </a:p>
          <a:p>
            <a:r>
              <a:rPr lang="ru-RU" dirty="0">
                <a:latin typeface="Times New Roman" pitchFamily="18" charset="0"/>
                <a:cs typeface="Times New Roman" pitchFamily="18" charset="0"/>
              </a:rPr>
              <a:t>Третьей важной характеристикой, которая определяет уровень механических свойств керамики, является </a:t>
            </a:r>
            <a:r>
              <a:rPr lang="ru-RU" b="1" dirty="0">
                <a:latin typeface="Times New Roman" pitchFamily="18" charset="0"/>
                <a:cs typeface="Times New Roman" pitchFamily="18" charset="0"/>
              </a:rPr>
              <a:t>твердость</a:t>
            </a:r>
            <a:r>
              <a:rPr lang="ru-RU" dirty="0">
                <a:latin typeface="Times New Roman" pitchFamily="18" charset="0"/>
                <a:cs typeface="Times New Roman" pitchFamily="18" charset="0"/>
              </a:rPr>
              <a:t>. Хотя при обычной температуре керамические материалы не испытывают пластической деформации при </a:t>
            </a:r>
            <a:r>
              <a:rPr lang="ru-RU" dirty="0" err="1">
                <a:latin typeface="Times New Roman" pitchFamily="18" charset="0"/>
                <a:cs typeface="Times New Roman" pitchFamily="18" charset="0"/>
              </a:rPr>
              <a:t>нагружении</a:t>
            </a:r>
            <a:r>
              <a:rPr lang="ru-RU" dirty="0">
                <a:latin typeface="Times New Roman" pitchFamily="18" charset="0"/>
                <a:cs typeface="Times New Roman" pitchFamily="18" charset="0"/>
              </a:rPr>
              <a:t>, тем не менее при вдавливании алмазного </a:t>
            </a:r>
            <a:r>
              <a:rPr lang="ru-RU" dirty="0" err="1">
                <a:latin typeface="Times New Roman" pitchFamily="18" charset="0"/>
                <a:cs typeface="Times New Roman" pitchFamily="18" charset="0"/>
              </a:rPr>
              <a:t>индентора</a:t>
            </a:r>
            <a:r>
              <a:rPr lang="ru-RU" dirty="0">
                <a:latin typeface="Times New Roman" pitchFamily="18" charset="0"/>
                <a:cs typeface="Times New Roman" pitchFamily="18" charset="0"/>
              </a:rPr>
              <a:t> в поверхность керамики возникает пластическая  деформация в прилегающих  к  </a:t>
            </a:r>
            <a:r>
              <a:rPr lang="ru-RU" dirty="0" err="1">
                <a:latin typeface="Times New Roman" pitchFamily="18" charset="0"/>
                <a:cs typeface="Times New Roman" pitchFamily="18" charset="0"/>
              </a:rPr>
              <a:t>индентору</a:t>
            </a:r>
            <a:r>
              <a:rPr lang="ru-RU" dirty="0">
                <a:latin typeface="Times New Roman" pitchFamily="18" charset="0"/>
                <a:cs typeface="Times New Roman" pitchFamily="18" charset="0"/>
              </a:rPr>
              <a:t>  микрообъемах  материала.  Сопротивление материала этой деформации оценивается твердостью. Для определения твердости керамики в основном используется метод </a:t>
            </a:r>
            <a:r>
              <a:rPr lang="ru-RU" dirty="0" err="1">
                <a:latin typeface="Times New Roman" pitchFamily="18" charset="0"/>
                <a:cs typeface="Times New Roman" pitchFamily="18" charset="0"/>
              </a:rPr>
              <a:t>Виккерса</a:t>
            </a:r>
            <a:r>
              <a:rPr lang="ru-RU" dirty="0">
                <a:latin typeface="Times New Roman" pitchFamily="18" charset="0"/>
                <a:cs typeface="Times New Roman" pitchFamily="18" charset="0"/>
              </a:rPr>
              <a:t> (HV) и метод определения </a:t>
            </a:r>
            <a:r>
              <a:rPr lang="ru-RU" dirty="0" err="1">
                <a:latin typeface="Times New Roman" pitchFamily="18" charset="0"/>
                <a:cs typeface="Times New Roman" pitchFamily="18" charset="0"/>
              </a:rPr>
              <a:t>микротвердости</a:t>
            </a:r>
            <a:r>
              <a:rPr lang="ru-RU" dirty="0">
                <a:latin typeface="Times New Roman" pitchFamily="18" charset="0"/>
                <a:cs typeface="Times New Roman" pitchFamily="18" charset="0"/>
              </a:rPr>
              <a:t> (Hµ).</a:t>
            </a:r>
          </a:p>
          <a:p>
            <a:r>
              <a:rPr lang="ru-RU" b="1" dirty="0">
                <a:latin typeface="Times New Roman" pitchFamily="18" charset="0"/>
                <a:cs typeface="Times New Roman" pitchFamily="18" charset="0"/>
              </a:rPr>
              <a:t>Помимо изгибной прочности, </a:t>
            </a:r>
            <a:r>
              <a:rPr lang="ru-RU" b="1" dirty="0" err="1">
                <a:latin typeface="Times New Roman" pitchFamily="18" charset="0"/>
                <a:cs typeface="Times New Roman" pitchFamily="18" charset="0"/>
              </a:rPr>
              <a:t>трещиностойкости</a:t>
            </a:r>
            <a:r>
              <a:rPr lang="ru-RU" b="1" dirty="0">
                <a:latin typeface="Times New Roman" pitchFamily="18" charset="0"/>
                <a:cs typeface="Times New Roman" pitchFamily="18" charset="0"/>
              </a:rPr>
              <a:t> и твердости механические свойства керамик оцениваются также модулем упругости Е, модулем сдвига G и коэффициентом Пуассона. </a:t>
            </a:r>
            <a:r>
              <a:rPr lang="ru-RU" dirty="0">
                <a:latin typeface="Times New Roman" pitchFamily="18" charset="0"/>
                <a:cs typeface="Times New Roman" pitchFamily="18" charset="0"/>
              </a:rPr>
              <a:t>Модуль упругости определяется по формуле</a:t>
            </a:r>
          </a:p>
          <a:p>
            <a:r>
              <a:rPr lang="ru-RU" dirty="0">
                <a:latin typeface="Times New Roman" pitchFamily="18" charset="0"/>
                <a:cs typeface="Times New Roman" pitchFamily="18" charset="0"/>
              </a:rPr>
              <a:t>ε = σ/Е,                                                     </a:t>
            </a:r>
          </a:p>
          <a:p>
            <a:r>
              <a:rPr lang="ru-RU" dirty="0">
                <a:latin typeface="Times New Roman" pitchFamily="18" charset="0"/>
                <a:cs typeface="Times New Roman" pitchFamily="18" charset="0"/>
              </a:rPr>
              <a:t>где ε – упругая деформация, σ - нормальное напряжение. Модуль сдвига G входит в аналогичную формулу, связывающую деформацию сдвига и касательное напряжение: </a:t>
            </a:r>
          </a:p>
          <a:p>
            <a:r>
              <a:rPr lang="ru-RU" dirty="0">
                <a:latin typeface="Times New Roman" pitchFamily="18" charset="0"/>
                <a:cs typeface="Times New Roman" pitchFamily="18" charset="0"/>
              </a:rPr>
              <a:t>γ = τ/G,                                                     </a:t>
            </a:r>
          </a:p>
          <a:p>
            <a:r>
              <a:rPr lang="ru-RU" dirty="0">
                <a:latin typeface="Times New Roman" pitchFamily="18" charset="0"/>
                <a:cs typeface="Times New Roman" pitchFamily="18" charset="0"/>
              </a:rPr>
              <a:t>где  γ  – упругая деформация сдвига,  τ  – максимальное касательное напряжение.</a:t>
            </a:r>
          </a:p>
          <a:p>
            <a:r>
              <a:rPr lang="ru-RU" dirty="0">
                <a:latin typeface="Times New Roman" pitchFamily="18" charset="0"/>
                <a:cs typeface="Times New Roman" pitchFamily="18" charset="0"/>
              </a:rPr>
              <a:t>Коэффициент Пуассона определяется по формуле</a:t>
            </a:r>
          </a:p>
          <a:p>
            <a:r>
              <a:rPr lang="ru-RU" dirty="0">
                <a:latin typeface="Times New Roman" pitchFamily="18" charset="0"/>
                <a:cs typeface="Times New Roman" pitchFamily="18" charset="0"/>
              </a:rPr>
              <a:t>ν = (∆d/d)/(∆l/l),                                             </a:t>
            </a:r>
          </a:p>
          <a:p>
            <a:r>
              <a:rPr lang="ru-RU" dirty="0">
                <a:latin typeface="Times New Roman" pitchFamily="18" charset="0"/>
                <a:cs typeface="Times New Roman" pitchFamily="18" charset="0"/>
              </a:rPr>
              <a:t>где ∆d/d – относительное сужение, ∆l/l – относительное удлинение испытуемого образца.</a:t>
            </a:r>
          </a:p>
          <a:p>
            <a:r>
              <a:rPr lang="ru-RU" dirty="0">
                <a:latin typeface="Times New Roman" pitchFamily="18" charset="0"/>
                <a:cs typeface="Times New Roman" pitchFamily="18" charset="0"/>
              </a:rPr>
              <a:t>Для большинства керамик ν колеблется в пределах 0,2 – 0,25, при  пластической деформации обычно ν = 0,5. Между модулями Е и G су-</a:t>
            </a:r>
          </a:p>
          <a:p>
            <a:r>
              <a:rPr lang="ru-RU" dirty="0" err="1">
                <a:latin typeface="Times New Roman" pitchFamily="18" charset="0"/>
                <a:cs typeface="Times New Roman" pitchFamily="18" charset="0"/>
              </a:rPr>
              <a:t>ществует</a:t>
            </a:r>
            <a:r>
              <a:rPr lang="ru-RU" dirty="0">
                <a:latin typeface="Times New Roman" pitchFamily="18" charset="0"/>
                <a:cs typeface="Times New Roman" pitchFamily="18" charset="0"/>
              </a:rPr>
              <a:t> зависимость:</a:t>
            </a:r>
          </a:p>
          <a:p>
            <a:r>
              <a:rPr lang="ru-RU" dirty="0">
                <a:latin typeface="Times New Roman" pitchFamily="18" charset="0"/>
                <a:cs typeface="Times New Roman" pitchFamily="18" charset="0"/>
              </a:rPr>
              <a:t>G = Е/2(1+ν). </a:t>
            </a:r>
          </a:p>
        </p:txBody>
      </p:sp>
    </p:spTree>
    <p:extLst>
      <p:ext uri="{BB962C8B-B14F-4D97-AF65-F5344CB8AC3E}">
        <p14:creationId xmlns:p14="http://schemas.microsoft.com/office/powerpoint/2010/main" val="4224727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u-RU" sz="2700" dirty="0">
                <a:latin typeface="Times New Roman" pitchFamily="18" charset="0"/>
                <a:cs typeface="Times New Roman" pitchFamily="18" charset="0"/>
              </a:rPr>
              <a:t>Теплофизические свойства </a:t>
            </a:r>
          </a:p>
        </p:txBody>
      </p:sp>
      <p:sp>
        <p:nvSpPr>
          <p:cNvPr id="3" name="Объект 2"/>
          <p:cNvSpPr>
            <a:spLocks noGrp="1"/>
          </p:cNvSpPr>
          <p:nvPr>
            <p:ph idx="1"/>
          </p:nvPr>
        </p:nvSpPr>
        <p:spPr>
          <a:xfrm>
            <a:off x="570384" y="692696"/>
            <a:ext cx="8435280" cy="5040560"/>
          </a:xfrm>
        </p:spPr>
        <p:txBody>
          <a:bodyPr>
            <a:normAutofit fontScale="62500" lnSpcReduction="20000"/>
          </a:bodyPr>
          <a:lstStyle/>
          <a:p>
            <a:r>
              <a:rPr lang="ru-RU" sz="2500" b="1" dirty="0">
                <a:latin typeface="Times New Roman" pitchFamily="18" charset="0"/>
                <a:cs typeface="Times New Roman" pitchFamily="18" charset="0"/>
              </a:rPr>
              <a:t>Теплофизическими свойствами   являются теплоемкость, теплопроводность, </a:t>
            </a:r>
            <a:r>
              <a:rPr lang="ru-RU" sz="2500" b="1" dirty="0" err="1">
                <a:latin typeface="Times New Roman" pitchFamily="18" charset="0"/>
                <a:cs typeface="Times New Roman" pitchFamily="18" charset="0"/>
              </a:rPr>
              <a:t>температуропроводность</a:t>
            </a:r>
            <a:r>
              <a:rPr lang="ru-RU" sz="2500" b="1" dirty="0">
                <a:latin typeface="Times New Roman" pitchFamily="18" charset="0"/>
                <a:cs typeface="Times New Roman" pitchFamily="18" charset="0"/>
              </a:rPr>
              <a:t> и термическое расширение</a:t>
            </a:r>
            <a:r>
              <a:rPr lang="ru-RU" sz="2500" dirty="0">
                <a:latin typeface="Times New Roman" pitchFamily="18" charset="0"/>
                <a:cs typeface="Times New Roman" pitchFamily="18" charset="0"/>
              </a:rPr>
              <a:t>.</a:t>
            </a:r>
          </a:p>
          <a:p>
            <a:r>
              <a:rPr lang="ru-RU" sz="2500" dirty="0">
                <a:latin typeface="Times New Roman" pitchFamily="18" charset="0"/>
                <a:cs typeface="Times New Roman" pitchFamily="18" charset="0"/>
              </a:rPr>
              <a:t>Установлено два механизма теплопередачи в твердом теле: перенос тепла упругими колебаниями атомов - фононами и движение электронов. Для оксидной керамики характерен фононный механизм распространения тепла. Коэффициент теплопроводности оценивается величиной свободного пробега фонона. При низких температурах длина пробега фонона значительна, что связано с гармоничностью колебаний атомов. Зависимость теплопроводности от температуры имеет два участка: </a:t>
            </a:r>
          </a:p>
          <a:p>
            <a:r>
              <a:rPr lang="ru-RU" sz="2500" dirty="0">
                <a:latin typeface="Times New Roman" pitchFamily="18" charset="0"/>
                <a:cs typeface="Times New Roman" pitchFamily="18" charset="0"/>
              </a:rPr>
              <a:t>область, ниже характеристической температуры (т.н. температуры Дебая) и область «</a:t>
            </a:r>
            <a:r>
              <a:rPr lang="ru-RU" sz="2500" dirty="0" err="1">
                <a:latin typeface="Times New Roman" pitchFamily="18" charset="0"/>
                <a:cs typeface="Times New Roman" pitchFamily="18" charset="0"/>
              </a:rPr>
              <a:t>последебаевских</a:t>
            </a:r>
            <a:r>
              <a:rPr lang="ru-RU" sz="2500" dirty="0">
                <a:latin typeface="Times New Roman" pitchFamily="18" charset="0"/>
                <a:cs typeface="Times New Roman" pitchFamily="18" charset="0"/>
              </a:rPr>
              <a:t>» температур. В области «</a:t>
            </a:r>
            <a:r>
              <a:rPr lang="ru-RU" sz="2500" dirty="0" err="1">
                <a:latin typeface="Times New Roman" pitchFamily="18" charset="0"/>
                <a:cs typeface="Times New Roman" pitchFamily="18" charset="0"/>
              </a:rPr>
              <a:t>додебаевских</a:t>
            </a:r>
            <a:r>
              <a:rPr lang="ru-RU" sz="2500" dirty="0">
                <a:latin typeface="Times New Roman" pitchFamily="18" charset="0"/>
                <a:cs typeface="Times New Roman" pitchFamily="18" charset="0"/>
              </a:rPr>
              <a:t>» температур теплопроводность зависит,  прежде всего, от </a:t>
            </a:r>
            <a:r>
              <a:rPr lang="ru-RU" sz="2500" dirty="0" err="1">
                <a:latin typeface="Times New Roman" pitchFamily="18" charset="0"/>
                <a:cs typeface="Times New Roman" pitchFamily="18" charset="0"/>
              </a:rPr>
              <a:t>ангармоничности</a:t>
            </a:r>
            <a:r>
              <a:rPr lang="ru-RU" sz="2500" dirty="0">
                <a:latin typeface="Times New Roman" pitchFamily="18" charset="0"/>
                <a:cs typeface="Times New Roman" pitchFamily="18" charset="0"/>
              </a:rPr>
              <a:t> атомных колебаний, которая обуславливается различием атомных масс, имеющихся в решетке ионов. У оксидов с легкими катионами, например </a:t>
            </a:r>
            <a:r>
              <a:rPr lang="ru-RU" sz="2500" dirty="0" err="1">
                <a:latin typeface="Times New Roman" pitchFamily="18" charset="0"/>
                <a:cs typeface="Times New Roman" pitchFamily="18" charset="0"/>
              </a:rPr>
              <a:t>Be</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Al</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Mg</a:t>
            </a:r>
            <a:r>
              <a:rPr lang="ru-RU" sz="2500" dirty="0">
                <a:latin typeface="Times New Roman" pitchFamily="18" charset="0"/>
                <a:cs typeface="Times New Roman" pitchFamily="18" charset="0"/>
              </a:rPr>
              <a:t>, атомная масса которых близка к атомной массе кислорода, теплопроводность оказывается более высокой, чем у оксидов с  тяжелыми катионами,   например </a:t>
            </a:r>
            <a:r>
              <a:rPr lang="ru-RU" sz="2500" dirty="0" err="1">
                <a:latin typeface="Times New Roman" pitchFamily="18" charset="0"/>
                <a:cs typeface="Times New Roman" pitchFamily="18" charset="0"/>
              </a:rPr>
              <a:t>Th</a:t>
            </a:r>
            <a:r>
              <a:rPr lang="ru-RU" sz="2500" dirty="0">
                <a:latin typeface="Times New Roman" pitchFamily="18" charset="0"/>
                <a:cs typeface="Times New Roman" pitchFamily="18" charset="0"/>
              </a:rPr>
              <a:t>, U, </a:t>
            </a:r>
            <a:r>
              <a:rPr lang="ru-RU" sz="2500" dirty="0" err="1">
                <a:latin typeface="Times New Roman" pitchFamily="18" charset="0"/>
                <a:cs typeface="Times New Roman" pitchFamily="18" charset="0"/>
              </a:rPr>
              <a:t>Zr</a:t>
            </a:r>
            <a:r>
              <a:rPr lang="ru-RU" sz="2500" dirty="0">
                <a:latin typeface="Times New Roman" pitchFamily="18" charset="0"/>
                <a:cs typeface="Times New Roman" pitchFamily="18" charset="0"/>
              </a:rPr>
              <a:t>.  Более сложное строение  кристаллической решетки, </a:t>
            </a:r>
            <a:r>
              <a:rPr lang="ru-RU" sz="2500" b="1" dirty="0">
                <a:latin typeface="Times New Roman" pitchFamily="18" charset="0"/>
                <a:cs typeface="Times New Roman" pitchFamily="18" charset="0"/>
              </a:rPr>
              <a:t>наличие дефектов, </a:t>
            </a:r>
            <a:r>
              <a:rPr lang="ru-RU" sz="2500" b="1" dirty="0" err="1">
                <a:latin typeface="Times New Roman" pitchFamily="18" charset="0"/>
                <a:cs typeface="Times New Roman" pitchFamily="18" charset="0"/>
              </a:rPr>
              <a:t>стеклофазы</a:t>
            </a:r>
            <a:r>
              <a:rPr lang="ru-RU" sz="2500" b="1" dirty="0">
                <a:latin typeface="Times New Roman" pitchFamily="18" charset="0"/>
                <a:cs typeface="Times New Roman" pitchFamily="18" charset="0"/>
              </a:rPr>
              <a:t> и пористость дополнительно снижают теплопроводность керамики</a:t>
            </a:r>
            <a:r>
              <a:rPr lang="ru-RU" sz="2500" dirty="0">
                <a:latin typeface="Times New Roman" pitchFamily="18" charset="0"/>
                <a:cs typeface="Times New Roman" pitchFamily="18" charset="0"/>
              </a:rPr>
              <a:t>. </a:t>
            </a:r>
          </a:p>
          <a:p>
            <a:endParaRPr lang="ru-RU" sz="2500" dirty="0">
              <a:latin typeface="Times New Roman" pitchFamily="18" charset="0"/>
              <a:cs typeface="Times New Roman" pitchFamily="18" charset="0"/>
            </a:endParaRPr>
          </a:p>
          <a:p>
            <a:r>
              <a:rPr lang="ru-RU" sz="2500" dirty="0">
                <a:latin typeface="Times New Roman" pitchFamily="18" charset="0"/>
                <a:cs typeface="Times New Roman" pitchFamily="18" charset="0"/>
              </a:rPr>
              <a:t>ТКЛР оксидов обычно увеличивается с </a:t>
            </a:r>
          </a:p>
          <a:p>
            <a:r>
              <a:rPr lang="ru-RU" sz="2500" dirty="0">
                <a:latin typeface="Times New Roman" pitchFamily="18" charset="0"/>
                <a:cs typeface="Times New Roman" pitchFamily="18" charset="0"/>
              </a:rPr>
              <a:t>повышением температуры, что объясняется </a:t>
            </a:r>
          </a:p>
          <a:p>
            <a:r>
              <a:rPr lang="ru-RU" sz="2500" dirty="0">
                <a:latin typeface="Times New Roman" pitchFamily="18" charset="0"/>
                <a:cs typeface="Times New Roman" pitchFamily="18" charset="0"/>
              </a:rPr>
              <a:t>ослаблением при этом сил связи ионов в </a:t>
            </a:r>
          </a:p>
          <a:p>
            <a:r>
              <a:rPr lang="ru-RU" sz="2500" dirty="0">
                <a:latin typeface="Times New Roman" pitchFamily="18" charset="0"/>
                <a:cs typeface="Times New Roman" pitchFamily="18" charset="0"/>
              </a:rPr>
              <a:t>кристаллической решетке.</a:t>
            </a:r>
          </a:p>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4077072"/>
            <a:ext cx="3154685" cy="1846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6279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2034"/>
          </a:xfrm>
        </p:spPr>
        <p:txBody>
          <a:bodyPr>
            <a:normAutofit fontScale="90000"/>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782274470"/>
              </p:ext>
            </p:extLst>
          </p:nvPr>
        </p:nvGraphicFramePr>
        <p:xfrm>
          <a:off x="287524" y="908720"/>
          <a:ext cx="8568952" cy="4320477"/>
        </p:xfrm>
        <a:graphic>
          <a:graphicData uri="http://schemas.openxmlformats.org/drawingml/2006/table">
            <a:tbl>
              <a:tblPr firstRow="1" firstCol="1" bandRow="1">
                <a:tableStyleId>{5C22544A-7EE6-4342-B048-85BDC9FD1C3A}</a:tableStyleId>
              </a:tblPr>
              <a:tblGrid>
                <a:gridCol w="497198">
                  <a:extLst>
                    <a:ext uri="{9D8B030D-6E8A-4147-A177-3AD203B41FA5}">
                      <a16:colId xmlns:a16="http://schemas.microsoft.com/office/drawing/2014/main" val="20000"/>
                    </a:ext>
                  </a:extLst>
                </a:gridCol>
                <a:gridCol w="513274">
                  <a:extLst>
                    <a:ext uri="{9D8B030D-6E8A-4147-A177-3AD203B41FA5}">
                      <a16:colId xmlns:a16="http://schemas.microsoft.com/office/drawing/2014/main" val="20001"/>
                    </a:ext>
                  </a:extLst>
                </a:gridCol>
                <a:gridCol w="575914">
                  <a:extLst>
                    <a:ext uri="{9D8B030D-6E8A-4147-A177-3AD203B41FA5}">
                      <a16:colId xmlns:a16="http://schemas.microsoft.com/office/drawing/2014/main" val="20002"/>
                    </a:ext>
                  </a:extLst>
                </a:gridCol>
                <a:gridCol w="470156">
                  <a:extLst>
                    <a:ext uri="{9D8B030D-6E8A-4147-A177-3AD203B41FA5}">
                      <a16:colId xmlns:a16="http://schemas.microsoft.com/office/drawing/2014/main" val="20003"/>
                    </a:ext>
                  </a:extLst>
                </a:gridCol>
                <a:gridCol w="532795">
                  <a:extLst>
                    <a:ext uri="{9D8B030D-6E8A-4147-A177-3AD203B41FA5}">
                      <a16:colId xmlns:a16="http://schemas.microsoft.com/office/drawing/2014/main" val="20004"/>
                    </a:ext>
                  </a:extLst>
                </a:gridCol>
                <a:gridCol w="539685">
                  <a:extLst>
                    <a:ext uri="{9D8B030D-6E8A-4147-A177-3AD203B41FA5}">
                      <a16:colId xmlns:a16="http://schemas.microsoft.com/office/drawing/2014/main" val="20005"/>
                    </a:ext>
                  </a:extLst>
                </a:gridCol>
                <a:gridCol w="869810">
                  <a:extLst>
                    <a:ext uri="{9D8B030D-6E8A-4147-A177-3AD203B41FA5}">
                      <a16:colId xmlns:a16="http://schemas.microsoft.com/office/drawing/2014/main" val="20006"/>
                    </a:ext>
                  </a:extLst>
                </a:gridCol>
                <a:gridCol w="825705">
                  <a:extLst>
                    <a:ext uri="{9D8B030D-6E8A-4147-A177-3AD203B41FA5}">
                      <a16:colId xmlns:a16="http://schemas.microsoft.com/office/drawing/2014/main" val="20007"/>
                    </a:ext>
                  </a:extLst>
                </a:gridCol>
                <a:gridCol w="754882">
                  <a:extLst>
                    <a:ext uri="{9D8B030D-6E8A-4147-A177-3AD203B41FA5}">
                      <a16:colId xmlns:a16="http://schemas.microsoft.com/office/drawing/2014/main" val="20008"/>
                    </a:ext>
                  </a:extLst>
                </a:gridCol>
                <a:gridCol w="852012">
                  <a:extLst>
                    <a:ext uri="{9D8B030D-6E8A-4147-A177-3AD203B41FA5}">
                      <a16:colId xmlns:a16="http://schemas.microsoft.com/office/drawing/2014/main" val="20009"/>
                    </a:ext>
                  </a:extLst>
                </a:gridCol>
                <a:gridCol w="88444">
                  <a:extLst>
                    <a:ext uri="{9D8B030D-6E8A-4147-A177-3AD203B41FA5}">
                      <a16:colId xmlns:a16="http://schemas.microsoft.com/office/drawing/2014/main" val="20010"/>
                    </a:ext>
                  </a:extLst>
                </a:gridCol>
                <a:gridCol w="860624">
                  <a:extLst>
                    <a:ext uri="{9D8B030D-6E8A-4147-A177-3AD203B41FA5}">
                      <a16:colId xmlns:a16="http://schemas.microsoft.com/office/drawing/2014/main" val="20011"/>
                    </a:ext>
                  </a:extLst>
                </a:gridCol>
                <a:gridCol w="637860">
                  <a:extLst>
                    <a:ext uri="{9D8B030D-6E8A-4147-A177-3AD203B41FA5}">
                      <a16:colId xmlns:a16="http://schemas.microsoft.com/office/drawing/2014/main" val="20012"/>
                    </a:ext>
                  </a:extLst>
                </a:gridCol>
                <a:gridCol w="550593">
                  <a:extLst>
                    <a:ext uri="{9D8B030D-6E8A-4147-A177-3AD203B41FA5}">
                      <a16:colId xmlns:a16="http://schemas.microsoft.com/office/drawing/2014/main" val="20013"/>
                    </a:ext>
                  </a:extLst>
                </a:gridCol>
              </a:tblGrid>
              <a:tr h="617211">
                <a:tc>
                  <a:txBody>
                    <a:bodyPr/>
                    <a:lstStyle/>
                    <a:p>
                      <a:pPr>
                        <a:lnSpc>
                          <a:spcPct val="115000"/>
                        </a:lnSpc>
                        <a:spcAft>
                          <a:spcPts val="0"/>
                        </a:spcAft>
                      </a:pPr>
                      <a:r>
                        <a:rPr lang="en-US" sz="1000" dirty="0">
                          <a:effectLst/>
                        </a:rPr>
                        <a:t> </a:t>
                      </a:r>
                      <a:endParaRPr lang="ru-RU" sz="1000" dirty="0">
                        <a:effectLst/>
                        <a:latin typeface="Calibri"/>
                        <a:ea typeface="Calibri"/>
                        <a:cs typeface="Times New Roman"/>
                      </a:endParaRPr>
                    </a:p>
                  </a:txBody>
                  <a:tcPr marL="59575" marR="59575" marT="0" marB="0"/>
                </a:tc>
                <a:tc>
                  <a:txBody>
                    <a:bodyPr/>
                    <a:lstStyle/>
                    <a:p>
                      <a:pPr>
                        <a:lnSpc>
                          <a:spcPct val="115000"/>
                        </a:lnSpc>
                        <a:spcAft>
                          <a:spcPts val="0"/>
                        </a:spcAft>
                      </a:pPr>
                      <a:r>
                        <a:rPr lang="en-US" sz="1000">
                          <a:effectLst/>
                        </a:rPr>
                        <a:t>T</a:t>
                      </a:r>
                      <a:r>
                        <a:rPr lang="ru-RU" sz="1000">
                          <a:effectLst/>
                        </a:rPr>
                        <a:t>пл</a:t>
                      </a:r>
                      <a:r>
                        <a:rPr lang="en-US" sz="1000">
                          <a:effectLst/>
                        </a:rPr>
                        <a:t>  ,C</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en-US" sz="1000">
                          <a:effectLst/>
                        </a:rPr>
                        <a:t>Max T</a:t>
                      </a:r>
                      <a:r>
                        <a:rPr lang="ru-RU" sz="1000">
                          <a:effectLst/>
                        </a:rPr>
                        <a:t>раб</a:t>
                      </a:r>
                      <a:r>
                        <a:rPr lang="en-US" sz="1000">
                          <a:effectLst/>
                        </a:rPr>
                        <a:t> ,C</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en-US" sz="1000">
                          <a:effectLst/>
                        </a:rPr>
                        <a:t>P</a:t>
                      </a:r>
                      <a:r>
                        <a:rPr lang="ru-RU" sz="1000">
                          <a:effectLst/>
                        </a:rPr>
                        <a:t>нас</a:t>
                      </a:r>
                      <a:r>
                        <a:rPr lang="en-US" sz="1000">
                          <a:effectLst/>
                        </a:rPr>
                        <a:t> ,</a:t>
                      </a:r>
                      <a:endParaRPr lang="ru-RU" sz="1000">
                        <a:effectLst/>
                      </a:endParaRPr>
                    </a:p>
                    <a:p>
                      <a:pPr>
                        <a:lnSpc>
                          <a:spcPct val="115000"/>
                        </a:lnSpc>
                        <a:spcAft>
                          <a:spcPts val="0"/>
                        </a:spcAft>
                      </a:pPr>
                      <a:r>
                        <a:rPr lang="ru-RU" sz="1000">
                          <a:effectLst/>
                        </a:rPr>
                        <a:t>Торр (Т, С)</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en-US" sz="1000" dirty="0" err="1">
                          <a:effectLst/>
                        </a:rPr>
                        <a:t>HCl</a:t>
                      </a:r>
                      <a:endParaRPr lang="ru-RU" sz="1000" dirty="0">
                        <a:effectLst/>
                        <a:latin typeface="Calibri"/>
                        <a:ea typeface="Calibri"/>
                        <a:cs typeface="Times New Roman"/>
                      </a:endParaRPr>
                    </a:p>
                  </a:txBody>
                  <a:tcPr marL="59575" marR="59575" marT="0" marB="0"/>
                </a:tc>
                <a:tc>
                  <a:txBody>
                    <a:bodyPr/>
                    <a:lstStyle/>
                    <a:p>
                      <a:pPr>
                        <a:lnSpc>
                          <a:spcPct val="115000"/>
                        </a:lnSpc>
                        <a:spcAft>
                          <a:spcPts val="0"/>
                        </a:spcAft>
                      </a:pPr>
                      <a:r>
                        <a:rPr lang="en-US" sz="1000">
                          <a:effectLst/>
                        </a:rPr>
                        <a:t>H2SO4</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en-US" sz="1000">
                          <a:effectLst/>
                        </a:rPr>
                        <a:t>HNO3</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en-US" sz="1000">
                          <a:effectLst/>
                        </a:rPr>
                        <a:t>HCl+HNO3</a:t>
                      </a:r>
                      <a:endParaRPr lang="ru-RU" sz="1000">
                        <a:effectLst/>
                      </a:endParaRPr>
                    </a:p>
                    <a:p>
                      <a:pPr>
                        <a:lnSpc>
                          <a:spcPct val="115000"/>
                        </a:lnSpc>
                        <a:spcAft>
                          <a:spcPts val="0"/>
                        </a:spcAft>
                      </a:pPr>
                      <a:r>
                        <a:rPr lang="ru-RU" sz="1000">
                          <a:effectLst/>
                        </a:rPr>
                        <a:t>Ц.водка</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en-US" sz="1000">
                          <a:effectLst/>
                        </a:rPr>
                        <a:t>HF</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en-US" sz="1000">
                          <a:effectLst/>
                        </a:rPr>
                        <a:t>HF+HNO3</a:t>
                      </a:r>
                      <a:endParaRPr lang="ru-RU" sz="1000">
                        <a:effectLst/>
                      </a:endParaRPr>
                    </a:p>
                    <a:p>
                      <a:pPr>
                        <a:lnSpc>
                          <a:spcPct val="115000"/>
                        </a:lnSpc>
                        <a:spcAft>
                          <a:spcPts val="0"/>
                        </a:spcAft>
                      </a:pPr>
                      <a:r>
                        <a:rPr lang="ru-RU" sz="1000">
                          <a:effectLst/>
                        </a:rPr>
                        <a:t>(</a:t>
                      </a:r>
                      <a:r>
                        <a:rPr lang="en-US" sz="1000">
                          <a:effectLst/>
                        </a:rPr>
                        <a:t>1</a:t>
                      </a:r>
                      <a:r>
                        <a:rPr lang="ru-RU" sz="1000">
                          <a:effectLst/>
                        </a:rPr>
                        <a:t>:1)</a:t>
                      </a:r>
                      <a:endParaRPr lang="ru-RU" sz="1000">
                        <a:effectLst/>
                        <a:latin typeface="Calibri"/>
                        <a:ea typeface="Calibri"/>
                        <a:cs typeface="Times New Roman"/>
                      </a:endParaRPr>
                    </a:p>
                  </a:txBody>
                  <a:tcPr marL="59575" marR="59575" marT="0" marB="0"/>
                </a:tc>
                <a:tc gridSpan="2">
                  <a:txBody>
                    <a:bodyPr/>
                    <a:lstStyle/>
                    <a:p>
                      <a:pPr>
                        <a:lnSpc>
                          <a:spcPct val="115000"/>
                        </a:lnSpc>
                        <a:spcAft>
                          <a:spcPts val="0"/>
                        </a:spcAft>
                      </a:pPr>
                      <a:r>
                        <a:rPr lang="en-US" sz="1000">
                          <a:effectLst/>
                        </a:rPr>
                        <a:t>NH4OH+H2O</a:t>
                      </a:r>
                      <a:endParaRPr lang="ru-RU" sz="1000">
                        <a:effectLst/>
                        <a:latin typeface="Calibri"/>
                        <a:ea typeface="Calibri"/>
                        <a:cs typeface="Times New Roman"/>
                      </a:endParaRPr>
                    </a:p>
                  </a:txBody>
                  <a:tcPr marL="59575" marR="59575" marT="0" marB="0"/>
                </a:tc>
                <a:tc hMerge="1">
                  <a:txBody>
                    <a:bodyPr/>
                    <a:lstStyle/>
                    <a:p>
                      <a:endParaRPr lang="ru-RU"/>
                    </a:p>
                  </a:txBody>
                  <a:tcPr/>
                </a:tc>
                <a:tc>
                  <a:txBody>
                    <a:bodyPr/>
                    <a:lstStyle/>
                    <a:p>
                      <a:pPr>
                        <a:lnSpc>
                          <a:spcPct val="115000"/>
                        </a:lnSpc>
                        <a:spcAft>
                          <a:spcPts val="0"/>
                        </a:spcAft>
                      </a:pPr>
                      <a:r>
                        <a:rPr lang="en-US" sz="1000">
                          <a:effectLst/>
                        </a:rPr>
                        <a:t>Al2O3,</a:t>
                      </a:r>
                      <a:endParaRPr lang="ru-RU" sz="1000">
                        <a:effectLst/>
                      </a:endParaRPr>
                    </a:p>
                    <a:p>
                      <a:pPr>
                        <a:lnSpc>
                          <a:spcPct val="115000"/>
                        </a:lnSpc>
                        <a:spcAft>
                          <a:spcPts val="0"/>
                        </a:spcAft>
                      </a:pPr>
                      <a:r>
                        <a:rPr lang="en-US" sz="1000">
                          <a:effectLst/>
                        </a:rPr>
                        <a:t>ZrO2</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en-US" sz="1000">
                          <a:effectLst/>
                        </a:rPr>
                        <a:t>ThO</a:t>
                      </a:r>
                      <a:endParaRPr lang="ru-RU" sz="1000">
                        <a:effectLst/>
                        <a:latin typeface="Calibri"/>
                        <a:ea typeface="Calibri"/>
                        <a:cs typeface="Times New Roman"/>
                      </a:endParaRPr>
                    </a:p>
                  </a:txBody>
                  <a:tcPr marL="59575" marR="59575" marT="0" marB="0"/>
                </a:tc>
                <a:extLst>
                  <a:ext uri="{0D108BD9-81ED-4DB2-BD59-A6C34878D82A}">
                    <a16:rowId xmlns:a16="http://schemas.microsoft.com/office/drawing/2014/main" val="10000"/>
                  </a:ext>
                </a:extLst>
              </a:tr>
              <a:tr h="617211">
                <a:tc>
                  <a:txBody>
                    <a:bodyPr/>
                    <a:lstStyle/>
                    <a:p>
                      <a:pPr>
                        <a:lnSpc>
                          <a:spcPct val="115000"/>
                        </a:lnSpc>
                        <a:spcAft>
                          <a:spcPts val="0"/>
                        </a:spcAft>
                      </a:pPr>
                      <a:r>
                        <a:rPr lang="en-US" sz="1000">
                          <a:effectLst/>
                        </a:rPr>
                        <a:t>W</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3395</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2560</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5 10</a:t>
                      </a:r>
                      <a:r>
                        <a:rPr lang="ru-RU" sz="1000" baseline="30000">
                          <a:effectLst/>
                        </a:rPr>
                        <a:t>-6</a:t>
                      </a:r>
                      <a:r>
                        <a:rPr lang="ru-RU" sz="1000">
                          <a:effectLst/>
                        </a:rPr>
                        <a:t> </a:t>
                      </a:r>
                    </a:p>
                    <a:p>
                      <a:pPr>
                        <a:lnSpc>
                          <a:spcPct val="115000"/>
                        </a:lnSpc>
                        <a:spcAft>
                          <a:spcPts val="0"/>
                        </a:spcAft>
                      </a:pPr>
                      <a:r>
                        <a:rPr lang="ru-RU" sz="1000">
                          <a:effectLst/>
                        </a:rPr>
                        <a:t>(2530)</a:t>
                      </a:r>
                      <a:endParaRPr lang="ru-RU" sz="1000">
                        <a:effectLst/>
                        <a:latin typeface="Calibri"/>
                        <a:ea typeface="Calibri"/>
                        <a:cs typeface="Times New Roman"/>
                      </a:endParaRPr>
                    </a:p>
                  </a:txBody>
                  <a:tcPr marL="59575" marR="59575" marT="0" marB="0"/>
                </a:tc>
                <a:tc gridSpan="3">
                  <a:txBody>
                    <a:bodyPr/>
                    <a:lstStyle/>
                    <a:p>
                      <a:pPr>
                        <a:lnSpc>
                          <a:spcPct val="115000"/>
                        </a:lnSpc>
                        <a:spcAft>
                          <a:spcPts val="0"/>
                        </a:spcAft>
                      </a:pPr>
                      <a:r>
                        <a:rPr lang="ru-RU" sz="1000">
                          <a:effectLst/>
                        </a:rPr>
                        <a:t>В теплых растворах</a:t>
                      </a:r>
                    </a:p>
                    <a:p>
                      <a:pPr>
                        <a:lnSpc>
                          <a:spcPct val="115000"/>
                        </a:lnSpc>
                        <a:spcAft>
                          <a:spcPts val="0"/>
                        </a:spcAft>
                      </a:pPr>
                      <a:r>
                        <a:rPr lang="ru-RU" sz="1000">
                          <a:effectLst/>
                        </a:rPr>
                        <a:t>малая </a:t>
                      </a:r>
                      <a:r>
                        <a:rPr lang="en-US" sz="1000">
                          <a:effectLst/>
                        </a:rPr>
                        <a:t>V</a:t>
                      </a:r>
                      <a:r>
                        <a:rPr lang="ru-RU" sz="1000">
                          <a:effectLst/>
                        </a:rPr>
                        <a:t>тр</a:t>
                      </a:r>
                      <a:endParaRPr lang="ru-RU" sz="1000">
                        <a:effectLst/>
                        <a:latin typeface="Calibri"/>
                        <a:ea typeface="Calibri"/>
                        <a:cs typeface="Times New Roman"/>
                      </a:endParaRPr>
                    </a:p>
                  </a:txBody>
                  <a:tcPr marL="59575" marR="59575" marT="0" marB="0"/>
                </a:tc>
                <a:tc hMerge="1">
                  <a:txBody>
                    <a:bodyPr/>
                    <a:lstStyle/>
                    <a:p>
                      <a:endParaRPr lang="ru-RU"/>
                    </a:p>
                  </a:txBody>
                  <a:tcPr/>
                </a:tc>
                <a:tc hMerge="1">
                  <a:txBody>
                    <a:bodyPr/>
                    <a:lstStyle/>
                    <a:p>
                      <a:endParaRPr lang="ru-RU"/>
                    </a:p>
                  </a:txBody>
                  <a:tcPr/>
                </a:tc>
                <a:tc>
                  <a:txBody>
                    <a:bodyPr/>
                    <a:lstStyle/>
                    <a:p>
                      <a:pPr>
                        <a:lnSpc>
                          <a:spcPct val="115000"/>
                        </a:lnSpc>
                        <a:spcAft>
                          <a:spcPts val="0"/>
                        </a:spcAft>
                      </a:pPr>
                      <a:r>
                        <a:rPr lang="ru-RU" sz="1000">
                          <a:effectLst/>
                        </a:rPr>
                        <a:t>В теплых р-ах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большая </a:t>
                      </a:r>
                      <a:r>
                        <a:rPr lang="en-US" sz="1000">
                          <a:effectLst/>
                        </a:rPr>
                        <a:t>V</a:t>
                      </a:r>
                      <a:r>
                        <a:rPr lang="ru-RU" sz="1000">
                          <a:effectLst/>
                        </a:rPr>
                        <a:t>тр</a:t>
                      </a:r>
                      <a:endParaRPr lang="ru-RU" sz="1000">
                        <a:effectLst/>
                        <a:latin typeface="Calibri"/>
                        <a:ea typeface="Calibri"/>
                        <a:cs typeface="Times New Roman"/>
                      </a:endParaRPr>
                    </a:p>
                  </a:txBody>
                  <a:tcPr marL="59575" marR="59575" marT="0" marB="0"/>
                </a:tc>
                <a:tc gridSpan="2">
                  <a:txBody>
                    <a:bodyPr/>
                    <a:lstStyle/>
                    <a:p>
                      <a:pPr>
                        <a:lnSpc>
                          <a:spcPct val="115000"/>
                        </a:lnSpc>
                        <a:spcAft>
                          <a:spcPts val="0"/>
                        </a:spcAft>
                      </a:pPr>
                      <a:r>
                        <a:rPr lang="ru-RU" sz="1000">
                          <a:effectLst/>
                        </a:rPr>
                        <a:t>растворение</a:t>
                      </a:r>
                      <a:endParaRPr lang="ru-RU" sz="1000">
                        <a:effectLst/>
                        <a:latin typeface="Calibri"/>
                        <a:ea typeface="Calibri"/>
                        <a:cs typeface="Times New Roman"/>
                      </a:endParaRPr>
                    </a:p>
                  </a:txBody>
                  <a:tcPr marL="59575" marR="59575" marT="0" marB="0"/>
                </a:tc>
                <a:tc hMerge="1">
                  <a:txBody>
                    <a:bodyPr/>
                    <a:lstStyle/>
                    <a:p>
                      <a:endParaRPr lang="ru-RU"/>
                    </a:p>
                  </a:txBody>
                  <a:tcPr/>
                </a:tc>
                <a:tc gridSpan="2">
                  <a:txBody>
                    <a:bodyPr/>
                    <a:lstStyle/>
                    <a:p>
                      <a:pPr>
                        <a:lnSpc>
                          <a:spcPct val="115000"/>
                        </a:lnSpc>
                        <a:spcAft>
                          <a:spcPts val="0"/>
                        </a:spcAft>
                      </a:pPr>
                      <a:r>
                        <a:rPr lang="ru-RU" sz="1000">
                          <a:effectLst/>
                        </a:rPr>
                        <a:t>Восстанавливаются</a:t>
                      </a:r>
                    </a:p>
                    <a:p>
                      <a:pPr>
                        <a:lnSpc>
                          <a:spcPct val="115000"/>
                        </a:lnSpc>
                        <a:spcAft>
                          <a:spcPts val="0"/>
                        </a:spcAft>
                      </a:pPr>
                      <a:r>
                        <a:rPr lang="ru-RU" sz="1000">
                          <a:effectLst/>
                        </a:rPr>
                        <a:t>&gt;2000С      &gt;2400 С      </a:t>
                      </a:r>
                      <a:endParaRPr lang="ru-RU" sz="1000">
                        <a:effectLst/>
                        <a:latin typeface="Calibri"/>
                        <a:ea typeface="Calibri"/>
                        <a:cs typeface="Times New Roman"/>
                      </a:endParaRPr>
                    </a:p>
                  </a:txBody>
                  <a:tcPr marL="59575" marR="59575" marT="0" marB="0"/>
                </a:tc>
                <a:tc hMerge="1">
                  <a:txBody>
                    <a:bodyPr/>
                    <a:lstStyle/>
                    <a:p>
                      <a:endParaRPr lang="ru-RU"/>
                    </a:p>
                  </a:txBody>
                  <a:tcPr/>
                </a:tc>
                <a:extLst>
                  <a:ext uri="{0D108BD9-81ED-4DB2-BD59-A6C34878D82A}">
                    <a16:rowId xmlns:a16="http://schemas.microsoft.com/office/drawing/2014/main" val="10001"/>
                  </a:ext>
                </a:extLst>
              </a:tr>
              <a:tr h="617211">
                <a:tc>
                  <a:txBody>
                    <a:bodyPr/>
                    <a:lstStyle/>
                    <a:p>
                      <a:pPr>
                        <a:lnSpc>
                          <a:spcPct val="115000"/>
                        </a:lnSpc>
                        <a:spcAft>
                          <a:spcPts val="0"/>
                        </a:spcAft>
                      </a:pPr>
                      <a:r>
                        <a:rPr lang="en-US" sz="1000">
                          <a:effectLst/>
                        </a:rPr>
                        <a:t>Mo</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2630</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1700</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5 10</a:t>
                      </a:r>
                      <a:r>
                        <a:rPr lang="ru-RU" sz="1000" baseline="30000">
                          <a:effectLst/>
                        </a:rPr>
                        <a:t>-3</a:t>
                      </a:r>
                      <a:r>
                        <a:rPr lang="ru-RU" sz="1000">
                          <a:effectLst/>
                        </a:rPr>
                        <a:t> </a:t>
                      </a:r>
                    </a:p>
                    <a:p>
                      <a:pPr>
                        <a:lnSpc>
                          <a:spcPct val="115000"/>
                        </a:lnSpc>
                        <a:spcAft>
                          <a:spcPts val="0"/>
                        </a:spcAft>
                      </a:pPr>
                      <a:r>
                        <a:rPr lang="ru-RU" sz="1000">
                          <a:effectLst/>
                        </a:rPr>
                        <a:t>(2300)</a:t>
                      </a:r>
                      <a:endParaRPr lang="ru-RU" sz="1000">
                        <a:effectLst/>
                        <a:latin typeface="Calibri"/>
                        <a:ea typeface="Calibri"/>
                        <a:cs typeface="Times New Roman"/>
                      </a:endParaRPr>
                    </a:p>
                  </a:txBody>
                  <a:tcPr marL="59575" marR="59575" marT="0" marB="0"/>
                </a:tc>
                <a:tc gridSpan="2">
                  <a:txBody>
                    <a:bodyPr/>
                    <a:lstStyle/>
                    <a:p>
                      <a:pPr>
                        <a:lnSpc>
                          <a:spcPct val="115000"/>
                        </a:lnSpc>
                        <a:spcAft>
                          <a:spcPts val="0"/>
                        </a:spcAft>
                      </a:pPr>
                      <a:r>
                        <a:rPr lang="ru-RU" sz="1000">
                          <a:effectLst/>
                        </a:rPr>
                        <a:t>малая </a:t>
                      </a:r>
                      <a:r>
                        <a:rPr lang="en-US" sz="1000">
                          <a:effectLst/>
                        </a:rPr>
                        <a:t>V</a:t>
                      </a:r>
                      <a:r>
                        <a:rPr lang="ru-RU" sz="1000">
                          <a:effectLst/>
                        </a:rPr>
                        <a:t>тр</a:t>
                      </a:r>
                      <a:endParaRPr lang="ru-RU" sz="1000">
                        <a:effectLst/>
                        <a:latin typeface="Calibri"/>
                        <a:ea typeface="Calibri"/>
                        <a:cs typeface="Times New Roman"/>
                      </a:endParaRPr>
                    </a:p>
                  </a:txBody>
                  <a:tcPr marL="59575" marR="59575" marT="0" marB="0"/>
                </a:tc>
                <a:tc hMerge="1">
                  <a:txBody>
                    <a:bodyPr/>
                    <a:lstStyle/>
                    <a:p>
                      <a:endParaRPr lang="ru-RU"/>
                    </a:p>
                  </a:txBody>
                  <a:tcPr/>
                </a:tc>
                <a:tc gridSpan="2">
                  <a:txBody>
                    <a:bodyPr/>
                    <a:lstStyle/>
                    <a:p>
                      <a:pPr>
                        <a:lnSpc>
                          <a:spcPct val="115000"/>
                        </a:lnSpc>
                        <a:spcAft>
                          <a:spcPts val="0"/>
                        </a:spcAft>
                      </a:pPr>
                      <a:r>
                        <a:rPr lang="ru-RU" sz="1000">
                          <a:effectLst/>
                        </a:rPr>
                        <a:t>Растворение в горячем р-ре</a:t>
                      </a:r>
                      <a:endParaRPr lang="ru-RU" sz="1000">
                        <a:effectLst/>
                        <a:latin typeface="Calibri"/>
                        <a:ea typeface="Calibri"/>
                        <a:cs typeface="Times New Roman"/>
                      </a:endParaRPr>
                    </a:p>
                  </a:txBody>
                  <a:tcPr marL="59575" marR="59575" marT="0" marB="0"/>
                </a:tc>
                <a:tc hMerge="1">
                  <a:txBody>
                    <a:bodyPr/>
                    <a:lstStyle/>
                    <a:p>
                      <a:endParaRPr lang="ru-RU"/>
                    </a:p>
                  </a:txBody>
                  <a:tcPr/>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растворение</a:t>
                      </a:r>
                      <a:endParaRPr lang="ru-RU" sz="1000">
                        <a:effectLst/>
                        <a:latin typeface="Calibri"/>
                        <a:ea typeface="Calibri"/>
                        <a:cs typeface="Times New Roman"/>
                      </a:endParaRPr>
                    </a:p>
                  </a:txBody>
                  <a:tcPr marL="59575" marR="59575" marT="0" marB="0"/>
                </a:tc>
                <a:tc gridSpan="2">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hMerge="1">
                  <a:txBody>
                    <a:bodyPr/>
                    <a:lstStyle/>
                    <a:p>
                      <a:endParaRPr lang="ru-RU"/>
                    </a:p>
                  </a:txBody>
                  <a:tcPr/>
                </a:tc>
                <a:tc gridSpan="2">
                  <a:txBody>
                    <a:bodyPr/>
                    <a:lstStyle/>
                    <a:p>
                      <a:pPr>
                        <a:lnSpc>
                          <a:spcPct val="115000"/>
                        </a:lnSpc>
                        <a:spcAft>
                          <a:spcPts val="0"/>
                        </a:spcAft>
                      </a:pPr>
                      <a:r>
                        <a:rPr lang="ru-RU" sz="1000">
                          <a:effectLst/>
                        </a:rPr>
                        <a:t>Реагируют при </a:t>
                      </a:r>
                    </a:p>
                    <a:p>
                      <a:pPr>
                        <a:lnSpc>
                          <a:spcPct val="115000"/>
                        </a:lnSpc>
                        <a:spcAft>
                          <a:spcPts val="0"/>
                        </a:spcAft>
                      </a:pPr>
                      <a:r>
                        <a:rPr lang="ru-RU" sz="1000">
                          <a:effectLst/>
                        </a:rPr>
                        <a:t>&gt;1600С       </a:t>
                      </a:r>
                      <a:endParaRPr lang="ru-RU" sz="1000">
                        <a:effectLst/>
                        <a:latin typeface="Calibri"/>
                        <a:ea typeface="Calibri"/>
                        <a:cs typeface="Times New Roman"/>
                      </a:endParaRPr>
                    </a:p>
                  </a:txBody>
                  <a:tcPr marL="59575" marR="59575" marT="0" marB="0"/>
                </a:tc>
                <a:tc hMerge="1">
                  <a:txBody>
                    <a:bodyPr/>
                    <a:lstStyle/>
                    <a:p>
                      <a:endParaRPr lang="ru-RU"/>
                    </a:p>
                  </a:txBody>
                  <a:tcPr/>
                </a:tc>
                <a:extLst>
                  <a:ext uri="{0D108BD9-81ED-4DB2-BD59-A6C34878D82A}">
                    <a16:rowId xmlns:a16="http://schemas.microsoft.com/office/drawing/2014/main" val="10002"/>
                  </a:ext>
                </a:extLst>
              </a:tr>
              <a:tr h="617211">
                <a:tc>
                  <a:txBody>
                    <a:bodyPr/>
                    <a:lstStyle/>
                    <a:p>
                      <a:pPr>
                        <a:lnSpc>
                          <a:spcPct val="115000"/>
                        </a:lnSpc>
                        <a:spcAft>
                          <a:spcPts val="0"/>
                        </a:spcAft>
                      </a:pPr>
                      <a:r>
                        <a:rPr lang="en-US" sz="1000">
                          <a:effectLst/>
                        </a:rPr>
                        <a:t>Ta</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2996</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2200</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5 10</a:t>
                      </a:r>
                      <a:r>
                        <a:rPr lang="ru-RU" sz="1000" baseline="30000">
                          <a:effectLst/>
                        </a:rPr>
                        <a:t>-5</a:t>
                      </a:r>
                      <a:r>
                        <a:rPr lang="ru-RU" sz="1000">
                          <a:effectLst/>
                        </a:rPr>
                        <a:t> </a:t>
                      </a:r>
                    </a:p>
                    <a:p>
                      <a:pPr>
                        <a:lnSpc>
                          <a:spcPct val="115000"/>
                        </a:lnSpc>
                        <a:spcAft>
                          <a:spcPts val="0"/>
                        </a:spcAft>
                      </a:pPr>
                      <a:r>
                        <a:rPr lang="ru-RU" sz="1000">
                          <a:effectLst/>
                        </a:rPr>
                        <a:t>(2400)</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&gt;110С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&gt;170С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слабо</a:t>
                      </a:r>
                      <a:endParaRPr lang="ru-RU" sz="1000">
                        <a:effectLst/>
                        <a:latin typeface="Calibri"/>
                        <a:ea typeface="Calibri"/>
                        <a:cs typeface="Times New Roman"/>
                      </a:endParaRPr>
                    </a:p>
                  </a:txBody>
                  <a:tcPr marL="59575" marR="59575" marT="0" marB="0"/>
                </a:tc>
                <a:tc gridSpan="3">
                  <a:txBody>
                    <a:bodyPr/>
                    <a:lstStyle/>
                    <a:p>
                      <a:pPr>
                        <a:lnSpc>
                          <a:spcPct val="115000"/>
                        </a:lnSpc>
                        <a:spcAft>
                          <a:spcPts val="0"/>
                        </a:spcAft>
                      </a:pPr>
                      <a:r>
                        <a:rPr lang="ru-RU" sz="1000">
                          <a:effectLst/>
                        </a:rPr>
                        <a:t>растворение</a:t>
                      </a:r>
                      <a:endParaRPr lang="ru-RU" sz="1000">
                        <a:effectLst/>
                        <a:latin typeface="Calibri"/>
                        <a:ea typeface="Calibri"/>
                        <a:cs typeface="Times New Roman"/>
                      </a:endParaRPr>
                    </a:p>
                  </a:txBody>
                  <a:tcPr marL="59575" marR="59575" marT="0" marB="0"/>
                </a:tc>
                <a:tc hMerge="1">
                  <a:txBody>
                    <a:bodyPr/>
                    <a:lstStyle/>
                    <a:p>
                      <a:endParaRPr lang="ru-RU"/>
                    </a:p>
                  </a:txBody>
                  <a:tcPr/>
                </a:tc>
                <a:tc hMerge="1">
                  <a:txBody>
                    <a:bodyPr/>
                    <a:lstStyle/>
                    <a:p>
                      <a:endParaRPr lang="ru-RU"/>
                    </a:p>
                  </a:txBody>
                  <a:tcPr/>
                </a:tc>
                <a:tc>
                  <a:txBody>
                    <a:bodyPr/>
                    <a:lstStyle/>
                    <a:p>
                      <a:pPr>
                        <a:lnSpc>
                          <a:spcPct val="115000"/>
                        </a:lnSpc>
                        <a:spcAft>
                          <a:spcPts val="0"/>
                        </a:spcAft>
                      </a:pPr>
                      <a:r>
                        <a:rPr lang="ru-RU" sz="1000">
                          <a:effectLst/>
                        </a:rPr>
                        <a:t>Да, при 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extLst>
                  <a:ext uri="{0D108BD9-81ED-4DB2-BD59-A6C34878D82A}">
                    <a16:rowId xmlns:a16="http://schemas.microsoft.com/office/drawing/2014/main" val="10003"/>
                  </a:ext>
                </a:extLst>
              </a:tr>
              <a:tr h="617211">
                <a:tc>
                  <a:txBody>
                    <a:bodyPr/>
                    <a:lstStyle/>
                    <a:p>
                      <a:pPr>
                        <a:lnSpc>
                          <a:spcPct val="115000"/>
                        </a:lnSpc>
                        <a:spcAft>
                          <a:spcPts val="0"/>
                        </a:spcAft>
                      </a:pPr>
                      <a:r>
                        <a:rPr lang="en-US" sz="1000">
                          <a:effectLst/>
                        </a:rPr>
                        <a:t>Pt</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1773</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1 10</a:t>
                      </a:r>
                      <a:r>
                        <a:rPr lang="ru-RU" sz="1000" baseline="30000">
                          <a:effectLst/>
                        </a:rPr>
                        <a:t>-5</a:t>
                      </a:r>
                      <a:r>
                        <a:rPr lang="ru-RU" sz="1000">
                          <a:effectLst/>
                        </a:rPr>
                        <a:t> </a:t>
                      </a:r>
                    </a:p>
                    <a:p>
                      <a:pPr>
                        <a:lnSpc>
                          <a:spcPct val="115000"/>
                        </a:lnSpc>
                        <a:spcAft>
                          <a:spcPts val="0"/>
                        </a:spcAft>
                      </a:pPr>
                      <a:r>
                        <a:rPr lang="ru-RU" sz="1000">
                          <a:effectLst/>
                        </a:rPr>
                        <a:t>(1600)</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Слабо при 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сильно</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gridSpan="2">
                  <a:txBody>
                    <a:bodyPr/>
                    <a:lstStyle/>
                    <a:p>
                      <a:pPr>
                        <a:lnSpc>
                          <a:spcPct val="115000"/>
                        </a:lnSpc>
                        <a:spcAft>
                          <a:spcPts val="0"/>
                        </a:spcAft>
                      </a:pPr>
                      <a:r>
                        <a:rPr lang="ru-RU" sz="1000">
                          <a:effectLst/>
                        </a:rPr>
                        <a:t>слабо</a:t>
                      </a:r>
                      <a:endParaRPr lang="ru-RU" sz="1000">
                        <a:effectLst/>
                        <a:latin typeface="Calibri"/>
                        <a:ea typeface="Calibri"/>
                        <a:cs typeface="Times New Roman"/>
                      </a:endParaRPr>
                    </a:p>
                  </a:txBody>
                  <a:tcPr marL="59575" marR="59575" marT="0" marB="0"/>
                </a:tc>
                <a:tc hMerge="1">
                  <a:txBody>
                    <a:bodyPr/>
                    <a:lstStyle/>
                    <a:p>
                      <a:endParaRPr lang="ru-RU"/>
                    </a:p>
                  </a:txBody>
                  <a:tcPr/>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extLst>
                  <a:ext uri="{0D108BD9-81ED-4DB2-BD59-A6C34878D82A}">
                    <a16:rowId xmlns:a16="http://schemas.microsoft.com/office/drawing/2014/main" val="10004"/>
                  </a:ext>
                </a:extLst>
              </a:tr>
              <a:tr h="617211">
                <a:tc>
                  <a:txBody>
                    <a:bodyPr/>
                    <a:lstStyle/>
                    <a:p>
                      <a:pPr>
                        <a:lnSpc>
                          <a:spcPct val="115000"/>
                        </a:lnSpc>
                        <a:spcAft>
                          <a:spcPts val="0"/>
                        </a:spcAft>
                      </a:pPr>
                      <a:r>
                        <a:rPr lang="en-US" sz="1000">
                          <a:effectLst/>
                        </a:rPr>
                        <a:t>Ni</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1453</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1 10</a:t>
                      </a:r>
                      <a:r>
                        <a:rPr lang="ru-RU" sz="1000" baseline="30000">
                          <a:effectLst/>
                        </a:rPr>
                        <a:t>-5</a:t>
                      </a:r>
                      <a:r>
                        <a:rPr lang="ru-RU" sz="1000">
                          <a:effectLst/>
                        </a:rPr>
                        <a:t> </a:t>
                      </a:r>
                    </a:p>
                    <a:p>
                      <a:pPr>
                        <a:lnSpc>
                          <a:spcPct val="115000"/>
                        </a:lnSpc>
                        <a:spcAft>
                          <a:spcPts val="0"/>
                        </a:spcAft>
                      </a:pPr>
                      <a:r>
                        <a:rPr lang="ru-RU" sz="1000">
                          <a:effectLst/>
                        </a:rPr>
                        <a:t>(1157)</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&gt;70С коррозия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При 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растворение</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да</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растворение</a:t>
                      </a:r>
                      <a:endParaRPr lang="ru-RU" sz="1000">
                        <a:effectLst/>
                        <a:latin typeface="Calibri"/>
                        <a:ea typeface="Calibri"/>
                        <a:cs typeface="Times New Roman"/>
                      </a:endParaRPr>
                    </a:p>
                  </a:txBody>
                  <a:tcPr marL="59575" marR="59575" marT="0" marB="0"/>
                </a:tc>
                <a:tc gridSpan="2">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tc hMerge="1">
                  <a:txBody>
                    <a:bodyPr/>
                    <a:lstStyle/>
                    <a:p>
                      <a:endParaRPr lang="ru-RU"/>
                    </a:p>
                  </a:txBody>
                  <a:tcPr/>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extLst>
                  <a:ext uri="{0D108BD9-81ED-4DB2-BD59-A6C34878D82A}">
                    <a16:rowId xmlns:a16="http://schemas.microsoft.com/office/drawing/2014/main" val="10005"/>
                  </a:ext>
                </a:extLst>
              </a:tr>
              <a:tr h="617211">
                <a:tc>
                  <a:txBody>
                    <a:bodyPr/>
                    <a:lstStyle/>
                    <a:p>
                      <a:pPr>
                        <a:lnSpc>
                          <a:spcPct val="115000"/>
                        </a:lnSpc>
                        <a:spcAft>
                          <a:spcPts val="0"/>
                        </a:spcAft>
                      </a:pPr>
                      <a:r>
                        <a:rPr lang="en-US" sz="1000">
                          <a:effectLst/>
                        </a:rPr>
                        <a:t>Cu</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1083</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1 10</a:t>
                      </a:r>
                      <a:r>
                        <a:rPr lang="ru-RU" sz="1000" baseline="30000">
                          <a:effectLst/>
                        </a:rPr>
                        <a:t>-5</a:t>
                      </a:r>
                      <a:endParaRPr lang="ru-RU" sz="1000">
                        <a:effectLst/>
                      </a:endParaRPr>
                    </a:p>
                    <a:p>
                      <a:pPr>
                        <a:lnSpc>
                          <a:spcPct val="115000"/>
                        </a:lnSpc>
                        <a:spcAft>
                          <a:spcPts val="0"/>
                        </a:spcAft>
                      </a:pPr>
                      <a:r>
                        <a:rPr lang="ru-RU" sz="1000">
                          <a:effectLst/>
                        </a:rPr>
                        <a:t>(946)</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Слабо при 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dirty="0">
                          <a:effectLst/>
                        </a:rPr>
                        <a:t>Растворение</a:t>
                      </a:r>
                    </a:p>
                    <a:p>
                      <a:pPr>
                        <a:lnSpc>
                          <a:spcPct val="115000"/>
                        </a:lnSpc>
                        <a:spcAft>
                          <a:spcPts val="0"/>
                        </a:spcAft>
                      </a:pPr>
                      <a:r>
                        <a:rPr lang="ru-RU" sz="1000" dirty="0">
                          <a:effectLst/>
                        </a:rPr>
                        <a:t>(разбавленная)</a:t>
                      </a:r>
                      <a:endParaRPr lang="ru-RU" sz="1000" dirty="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растворение</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dirty="0">
                          <a:effectLst/>
                        </a:rPr>
                        <a:t>растворение</a:t>
                      </a:r>
                      <a:endParaRPr lang="ru-RU" sz="1000" dirty="0">
                        <a:effectLst/>
                        <a:latin typeface="Calibri"/>
                        <a:ea typeface="Calibri"/>
                        <a:cs typeface="Times New Roman"/>
                      </a:endParaRPr>
                    </a:p>
                  </a:txBody>
                  <a:tcPr marL="59575" marR="59575" marT="0" marB="0"/>
                </a:tc>
                <a:tc gridSpan="2">
                  <a:txBody>
                    <a:bodyPr/>
                    <a:lstStyle/>
                    <a:p>
                      <a:pPr>
                        <a:lnSpc>
                          <a:spcPct val="115000"/>
                        </a:lnSpc>
                        <a:spcAft>
                          <a:spcPts val="0"/>
                        </a:spcAft>
                      </a:pPr>
                      <a:r>
                        <a:rPr lang="ru-RU" sz="1000">
                          <a:effectLst/>
                        </a:rPr>
                        <a:t>растворение</a:t>
                      </a:r>
                      <a:endParaRPr lang="ru-RU" sz="1000">
                        <a:effectLst/>
                        <a:latin typeface="Calibri"/>
                        <a:ea typeface="Calibri"/>
                        <a:cs typeface="Times New Roman"/>
                      </a:endParaRPr>
                    </a:p>
                  </a:txBody>
                  <a:tcPr marL="59575" marR="59575" marT="0" marB="0"/>
                </a:tc>
                <a:tc hMerge="1">
                  <a:txBody>
                    <a:bodyPr/>
                    <a:lstStyle/>
                    <a:p>
                      <a:endParaRPr lang="ru-RU"/>
                    </a:p>
                  </a:txBody>
                  <a:tcPr/>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59575" marR="59575" marT="0" marB="0"/>
                </a:tc>
                <a:tc>
                  <a:txBody>
                    <a:bodyPr/>
                    <a:lstStyle/>
                    <a:p>
                      <a:pPr>
                        <a:lnSpc>
                          <a:spcPct val="115000"/>
                        </a:lnSpc>
                        <a:spcAft>
                          <a:spcPts val="0"/>
                        </a:spcAft>
                      </a:pPr>
                      <a:r>
                        <a:rPr lang="ru-RU" sz="1000" dirty="0">
                          <a:effectLst/>
                        </a:rPr>
                        <a:t> </a:t>
                      </a:r>
                      <a:endParaRPr lang="ru-RU" sz="1000" dirty="0">
                        <a:effectLst/>
                        <a:latin typeface="Calibri"/>
                        <a:ea typeface="Calibri"/>
                        <a:cs typeface="Times New Roman"/>
                      </a:endParaRPr>
                    </a:p>
                  </a:txBody>
                  <a:tcPr marL="59575" marR="59575" marT="0" marB="0"/>
                </a:tc>
                <a:extLst>
                  <a:ext uri="{0D108BD9-81ED-4DB2-BD59-A6C34878D82A}">
                    <a16:rowId xmlns:a16="http://schemas.microsoft.com/office/drawing/2014/main" val="10006"/>
                  </a:ext>
                </a:extLst>
              </a:tr>
            </a:tbl>
          </a:graphicData>
        </a:graphic>
      </p:graphicFrame>
      <p:sp>
        <p:nvSpPr>
          <p:cNvPr id="5" name="Rectangle 1"/>
          <p:cNvSpPr>
            <a:spLocks noChangeArrowheads="1"/>
          </p:cNvSpPr>
          <p:nvPr/>
        </p:nvSpPr>
        <p:spPr bwMode="auto">
          <a:xfrm>
            <a:off x="455613" y="21986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86987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a:bodyPr>
          <a:lstStyle/>
          <a:p>
            <a:r>
              <a:rPr lang="ru-RU" sz="2700" dirty="0">
                <a:latin typeface="Times New Roman" pitchFamily="18" charset="0"/>
                <a:cs typeface="Times New Roman" pitchFamily="18" charset="0"/>
              </a:rPr>
              <a:t>Термические свойства </a:t>
            </a:r>
            <a:endParaRPr lang="ru-RU" dirty="0"/>
          </a:p>
        </p:txBody>
      </p:sp>
      <p:sp>
        <p:nvSpPr>
          <p:cNvPr id="3" name="Объект 2"/>
          <p:cNvSpPr>
            <a:spLocks noGrp="1"/>
          </p:cNvSpPr>
          <p:nvPr>
            <p:ph idx="1"/>
          </p:nvPr>
        </p:nvSpPr>
        <p:spPr>
          <a:xfrm>
            <a:off x="457200" y="908720"/>
            <a:ext cx="8229600" cy="5217443"/>
          </a:xfrm>
        </p:spPr>
        <p:txBody>
          <a:bodyPr>
            <a:normAutofit fontScale="40000" lnSpcReduction="20000"/>
          </a:bodyPr>
          <a:lstStyle/>
          <a:p>
            <a:r>
              <a:rPr lang="ru-RU" dirty="0">
                <a:latin typeface="Times New Roman" pitchFamily="18" charset="0"/>
                <a:cs typeface="Times New Roman" pitchFamily="18" charset="0"/>
              </a:rPr>
              <a:t>Термические свойства  характеризуют способность материала противостоять воздействию высоких температур. </a:t>
            </a:r>
            <a:r>
              <a:rPr lang="ru-RU" b="1" dirty="0">
                <a:latin typeface="Times New Roman" pitchFamily="18" charset="0"/>
                <a:cs typeface="Times New Roman" pitchFamily="18" charset="0"/>
              </a:rPr>
              <a:t>Для керамик важными термическими свойствами являются огнеупорность, термостойкость и термическое старение</a:t>
            </a:r>
            <a:r>
              <a:rPr lang="ru-RU" dirty="0">
                <a:latin typeface="Times New Roman" pitchFamily="18" charset="0"/>
                <a:cs typeface="Times New Roman" pitchFamily="18" charset="0"/>
              </a:rPr>
              <a:t>. </a:t>
            </a:r>
          </a:p>
          <a:p>
            <a:r>
              <a:rPr lang="ru-RU" dirty="0">
                <a:latin typeface="Times New Roman" pitchFamily="18" charset="0"/>
                <a:cs typeface="Times New Roman" pitchFamily="18" charset="0"/>
              </a:rPr>
              <a:t>Огнеупорность керамических материалов определяется их температурами расплавления. Следует отметить различие в понятиях терминов «температура расплавления» и «температура плавления». Температура </a:t>
            </a:r>
          </a:p>
          <a:p>
            <a:r>
              <a:rPr lang="ru-RU" dirty="0">
                <a:latin typeface="Times New Roman" pitchFamily="18" charset="0"/>
                <a:cs typeface="Times New Roman" pitchFamily="18" charset="0"/>
              </a:rPr>
              <a:t>плавления является физической характеристикой перехода кристаллического состояния вещества в жидкое и имеет строго определенное значение. Однако во многих керамических материалах наряду с </a:t>
            </a:r>
            <a:r>
              <a:rPr lang="ru-RU" dirty="0" err="1">
                <a:latin typeface="Times New Roman" pitchFamily="18" charset="0"/>
                <a:cs typeface="Times New Roman" pitchFamily="18" charset="0"/>
              </a:rPr>
              <a:t>кристалличе</a:t>
            </a:r>
            <a:r>
              <a:rPr lang="ru-RU" dirty="0">
                <a:latin typeface="Times New Roman" pitchFamily="18" charset="0"/>
                <a:cs typeface="Times New Roman" pitchFamily="18" charset="0"/>
              </a:rPr>
              <a:t>-</a:t>
            </a:r>
          </a:p>
          <a:p>
            <a:r>
              <a:rPr lang="ru-RU" dirty="0" err="1">
                <a:latin typeface="Times New Roman" pitchFamily="18" charset="0"/>
                <a:cs typeface="Times New Roman" pitchFamily="18" charset="0"/>
              </a:rPr>
              <a:t>ской</a:t>
            </a:r>
            <a:r>
              <a:rPr lang="ru-RU" dirty="0">
                <a:latin typeface="Times New Roman" pitchFamily="18" charset="0"/>
                <a:cs typeface="Times New Roman" pitchFamily="18" charset="0"/>
              </a:rPr>
              <a:t> фазой присутствует и аморфная, вследствие чего при нагреве переход к менее вязкому состоянию – расплавление – происходит постепенно. </a:t>
            </a:r>
            <a:r>
              <a:rPr lang="ru-RU" b="1" dirty="0">
                <a:latin typeface="Times New Roman" pitchFamily="18" charset="0"/>
                <a:cs typeface="Times New Roman" pitchFamily="18" charset="0"/>
              </a:rPr>
              <a:t>Достижению определенной вязкости материала и соответствует температура расплавления.</a:t>
            </a:r>
          </a:p>
          <a:p>
            <a:r>
              <a:rPr lang="ru-RU" dirty="0">
                <a:latin typeface="Times New Roman" pitchFamily="18" charset="0"/>
                <a:cs typeface="Times New Roman" pitchFamily="18" charset="0"/>
              </a:rPr>
              <a:t>Огнеупорность определяют на коническом образце высотой 30 мм при постоянном нагреве. По мере расплавления вершина конуса склоняется к основанию. </a:t>
            </a:r>
            <a:r>
              <a:rPr lang="ru-RU" b="1" dirty="0">
                <a:latin typeface="Times New Roman" pitchFamily="18" charset="0"/>
                <a:cs typeface="Times New Roman" pitchFamily="18" charset="0"/>
              </a:rPr>
              <a:t>Температура, соответствующая моменту падения конуса, и определяет огнеупорность керамики.</a:t>
            </a:r>
          </a:p>
          <a:p>
            <a:r>
              <a:rPr lang="ru-RU" dirty="0">
                <a:latin typeface="Times New Roman" pitchFamily="18" charset="0"/>
                <a:cs typeface="Times New Roman" pitchFamily="18" charset="0"/>
              </a:rPr>
              <a:t>Термостойкостью называется  способность керамики выдерживать  колебания температуры, не разрушаясь, в процессе ее эксплуатации.  </a:t>
            </a:r>
            <a:r>
              <a:rPr lang="ru-RU" b="1" dirty="0">
                <a:latin typeface="Times New Roman" pitchFamily="18" charset="0"/>
                <a:cs typeface="Times New Roman" pitchFamily="18" charset="0"/>
              </a:rPr>
              <a:t>Термостойкость керамики при условии относительно медленного нагрева и охлаждения оценивают критической разностью температур, которая определяется по формуле</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∆T= λ(1-ν)</a:t>
            </a:r>
            <a:r>
              <a:rPr lang="ru-RU" dirty="0" err="1">
                <a:latin typeface="Times New Roman" pitchFamily="18" charset="0"/>
                <a:cs typeface="Times New Roman" pitchFamily="18" charset="0"/>
              </a:rPr>
              <a:t>σв</a:t>
            </a:r>
            <a:r>
              <a:rPr lang="ru-RU" dirty="0">
                <a:latin typeface="Times New Roman" pitchFamily="18" charset="0"/>
                <a:cs typeface="Times New Roman" pitchFamily="18" charset="0"/>
              </a:rPr>
              <a:t>/α</a:t>
            </a:r>
            <a:r>
              <a:rPr lang="ru-RU" dirty="0" err="1">
                <a:latin typeface="Times New Roman" pitchFamily="18" charset="0"/>
                <a:cs typeface="Times New Roman" pitchFamily="18" charset="0"/>
              </a:rPr>
              <a:t>cρE</a:t>
            </a:r>
            <a:r>
              <a:rPr lang="ru-RU" dirty="0">
                <a:latin typeface="Times New Roman" pitchFamily="18" charset="0"/>
                <a:cs typeface="Times New Roman" pitchFamily="18" charset="0"/>
              </a:rPr>
              <a:t>,                                       </a:t>
            </a:r>
          </a:p>
          <a:p>
            <a:r>
              <a:rPr lang="ru-RU" dirty="0">
                <a:latin typeface="Times New Roman" pitchFamily="18" charset="0"/>
                <a:cs typeface="Times New Roman" pitchFamily="18" charset="0"/>
              </a:rPr>
              <a:t>где λ – коэффициент теплопроводности, ν – коэффициент Пуассона, </a:t>
            </a:r>
          </a:p>
          <a:p>
            <a:r>
              <a:rPr lang="ru-RU" dirty="0" err="1">
                <a:latin typeface="Times New Roman" pitchFamily="18" charset="0"/>
                <a:cs typeface="Times New Roman" pitchFamily="18" charset="0"/>
              </a:rPr>
              <a:t>σв</a:t>
            </a:r>
            <a:r>
              <a:rPr lang="ru-RU" dirty="0">
                <a:latin typeface="Times New Roman" pitchFamily="18" charset="0"/>
                <a:cs typeface="Times New Roman" pitchFamily="18" charset="0"/>
              </a:rPr>
              <a:t> – предел прочности, α – коэффициент термического расширения, с – удельная теплоемкость, ρ – плотность, Е – модуль Юнга.</a:t>
            </a:r>
          </a:p>
          <a:p>
            <a:r>
              <a:rPr lang="ru-RU" b="1" dirty="0">
                <a:latin typeface="Times New Roman" pitchFamily="18" charset="0"/>
                <a:cs typeface="Times New Roman" pitchFamily="18" charset="0"/>
              </a:rPr>
              <a:t>Термическим старением керамики называется увеличение размера зерна материала, обусловленное процессом рекристаллизации при высокотемпературной эксплуатации изделий. </a:t>
            </a:r>
            <a:r>
              <a:rPr lang="ru-RU" dirty="0">
                <a:latin typeface="Times New Roman" pitchFamily="18" charset="0"/>
                <a:cs typeface="Times New Roman" pitchFamily="18" charset="0"/>
              </a:rPr>
              <a:t>Размер зерна может достигать сотен микрон, в результате чего прочностные характеристики керамики резко снижаются. Рост размера зерна определяется по формуле</a:t>
            </a:r>
          </a:p>
          <a:p>
            <a:r>
              <a:rPr lang="ru-RU" dirty="0">
                <a:latin typeface="Times New Roman" pitchFamily="18" charset="0"/>
                <a:cs typeface="Times New Roman" pitchFamily="18" charset="0"/>
              </a:rPr>
              <a:t>D = D0exp(-Q/RT)</a:t>
            </a:r>
            <a:r>
              <a:rPr lang="ru-RU" dirty="0" err="1">
                <a:latin typeface="Times New Roman" pitchFamily="18" charset="0"/>
                <a:cs typeface="Times New Roman" pitchFamily="18" charset="0"/>
              </a:rPr>
              <a:t>τn</a:t>
            </a:r>
            <a:r>
              <a:rPr lang="ru-RU" dirty="0">
                <a:latin typeface="Times New Roman" pitchFamily="18" charset="0"/>
                <a:cs typeface="Times New Roman" pitchFamily="18" charset="0"/>
              </a:rPr>
              <a:t>,                                       (</a:t>
            </a:r>
          </a:p>
          <a:p>
            <a:r>
              <a:rPr lang="ru-RU" dirty="0">
                <a:latin typeface="Times New Roman" pitchFamily="18" charset="0"/>
                <a:cs typeface="Times New Roman" pitchFamily="18" charset="0"/>
              </a:rPr>
              <a:t>где D0 – исходный размер зерна, Q – энергия активации рекристаллизации, n=</a:t>
            </a:r>
            <a:r>
              <a:rPr lang="ru-RU" dirty="0" err="1">
                <a:latin typeface="Times New Roman" pitchFamily="18" charset="0"/>
                <a:cs typeface="Times New Roman" pitchFamily="18" charset="0"/>
              </a:rPr>
              <a:t>const</a:t>
            </a:r>
            <a:r>
              <a:rPr lang="ru-RU" dirty="0">
                <a:latin typeface="Times New Roman" pitchFamily="18" charset="0"/>
                <a:cs typeface="Times New Roman" pitchFamily="18" charset="0"/>
              </a:rPr>
              <a:t> (для оксидов n=1/3), τ - время выдержки при температуре </a:t>
            </a:r>
            <a:r>
              <a:rPr lang="ru-RU" dirty="0" err="1">
                <a:latin typeface="Times New Roman" pitchFamily="18" charset="0"/>
                <a:cs typeface="Times New Roman" pitchFamily="18" charset="0"/>
              </a:rPr>
              <a:t>Т,ч</a:t>
            </a:r>
            <a:r>
              <a:rPr lang="ru-RU" dirty="0">
                <a:latin typeface="Times New Roman" pitchFamily="18" charset="0"/>
                <a:cs typeface="Times New Roman" pitchFamily="18" charset="0"/>
              </a:rPr>
              <a:t>.</a:t>
            </a:r>
          </a:p>
        </p:txBody>
      </p:sp>
    </p:spTree>
    <p:extLst>
      <p:ext uri="{BB962C8B-B14F-4D97-AF65-F5344CB8AC3E}">
        <p14:creationId xmlns:p14="http://schemas.microsoft.com/office/powerpoint/2010/main" val="17051969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sz="2700" dirty="0">
                <a:latin typeface="Times New Roman" pitchFamily="18" charset="0"/>
                <a:cs typeface="Times New Roman" pitchFamily="18" charset="0"/>
              </a:rPr>
              <a:t>Электрофизические</a:t>
            </a:r>
            <a:r>
              <a:rPr lang="ru-RU" dirty="0"/>
              <a:t> </a:t>
            </a:r>
            <a:r>
              <a:rPr lang="ru-RU" sz="2400" dirty="0"/>
              <a:t>свойства </a:t>
            </a:r>
          </a:p>
        </p:txBody>
      </p:sp>
      <p:sp>
        <p:nvSpPr>
          <p:cNvPr id="3" name="Объект 2"/>
          <p:cNvSpPr>
            <a:spLocks noGrp="1"/>
          </p:cNvSpPr>
          <p:nvPr>
            <p:ph idx="1"/>
          </p:nvPr>
        </p:nvSpPr>
        <p:spPr>
          <a:xfrm>
            <a:off x="457200" y="908720"/>
            <a:ext cx="8229600" cy="5688632"/>
          </a:xfrm>
        </p:spPr>
        <p:txBody>
          <a:bodyPr>
            <a:normAutofit fontScale="32500" lnSpcReduction="20000"/>
          </a:bodyPr>
          <a:lstStyle/>
          <a:p>
            <a:r>
              <a:rPr lang="ru-RU" b="1" dirty="0">
                <a:latin typeface="Times New Roman" pitchFamily="18" charset="0"/>
                <a:cs typeface="Times New Roman" pitchFamily="18" charset="0"/>
              </a:rPr>
              <a:t>Важнейшими электрофизическими свойствами технической керамики, как и всякого диэлектрика, являются диэлектрическая проницаемость </a:t>
            </a:r>
            <a:r>
              <a:rPr lang="el-GR" b="1" dirty="0">
                <a:latin typeface="Times New Roman" pitchFamily="18" charset="0"/>
                <a:cs typeface="Times New Roman" pitchFamily="18" charset="0"/>
              </a:rPr>
              <a:t>ε, </a:t>
            </a:r>
            <a:r>
              <a:rPr lang="ru-RU" b="1" dirty="0">
                <a:latin typeface="Times New Roman" pitchFamily="18" charset="0"/>
                <a:cs typeface="Times New Roman" pitchFamily="18" charset="0"/>
              </a:rPr>
              <a:t>температурный коэффициент диэлектрической  проницаемости ТК</a:t>
            </a:r>
            <a:r>
              <a:rPr lang="el-GR" b="1" dirty="0">
                <a:latin typeface="Times New Roman" pitchFamily="18" charset="0"/>
                <a:cs typeface="Times New Roman" pitchFamily="18" charset="0"/>
              </a:rPr>
              <a:t>ε, </a:t>
            </a:r>
            <a:r>
              <a:rPr lang="ru-RU" b="1" dirty="0">
                <a:latin typeface="Times New Roman" pitchFamily="18" charset="0"/>
                <a:cs typeface="Times New Roman" pitchFamily="18" charset="0"/>
              </a:rPr>
              <a:t>удельное сопротивление </a:t>
            </a:r>
            <a:r>
              <a:rPr lang="el-GR" b="1" dirty="0">
                <a:latin typeface="Times New Roman" pitchFamily="18" charset="0"/>
                <a:cs typeface="Times New Roman" pitchFamily="18" charset="0"/>
              </a:rPr>
              <a:t>ρ (</a:t>
            </a:r>
            <a:r>
              <a:rPr lang="ru-RU" b="1" dirty="0">
                <a:latin typeface="Times New Roman" pitchFamily="18" charset="0"/>
                <a:cs typeface="Times New Roman" pitchFamily="18" charset="0"/>
              </a:rPr>
              <a:t>Ом|</a:t>
            </a:r>
            <a:r>
              <a:rPr lang="he-IL" b="1" dirty="0">
                <a:latin typeface="Times New Roman" pitchFamily="18" charset="0"/>
                <a:cs typeface="Times New Roman" pitchFamily="18" charset="0"/>
              </a:rPr>
              <a:t>ּ</a:t>
            </a:r>
            <a:r>
              <a:rPr lang="ru-RU" b="1" dirty="0">
                <a:latin typeface="Times New Roman" pitchFamily="18" charset="0"/>
                <a:cs typeface="Times New Roman" pitchFamily="18" charset="0"/>
              </a:rPr>
              <a:t>м), диэлектрические потери </a:t>
            </a:r>
            <a:r>
              <a:rPr lang="en-US" b="1" dirty="0" err="1">
                <a:latin typeface="Times New Roman" pitchFamily="18" charset="0"/>
                <a:cs typeface="Times New Roman" pitchFamily="18" charset="0"/>
              </a:rPr>
              <a:t>tg</a:t>
            </a:r>
            <a:r>
              <a:rPr lang="en-US" b="1" dirty="0">
                <a:latin typeface="Times New Roman" pitchFamily="18" charset="0"/>
                <a:cs typeface="Times New Roman" pitchFamily="18" charset="0"/>
              </a:rPr>
              <a:t> </a:t>
            </a:r>
            <a:r>
              <a:rPr lang="el-GR" b="1" dirty="0">
                <a:latin typeface="Times New Roman" pitchFamily="18" charset="0"/>
                <a:cs typeface="Times New Roman" pitchFamily="18" charset="0"/>
              </a:rPr>
              <a:t>δ, </a:t>
            </a:r>
            <a:r>
              <a:rPr lang="ru-RU" b="1" dirty="0">
                <a:latin typeface="Times New Roman" pitchFamily="18" charset="0"/>
                <a:cs typeface="Times New Roman" pitchFamily="18" charset="0"/>
              </a:rPr>
              <a:t>электрическая прочность или пробивная напряженность </a:t>
            </a:r>
            <a:r>
              <a:rPr lang="ru-RU" b="1" dirty="0" err="1">
                <a:latin typeface="Times New Roman" pitchFamily="18" charset="0"/>
                <a:cs typeface="Times New Roman" pitchFamily="18" charset="0"/>
              </a:rPr>
              <a:t>Епр</a:t>
            </a:r>
            <a:r>
              <a:rPr lang="ru-RU" b="1" dirty="0">
                <a:latin typeface="Times New Roman" pitchFamily="18" charset="0"/>
                <a:cs typeface="Times New Roman" pitchFamily="18" charset="0"/>
              </a:rPr>
              <a:t>.</a:t>
            </a:r>
          </a:p>
          <a:p>
            <a:r>
              <a:rPr lang="ru-RU" dirty="0">
                <a:latin typeface="Times New Roman" pitchFamily="18" charset="0"/>
                <a:cs typeface="Times New Roman" pitchFamily="18" charset="0"/>
              </a:rPr>
              <a:t>По   величине   </a:t>
            </a:r>
            <a:r>
              <a:rPr lang="el-GR" dirty="0">
                <a:latin typeface="Times New Roman" pitchFamily="18" charset="0"/>
                <a:cs typeface="Times New Roman" pitchFamily="18" charset="0"/>
              </a:rPr>
              <a:t>ε   </a:t>
            </a:r>
            <a:r>
              <a:rPr lang="ru-RU" dirty="0">
                <a:latin typeface="Times New Roman" pitchFamily="18" charset="0"/>
                <a:cs typeface="Times New Roman" pitchFamily="18" charset="0"/>
              </a:rPr>
              <a:t>керамические   материалы   весьма   различны. Большинство оксидных, силикатных и алюмосиликатных керамических </a:t>
            </a:r>
          </a:p>
          <a:p>
            <a:r>
              <a:rPr lang="ru-RU" dirty="0">
                <a:latin typeface="Times New Roman" pitchFamily="18" charset="0"/>
                <a:cs typeface="Times New Roman" pitchFamily="18" charset="0"/>
              </a:rPr>
              <a:t>материалов имеют </a:t>
            </a:r>
            <a:r>
              <a:rPr lang="el-GR" dirty="0">
                <a:latin typeface="Times New Roman" pitchFamily="18" charset="0"/>
                <a:cs typeface="Times New Roman" pitchFamily="18" charset="0"/>
              </a:rPr>
              <a:t>ε </a:t>
            </a:r>
            <a:r>
              <a:rPr lang="ru-RU" dirty="0">
                <a:latin typeface="Times New Roman" pitchFamily="18" charset="0"/>
                <a:cs typeface="Times New Roman" pitchFamily="18" charset="0"/>
              </a:rPr>
              <a:t>в пределах 6-12. Некоторые  керамики имеют </a:t>
            </a:r>
            <a:r>
              <a:rPr lang="el-GR" dirty="0">
                <a:latin typeface="Times New Roman" pitchFamily="18" charset="0"/>
                <a:cs typeface="Times New Roman" pitchFamily="18" charset="0"/>
              </a:rPr>
              <a:t>ε </a:t>
            </a:r>
            <a:r>
              <a:rPr lang="ru-RU" dirty="0">
                <a:latin typeface="Times New Roman" pitchFamily="18" charset="0"/>
                <a:cs typeface="Times New Roman" pitchFamily="18" charset="0"/>
              </a:rPr>
              <a:t>до нескольких тысяч, например </a:t>
            </a:r>
            <a:r>
              <a:rPr lang="ru-RU" dirty="0" err="1">
                <a:latin typeface="Times New Roman" pitchFamily="18" charset="0"/>
                <a:cs typeface="Times New Roman" pitchFamily="18" charset="0"/>
              </a:rPr>
              <a:t>Ва</a:t>
            </a:r>
            <a:r>
              <a:rPr lang="en-US" dirty="0">
                <a:latin typeface="Times New Roman" pitchFamily="18" charset="0"/>
                <a:cs typeface="Times New Roman" pitchFamily="18" charset="0"/>
              </a:rPr>
              <a:t>TiO3. </a:t>
            </a:r>
            <a:r>
              <a:rPr lang="ru-RU" dirty="0">
                <a:latin typeface="Times New Roman" pitchFamily="18" charset="0"/>
                <a:cs typeface="Times New Roman" pitchFamily="18" charset="0"/>
              </a:rPr>
              <a:t>У некоторых кристаллов диэлектрическая проницаемость различна по отношению к направлению главной оси. С повышением температуры диэлектрическая проницаемость разных по природе керамических материалов меняется в разной  степени. Кристаллы с прочными связями и малой поляризацией при повышении температуры значение </a:t>
            </a:r>
            <a:r>
              <a:rPr lang="el-GR" dirty="0">
                <a:latin typeface="Times New Roman" pitchFamily="18" charset="0"/>
                <a:cs typeface="Times New Roman" pitchFamily="18" charset="0"/>
              </a:rPr>
              <a:t>ε  </a:t>
            </a:r>
            <a:r>
              <a:rPr lang="ru-RU" dirty="0">
                <a:latin typeface="Times New Roman" pitchFamily="18" charset="0"/>
                <a:cs typeface="Times New Roman" pitchFamily="18" charset="0"/>
              </a:rPr>
              <a:t>меняют незначительно.  Легко поляризуемые кристаллы, наоборот, весьма чувствительны к температурным изменениям. Температурная зависимость </a:t>
            </a:r>
            <a:r>
              <a:rPr lang="el-GR" dirty="0">
                <a:latin typeface="Times New Roman" pitchFamily="18" charset="0"/>
                <a:cs typeface="Times New Roman" pitchFamily="18" charset="0"/>
              </a:rPr>
              <a:t>ε </a:t>
            </a:r>
            <a:r>
              <a:rPr lang="ru-RU" dirty="0">
                <a:latin typeface="Times New Roman" pitchFamily="18" charset="0"/>
                <a:cs typeface="Times New Roman" pitchFamily="18" charset="0"/>
              </a:rPr>
              <a:t>выражается температурным коэффициентом диэлектрической проницаемости ТК</a:t>
            </a:r>
            <a:r>
              <a:rPr lang="el-GR" dirty="0">
                <a:latin typeface="Times New Roman" pitchFamily="18" charset="0"/>
                <a:cs typeface="Times New Roman" pitchFamily="18" charset="0"/>
              </a:rPr>
              <a:t>ε:</a:t>
            </a:r>
          </a:p>
          <a:p>
            <a:r>
              <a:rPr lang="ru-RU" dirty="0">
                <a:latin typeface="Times New Roman" pitchFamily="18" charset="0"/>
                <a:cs typeface="Times New Roman" pitchFamily="18" charset="0"/>
              </a:rPr>
              <a:t>ТК</a:t>
            </a:r>
            <a:r>
              <a:rPr lang="el-GR" dirty="0">
                <a:latin typeface="Times New Roman" pitchFamily="18" charset="0"/>
                <a:cs typeface="Times New Roman" pitchFamily="18" charset="0"/>
              </a:rPr>
              <a:t>ε=</a:t>
            </a:r>
            <a:r>
              <a:rPr lang="en-US" dirty="0">
                <a:latin typeface="Times New Roman" pitchFamily="18" charset="0"/>
                <a:cs typeface="Times New Roman" pitchFamily="18" charset="0"/>
              </a:rPr>
              <a:t>d(</a:t>
            </a:r>
            <a:r>
              <a:rPr lang="el-GR" dirty="0">
                <a:latin typeface="Times New Roman" pitchFamily="18" charset="0"/>
                <a:cs typeface="Times New Roman" pitchFamily="18" charset="0"/>
              </a:rPr>
              <a:t>Δε/ε)/</a:t>
            </a:r>
            <a:r>
              <a:rPr lang="en-US" dirty="0" err="1">
                <a:latin typeface="Times New Roman" pitchFamily="18" charset="0"/>
                <a:cs typeface="Times New Roman" pitchFamily="18" charset="0"/>
              </a:rPr>
              <a:t>dT.</a:t>
            </a:r>
            <a:r>
              <a:rPr lang="en-US" dirty="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Угол диэлектрических потерь </a:t>
            </a:r>
            <a:r>
              <a:rPr lang="en-US" dirty="0" err="1">
                <a:latin typeface="Times New Roman" pitchFamily="18" charset="0"/>
                <a:cs typeface="Times New Roman" pitchFamily="18" charset="0"/>
              </a:rPr>
              <a:t>tg</a:t>
            </a:r>
            <a:r>
              <a:rPr lang="el-GR" dirty="0">
                <a:latin typeface="Times New Roman" pitchFamily="18" charset="0"/>
                <a:cs typeface="Times New Roman" pitchFamily="18" charset="0"/>
              </a:rPr>
              <a:t>δ </a:t>
            </a:r>
            <a:r>
              <a:rPr lang="ru-RU" dirty="0">
                <a:latin typeface="Times New Roman" pitchFamily="18" charset="0"/>
                <a:cs typeface="Times New Roman" pitchFamily="18" charset="0"/>
              </a:rPr>
              <a:t>определяет выбор керамики электро- и радиотехнического назначения. Диэлектрические потери вызывают нагрев диэлектрика, при этом  рассеиваемая мощность определяется как</a:t>
            </a:r>
          </a:p>
          <a:p>
            <a:r>
              <a:rPr lang="en-US" dirty="0">
                <a:latin typeface="Times New Roman" pitchFamily="18" charset="0"/>
                <a:cs typeface="Times New Roman" pitchFamily="18" charset="0"/>
              </a:rPr>
              <a:t>P=U2</a:t>
            </a:r>
            <a:r>
              <a:rPr lang="el-GR" dirty="0">
                <a:latin typeface="Times New Roman" pitchFamily="18" charset="0"/>
                <a:cs typeface="Times New Roman" pitchFamily="18" charset="0"/>
              </a:rPr>
              <a:t>ω</a:t>
            </a:r>
            <a:r>
              <a:rPr lang="en-US" dirty="0">
                <a:latin typeface="Times New Roman" pitchFamily="18" charset="0"/>
                <a:cs typeface="Times New Roman" pitchFamily="18" charset="0"/>
              </a:rPr>
              <a:t>C </a:t>
            </a:r>
            <a:r>
              <a:rPr lang="en-US" dirty="0" err="1">
                <a:latin typeface="Times New Roman" pitchFamily="18" charset="0"/>
                <a:cs typeface="Times New Roman" pitchFamily="18" charset="0"/>
              </a:rPr>
              <a:t>tg</a:t>
            </a:r>
            <a:r>
              <a:rPr lang="el-GR" dirty="0">
                <a:latin typeface="Times New Roman" pitchFamily="18" charset="0"/>
                <a:cs typeface="Times New Roman" pitchFamily="18" charset="0"/>
              </a:rPr>
              <a:t>δ,                                                       (</a:t>
            </a:r>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где </a:t>
            </a:r>
            <a:r>
              <a:rPr lang="en-US" dirty="0">
                <a:latin typeface="Times New Roman" pitchFamily="18" charset="0"/>
                <a:cs typeface="Times New Roman" pitchFamily="18" charset="0"/>
              </a:rPr>
              <a:t>U – </a:t>
            </a:r>
            <a:r>
              <a:rPr lang="ru-RU" dirty="0">
                <a:latin typeface="Times New Roman" pitchFamily="18" charset="0"/>
                <a:cs typeface="Times New Roman" pitchFamily="18" charset="0"/>
              </a:rPr>
              <a:t>напряжение, </a:t>
            </a:r>
            <a:r>
              <a:rPr lang="el-GR" dirty="0">
                <a:latin typeface="Times New Roman" pitchFamily="18" charset="0"/>
                <a:cs typeface="Times New Roman" pitchFamily="18" charset="0"/>
              </a:rPr>
              <a:t>ω – </a:t>
            </a:r>
            <a:r>
              <a:rPr lang="ru-RU" dirty="0">
                <a:latin typeface="Times New Roman" pitchFamily="18" charset="0"/>
                <a:cs typeface="Times New Roman" pitchFamily="18" charset="0"/>
              </a:rPr>
              <a:t>угловая частота, С – емкость.</a:t>
            </a:r>
          </a:p>
          <a:p>
            <a:r>
              <a:rPr lang="ru-RU" dirty="0">
                <a:latin typeface="Times New Roman" pitchFamily="18" charset="0"/>
                <a:cs typeface="Times New Roman" pitchFamily="18" charset="0"/>
              </a:rPr>
              <a:t> При увеличении частоты прилагаемого поля смещение зарядов начинает отставать по фазе от поля. Поэтому истинная диэлектрическая проницаемость определяется как</a:t>
            </a:r>
          </a:p>
          <a:p>
            <a:r>
              <a:rPr lang="el-GR" dirty="0">
                <a:latin typeface="Times New Roman" pitchFamily="18" charset="0"/>
                <a:cs typeface="Times New Roman" pitchFamily="18" charset="0"/>
              </a:rPr>
              <a:t>ε</a:t>
            </a:r>
            <a:r>
              <a:rPr lang="ru-RU" dirty="0">
                <a:latin typeface="Times New Roman" pitchFamily="18" charset="0"/>
                <a:cs typeface="Times New Roman" pitchFamily="18" charset="0"/>
              </a:rPr>
              <a:t>и= </a:t>
            </a:r>
            <a:r>
              <a:rPr lang="el-GR" dirty="0">
                <a:latin typeface="Times New Roman" pitchFamily="18" charset="0"/>
                <a:cs typeface="Times New Roman" pitchFamily="18" charset="0"/>
              </a:rPr>
              <a:t>ε</a:t>
            </a:r>
            <a:r>
              <a:rPr lang="ru-RU" dirty="0">
                <a:latin typeface="Times New Roman" pitchFamily="18" charset="0"/>
                <a:cs typeface="Times New Roman" pitchFamily="18" charset="0"/>
              </a:rPr>
              <a:t>д – </a:t>
            </a:r>
            <a:r>
              <a:rPr lang="en-US" dirty="0">
                <a:latin typeface="Times New Roman" pitchFamily="18" charset="0"/>
                <a:cs typeface="Times New Roman" pitchFamily="18" charset="0"/>
              </a:rPr>
              <a:t>i</a:t>
            </a:r>
            <a:r>
              <a:rPr lang="el-GR" dirty="0">
                <a:latin typeface="Times New Roman" pitchFamily="18" charset="0"/>
                <a:cs typeface="Times New Roman" pitchFamily="18" charset="0"/>
              </a:rPr>
              <a:t>ε</a:t>
            </a:r>
            <a:r>
              <a:rPr lang="ru-RU" dirty="0">
                <a:latin typeface="Times New Roman" pitchFamily="18" charset="0"/>
                <a:cs typeface="Times New Roman" pitchFamily="18" charset="0"/>
              </a:rPr>
              <a:t>м, </a:t>
            </a:r>
          </a:p>
          <a:p>
            <a:r>
              <a:rPr lang="ru-RU" dirty="0">
                <a:latin typeface="Times New Roman" pitchFamily="18" charset="0"/>
                <a:cs typeface="Times New Roman" pitchFamily="18" charset="0"/>
              </a:rPr>
              <a:t>где </a:t>
            </a:r>
            <a:r>
              <a:rPr lang="el-GR" dirty="0">
                <a:latin typeface="Times New Roman" pitchFamily="18" charset="0"/>
                <a:cs typeface="Times New Roman" pitchFamily="18" charset="0"/>
              </a:rPr>
              <a:t>ε</a:t>
            </a:r>
            <a:r>
              <a:rPr lang="ru-RU" dirty="0">
                <a:latin typeface="Times New Roman" pitchFamily="18" charset="0"/>
                <a:cs typeface="Times New Roman" pitchFamily="18" charset="0"/>
              </a:rPr>
              <a:t>д и </a:t>
            </a:r>
            <a:r>
              <a:rPr lang="el-GR" dirty="0">
                <a:latin typeface="Times New Roman" pitchFamily="18" charset="0"/>
                <a:cs typeface="Times New Roman" pitchFamily="18" charset="0"/>
              </a:rPr>
              <a:t>ε</a:t>
            </a:r>
            <a:r>
              <a:rPr lang="ru-RU" dirty="0">
                <a:latin typeface="Times New Roman" pitchFamily="18" charset="0"/>
                <a:cs typeface="Times New Roman" pitchFamily="18" charset="0"/>
              </a:rPr>
              <a:t>м – действительная и мнимая диэлектрическая проницаемость , соответственно.</a:t>
            </a:r>
          </a:p>
          <a:p>
            <a:r>
              <a:rPr lang="ru-RU" dirty="0">
                <a:latin typeface="Times New Roman" pitchFamily="18" charset="0"/>
                <a:cs typeface="Times New Roman" pitchFamily="18" charset="0"/>
              </a:rPr>
              <a:t>Угол диэлектрических потерь определяется по формуле</a:t>
            </a:r>
          </a:p>
          <a:p>
            <a:r>
              <a:rPr lang="en-US" dirty="0" err="1">
                <a:latin typeface="Times New Roman" pitchFamily="18" charset="0"/>
                <a:cs typeface="Times New Roman" pitchFamily="18" charset="0"/>
              </a:rPr>
              <a:t>tg</a:t>
            </a:r>
            <a:r>
              <a:rPr lang="el-GR" dirty="0">
                <a:latin typeface="Times New Roman" pitchFamily="18" charset="0"/>
                <a:cs typeface="Times New Roman" pitchFamily="18" charset="0"/>
              </a:rPr>
              <a:t>δ = ε</a:t>
            </a:r>
            <a:r>
              <a:rPr lang="ru-RU" dirty="0">
                <a:latin typeface="Times New Roman" pitchFamily="18" charset="0"/>
                <a:cs typeface="Times New Roman" pitchFamily="18" charset="0"/>
              </a:rPr>
              <a:t>и/ </a:t>
            </a:r>
            <a:r>
              <a:rPr lang="el-GR" dirty="0">
                <a:latin typeface="Times New Roman" pitchFamily="18" charset="0"/>
                <a:cs typeface="Times New Roman" pitchFamily="18" charset="0"/>
              </a:rPr>
              <a:t>ε</a:t>
            </a:r>
            <a:r>
              <a:rPr lang="ru-RU" dirty="0">
                <a:latin typeface="Times New Roman" pitchFamily="18" charset="0"/>
                <a:cs typeface="Times New Roman" pitchFamily="18" charset="0"/>
              </a:rPr>
              <a:t>д.                                                      </a:t>
            </a:r>
          </a:p>
          <a:p>
            <a:r>
              <a:rPr lang="ru-RU" dirty="0">
                <a:latin typeface="Times New Roman" pitchFamily="18" charset="0"/>
                <a:cs typeface="Times New Roman" pitchFamily="18" charset="0"/>
              </a:rPr>
              <a:t>  Электропроводность керамики принято оценивать по обратной величине проводимости – сопротивлению. Удельное объемное сопротивление </a:t>
            </a:r>
            <a:r>
              <a:rPr lang="el-GR" dirty="0">
                <a:latin typeface="Times New Roman" pitchFamily="18" charset="0"/>
                <a:cs typeface="Times New Roman" pitchFamily="18" charset="0"/>
              </a:rPr>
              <a:t>ρ (</a:t>
            </a:r>
            <a:r>
              <a:rPr lang="ru-RU" dirty="0">
                <a:latin typeface="Times New Roman" pitchFamily="18" charset="0"/>
                <a:cs typeface="Times New Roman" pitchFamily="18" charset="0"/>
              </a:rPr>
              <a:t>Ом|</a:t>
            </a:r>
            <a:r>
              <a:rPr lang="he-IL" dirty="0">
                <a:latin typeface="Times New Roman" pitchFamily="18" charset="0"/>
                <a:cs typeface="Times New Roman" pitchFamily="18" charset="0"/>
              </a:rPr>
              <a:t>ּ</a:t>
            </a:r>
            <a:r>
              <a:rPr lang="ru-RU" dirty="0">
                <a:latin typeface="Times New Roman" pitchFamily="18" charset="0"/>
                <a:cs typeface="Times New Roman" pitchFamily="18" charset="0"/>
              </a:rPr>
              <a:t>см) численно равно сопротивлению куба с ребром  1см при условии, что ток проходит через две противоположные грани. В подавляющем большинстве случаев электропроводность керамики </a:t>
            </a:r>
          </a:p>
          <a:p>
            <a:r>
              <a:rPr lang="ru-RU" dirty="0">
                <a:latin typeface="Times New Roman" pitchFamily="18" charset="0"/>
                <a:cs typeface="Times New Roman" pitchFamily="18" charset="0"/>
              </a:rPr>
              <a:t>имеет ионный характер. Ионы, входящие в кристаллическую решетку, а также находящиеся в менее упорядоченном состоянии в стекловидном веществе, имеют определенную подвижность. Она тем меньше, чем прочнее внутрикристаллические связи. Те ионы, которые находятся в междоузлиях и дефектных положениях кристаллической решетки, а также ионы примесных соединений и ионы стекловидной фазы всегда более подвижны, чем ионы кристаллической фазы. Именно они и являются основным источником электропроводности керамики. Большой подвижностью обладают ионы щелочных металлов, особенно  </a:t>
            </a:r>
            <a:r>
              <a:rPr lang="ru-RU" dirty="0" err="1">
                <a:latin typeface="Times New Roman" pitchFamily="18" charset="0"/>
                <a:cs typeface="Times New Roman" pitchFamily="18" charset="0"/>
              </a:rPr>
              <a:t>Nа</a:t>
            </a:r>
            <a:r>
              <a:rPr lang="ru-RU" dirty="0">
                <a:latin typeface="Times New Roman" pitchFamily="18" charset="0"/>
                <a:cs typeface="Times New Roman" pitchFamily="18" charset="0"/>
              </a:rPr>
              <a:t>+  и  K+.  Установлено, что электропроводность стекла в общем случае прямо пропорциональна содержанию окислов натрия. Если содержание стекловидной фазы в керамике неизбежно  и значительно, то стремятся понизить электропроводность этого стекла, вводя ионы щелочно-земельных металлов, обладающих  большим размером и большим зарядом.  Наиболее эффективное влияние на снижение электропроводности оказывают ионы Са2+ и Ва2+.</a:t>
            </a:r>
          </a:p>
          <a:p>
            <a:r>
              <a:rPr lang="ru-RU" dirty="0">
                <a:latin typeface="Times New Roman" pitchFamily="18" charset="0"/>
                <a:cs typeface="Times New Roman" pitchFamily="18" charset="0"/>
              </a:rPr>
              <a:t>Для характеристики керамического материала очень важна  зависимость электропроводности от температуры. С повышением температуры электропроводность увеличивается, так как  подвижность ионов в результате нагрева возрастает. </a:t>
            </a:r>
          </a:p>
          <a:p>
            <a:r>
              <a:rPr lang="ru-RU" dirty="0">
                <a:latin typeface="Times New Roman" pitchFamily="18" charset="0"/>
                <a:cs typeface="Times New Roman" pitchFamily="18" charset="0"/>
              </a:rPr>
              <a:t>Электрической прочностью керамики называют ее способность противостоять действию электрического поля, которая выражается </a:t>
            </a:r>
            <a:r>
              <a:rPr lang="ru-RU" dirty="0" err="1">
                <a:latin typeface="Times New Roman" pitchFamily="18" charset="0"/>
                <a:cs typeface="Times New Roman" pitchFamily="18" charset="0"/>
              </a:rPr>
              <a:t>отноше</a:t>
            </a:r>
            <a:r>
              <a:rPr lang="ru-RU" dirty="0">
                <a:latin typeface="Times New Roman" pitchFamily="18" charset="0"/>
                <a:cs typeface="Times New Roman" pitchFamily="18" charset="0"/>
              </a:rPr>
              <a:t>-</a:t>
            </a:r>
          </a:p>
          <a:p>
            <a:r>
              <a:rPr lang="ru-RU" dirty="0" err="1">
                <a:latin typeface="Times New Roman" pitchFamily="18" charset="0"/>
                <a:cs typeface="Times New Roman" pitchFamily="18" charset="0"/>
              </a:rPr>
              <a:t>нием</a:t>
            </a:r>
            <a:r>
              <a:rPr lang="ru-RU" dirty="0">
                <a:latin typeface="Times New Roman" pitchFamily="18" charset="0"/>
                <a:cs typeface="Times New Roman" pitchFamily="18" charset="0"/>
              </a:rPr>
              <a:t> пробивного напряжения к толщине диэлектрика. Электрический пробой обусловлен образованием электронной лавины и протекает за время менее 10-7с.</a:t>
            </a:r>
          </a:p>
          <a:p>
            <a:endParaRPr lang="ru-RU" dirty="0"/>
          </a:p>
        </p:txBody>
      </p:sp>
    </p:spTree>
    <p:extLst>
      <p:ext uri="{BB962C8B-B14F-4D97-AF65-F5344CB8AC3E}">
        <p14:creationId xmlns:p14="http://schemas.microsoft.com/office/powerpoint/2010/main" val="230397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a:bodyPr>
          <a:lstStyle/>
          <a:p>
            <a:r>
              <a:rPr lang="ru-RU" sz="2400" dirty="0">
                <a:latin typeface="Times New Roman" pitchFamily="18" charset="0"/>
                <a:cs typeface="Times New Roman" pitchFamily="18" charset="0"/>
              </a:rPr>
              <a:t>Керамика на основе </a:t>
            </a:r>
            <a:r>
              <a:rPr lang="en-US" sz="2400" dirty="0">
                <a:latin typeface="Times New Roman" pitchFamily="18" charset="0"/>
                <a:cs typeface="Times New Roman" pitchFamily="18" charset="0"/>
              </a:rPr>
              <a:t>Al2O3</a:t>
            </a: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a:xfrm>
            <a:off x="457200" y="764704"/>
            <a:ext cx="8229600" cy="5688632"/>
          </a:xfrm>
        </p:spPr>
        <p:txBody>
          <a:bodyPr>
            <a:normAutofit/>
          </a:bodyPr>
          <a:lstStyle/>
          <a:p>
            <a:r>
              <a:rPr lang="ru-RU" sz="1050" dirty="0">
                <a:latin typeface="Times New Roman" pitchFamily="18" charset="0"/>
                <a:cs typeface="Times New Roman" pitchFamily="18" charset="0"/>
              </a:rPr>
              <a:t>Оксид алюминия – глинозем –  является тугоплавким химическим соединением с ионно-ковалентным типом связи кристаллической решетки. Он имеет несколько кристаллических модификаций. Установлены α-, β- и γ-модификации глинозема, причем α- и γ-Аl2O3 представляют собой чистый оксид алюминия, а β- модификация – соединение оксида алюминия со щелочными и щелочно-земельными оксидами. В природных условиях встречается только α-Al2O3 в виде минералов корунда, рубина, сапфира, который кристаллизуется в тригональной сингонии. Кубический γ- и гексагональный β-Al2O3 являются нестабильными модификациями, которые при нагреве свыше 1500°С переходят в α-Al2O3. </a:t>
            </a:r>
          </a:p>
          <a:p>
            <a:r>
              <a:rPr lang="ru-RU" sz="1050" b="1" dirty="0">
                <a:latin typeface="Times New Roman" pitchFamily="18" charset="0"/>
                <a:cs typeface="Times New Roman" pitchFamily="18" charset="0"/>
              </a:rPr>
              <a:t>Корундовой технической керамикой называется  керамика, содержащая  более 95%  α-А12О3.</a:t>
            </a:r>
            <a:r>
              <a:rPr lang="ru-RU" sz="1050" dirty="0">
                <a:latin typeface="Times New Roman" pitchFamily="18" charset="0"/>
                <a:cs typeface="Times New Roman" pitchFamily="18" charset="0"/>
              </a:rPr>
              <a:t> Исходными материалами в технологии корундовой керамики являются порошки оксида алюминия, получаемые различными способами. </a:t>
            </a:r>
          </a:p>
          <a:p>
            <a:r>
              <a:rPr lang="ru-RU" sz="1050" dirty="0">
                <a:latin typeface="Times New Roman" pitchFamily="18" charset="0"/>
                <a:cs typeface="Times New Roman" pitchFamily="18" charset="0"/>
              </a:rPr>
              <a:t>Для получения  плотной спеченной корундовой керамики технический глинозем и электрокорунд должны быть измельчены до частиц размером 1–2мкм, а в некоторых случаях и мельче. Для этого применяют шаровые, вибрационные и струйные мельницы. Формование корундовых изделий производят путем литья из водных суспензий, литья под давлением, одноосного статического прессования,  гидростатического прессования, горячего прессования.</a:t>
            </a:r>
          </a:p>
          <a:p>
            <a:r>
              <a:rPr lang="ru-RU" sz="1050" dirty="0">
                <a:latin typeface="Times New Roman" pitchFamily="18" charset="0"/>
                <a:cs typeface="Times New Roman" pitchFamily="18" charset="0"/>
              </a:rPr>
              <a:t>Наиболее прочные изделия из Аl2O3  получаются методом горячего прессования (ГП) в графитовых пресс-формах с покрытием из  BN  и горячего изостатического прессования (ГИП) в </a:t>
            </a:r>
            <a:r>
              <a:rPr lang="ru-RU" sz="1050" dirty="0" err="1">
                <a:latin typeface="Times New Roman" pitchFamily="18" charset="0"/>
                <a:cs typeface="Times New Roman" pitchFamily="18" charset="0"/>
              </a:rPr>
              <a:t>газостатах</a:t>
            </a:r>
            <a:r>
              <a:rPr lang="ru-RU" sz="1050" dirty="0">
                <a:latin typeface="Times New Roman" pitchFamily="18" charset="0"/>
                <a:cs typeface="Times New Roman" pitchFamily="18" charset="0"/>
              </a:rPr>
              <a:t>. При этом одновременно происходит уплотнение порошка в изделие и спекание. </a:t>
            </a:r>
            <a:r>
              <a:rPr lang="ru-RU" sz="1050" b="1" dirty="0">
                <a:latin typeface="Times New Roman" pitchFamily="18" charset="0"/>
                <a:cs typeface="Times New Roman" pitchFamily="18" charset="0"/>
              </a:rPr>
              <a:t>Давление прессования составляет 20–40МПа, температура спекания 1200–1300°С. </a:t>
            </a:r>
            <a:r>
              <a:rPr lang="ru-RU" sz="1050" dirty="0">
                <a:latin typeface="Times New Roman" pitchFamily="18" charset="0"/>
                <a:cs typeface="Times New Roman" pitchFamily="18" charset="0"/>
              </a:rPr>
              <a:t>Методы ГП и ГИП являются технологически сложными и энергоемкими и применяются для получения ответственных керамических деталей конструкционного назначения, работающих в условиях высоких температур и агрессивных сред. Спекание   корундовой   керамики   в   большинстве   случаев   является твердофазным. Температура спекания зависит от дисперсности и активности исходных порошков, условий спекания, вида и количества добавок. </a:t>
            </a:r>
          </a:p>
          <a:p>
            <a:r>
              <a:rPr lang="ru-RU" sz="1050" b="1" dirty="0">
                <a:latin typeface="Times New Roman" pitchFamily="18" charset="0"/>
                <a:cs typeface="Times New Roman" pitchFamily="18" charset="0"/>
              </a:rPr>
              <a:t>Например, технология изготовления изделий из керамики ВГ-4: смесь порошков </a:t>
            </a:r>
            <a:r>
              <a:rPr lang="en-US" sz="1050" b="1" dirty="0">
                <a:latin typeface="Times New Roman" pitchFamily="18" charset="0"/>
                <a:cs typeface="Times New Roman" pitchFamily="18" charset="0"/>
              </a:rPr>
              <a:t>Al2O3 </a:t>
            </a:r>
            <a:r>
              <a:rPr lang="ru-RU" sz="1050" b="1" dirty="0">
                <a:latin typeface="Times New Roman" pitchFamily="18" charset="0"/>
                <a:cs typeface="Times New Roman" pitchFamily="18" charset="0"/>
              </a:rPr>
              <a:t>и </a:t>
            </a:r>
            <a:r>
              <a:rPr lang="ru-RU" sz="1050" b="1" dirty="0" err="1">
                <a:latin typeface="Times New Roman" pitchFamily="18" charset="0"/>
                <a:cs typeface="Times New Roman" pitchFamily="18" charset="0"/>
              </a:rPr>
              <a:t>борацитового</a:t>
            </a:r>
            <a:r>
              <a:rPr lang="ru-RU" sz="1050" b="1" dirty="0">
                <a:latin typeface="Times New Roman" pitchFamily="18" charset="0"/>
                <a:cs typeface="Times New Roman" pitchFamily="18" charset="0"/>
              </a:rPr>
              <a:t> стекла </a:t>
            </a:r>
            <a:r>
              <a:rPr lang="en-US" sz="1050" b="1" dirty="0">
                <a:latin typeface="Times New Roman" pitchFamily="18" charset="0"/>
                <a:cs typeface="Times New Roman" pitchFamily="18" charset="0"/>
              </a:rPr>
              <a:t>(</a:t>
            </a:r>
            <a:r>
              <a:rPr lang="en-US" sz="1050" b="1" dirty="0" err="1">
                <a:latin typeface="Times New Roman" pitchFamily="18" charset="0"/>
                <a:cs typeface="Times New Roman" pitchFamily="18" charset="0"/>
              </a:rPr>
              <a:t>MgO</a:t>
            </a:r>
            <a:r>
              <a:rPr lang="en-US" sz="1050" b="1" dirty="0">
                <a:latin typeface="Times New Roman" pitchFamily="18" charset="0"/>
                <a:cs typeface="Times New Roman" pitchFamily="18" charset="0"/>
              </a:rPr>
              <a:t>, CaCO3 </a:t>
            </a:r>
            <a:r>
              <a:rPr lang="ru-RU" sz="1050" b="1" dirty="0">
                <a:latin typeface="Times New Roman" pitchFamily="18" charset="0"/>
                <a:cs typeface="Times New Roman" pitchFamily="18" charset="0"/>
              </a:rPr>
              <a:t>и борной кислоты </a:t>
            </a:r>
            <a:r>
              <a:rPr lang="en-US" sz="1050" b="1" dirty="0">
                <a:latin typeface="Times New Roman" pitchFamily="18" charset="0"/>
                <a:cs typeface="Times New Roman" pitchFamily="18" charset="0"/>
              </a:rPr>
              <a:t>H3BO3) </a:t>
            </a:r>
            <a:r>
              <a:rPr lang="ru-RU" sz="1050" b="1" dirty="0">
                <a:latin typeface="Times New Roman" pitchFamily="18" charset="0"/>
                <a:cs typeface="Times New Roman" pitchFamily="18" charset="0"/>
              </a:rPr>
              <a:t>размалывают на мельницах. Далее прессуют на связке парафина или воды с последующими отжигами: сушка – 6-7 часов при 200-250 С, предварительный отжиг 7-9 часов при 900—950С, остывание до 200-250 С в течение 22-24 часов, окончательный обжиг 1250-1500 С  (форстерит – 1150С).</a:t>
            </a:r>
          </a:p>
          <a:p>
            <a:r>
              <a:rPr lang="ru-RU" sz="1050" dirty="0">
                <a:latin typeface="Times New Roman" pitchFamily="18" charset="0"/>
                <a:cs typeface="Times New Roman" pitchFamily="18" charset="0"/>
              </a:rPr>
              <a:t>Дисперсность порошков корунда оказывает решающее влияние не только на температуру спекания, но и вообще на возможность спекания корунда. Максимальный размер частиц порошка А12О3  не должен превышать 3–5мкм. Для порошков А12О3 с дисперсностью 1–2мкм без введения добавок температура спекания находится в пределах 1700–1750°С. При этом  достигается плотность 3,7–3,85г/см3, или относительная плотность 0,94–0,96. Для подобного уплотнения при дисперсности 2мкм требуется уже температура 1750–1800°С, а при дисперсности  около 5мкм даже при   1850°С   плотность   составляет   всего   0,82–0,84   от   теоретической. Ультра- и </a:t>
            </a:r>
            <a:r>
              <a:rPr lang="ru-RU" sz="1050" dirty="0" err="1">
                <a:latin typeface="Times New Roman" pitchFamily="18" charset="0"/>
                <a:cs typeface="Times New Roman" pitchFamily="18" charset="0"/>
              </a:rPr>
              <a:t>нанодисперсные</a:t>
            </a:r>
            <a:r>
              <a:rPr lang="ru-RU" sz="1050" dirty="0">
                <a:latin typeface="Times New Roman" pitchFamily="18" charset="0"/>
                <a:cs typeface="Times New Roman" pitchFamily="18" charset="0"/>
              </a:rPr>
              <a:t> порошки  А12О3  вследствие высокой поверхностной энергии и дефектности кристаллического строения являются весьма активными. Корундовые прессовки из таких порошков могут спекаться до высокой плотности (0,95) при температуре 1600°С без существенного увеличения размера зерна.</a:t>
            </a:r>
          </a:p>
          <a:p>
            <a:endParaRPr lang="ru-RU" sz="1050" dirty="0">
              <a:latin typeface="Times New Roman" pitchFamily="18" charset="0"/>
              <a:cs typeface="Times New Roman" pitchFamily="18" charset="0"/>
            </a:endParaRPr>
          </a:p>
          <a:p>
            <a:endParaRPr lang="ru-RU" sz="1050" dirty="0">
              <a:latin typeface="Times New Roman" pitchFamily="18" charset="0"/>
              <a:cs typeface="Times New Roman" pitchFamily="18" charset="0"/>
            </a:endParaRPr>
          </a:p>
        </p:txBody>
      </p:sp>
    </p:spTree>
    <p:extLst>
      <p:ext uri="{BB962C8B-B14F-4D97-AF65-F5344CB8AC3E}">
        <p14:creationId xmlns:p14="http://schemas.microsoft.com/office/powerpoint/2010/main" val="7767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4519"/>
            <a:ext cx="8229600" cy="490066"/>
          </a:xfrm>
        </p:spPr>
        <p:txBody>
          <a:bodyPr>
            <a:normAutofit/>
          </a:bodyPr>
          <a:lstStyle/>
          <a:p>
            <a:r>
              <a:rPr lang="ru-RU" sz="2400" dirty="0">
                <a:latin typeface="Times New Roman" pitchFamily="18" charset="0"/>
                <a:cs typeface="Times New Roman" pitchFamily="18" charset="0"/>
              </a:rPr>
              <a:t>Свойства корундовой керамики</a:t>
            </a:r>
          </a:p>
        </p:txBody>
      </p:sp>
      <p:sp>
        <p:nvSpPr>
          <p:cNvPr id="3" name="Объект 2"/>
          <p:cNvSpPr>
            <a:spLocks noGrp="1"/>
          </p:cNvSpPr>
          <p:nvPr>
            <p:ph idx="1"/>
          </p:nvPr>
        </p:nvSpPr>
        <p:spPr>
          <a:xfrm>
            <a:off x="457200" y="1169368"/>
            <a:ext cx="8229600" cy="5688632"/>
          </a:xfrm>
        </p:spPr>
        <p:txBody>
          <a:bodyPr/>
          <a:lstStyle/>
          <a:p>
            <a:endParaRPr lang="ru-RU" dirty="0"/>
          </a:p>
          <a:p>
            <a:endParaRPr lang="ru-RU" dirty="0"/>
          </a:p>
          <a:p>
            <a:endParaRPr lang="ru-RU" dirty="0"/>
          </a:p>
          <a:p>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0477" y="620688"/>
            <a:ext cx="4143691" cy="2267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D:\лекции ТИЭТ\Снимок 1.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3429000"/>
            <a:ext cx="7554380" cy="3105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8176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лекции ТИЭТ\Снимок.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88640"/>
            <a:ext cx="6600887" cy="3168352"/>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D:\лекции ТИЭТ\Снимок  1.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3366120"/>
            <a:ext cx="6600886" cy="34238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23764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лекции ТИЭТ\Снимок.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7" y="188641"/>
            <a:ext cx="5184576" cy="3879266"/>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D:\лекции ТИЭТ\Снимок 1.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3861048"/>
            <a:ext cx="6445689" cy="1258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51547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лекции ТИЭТ\Снимок1.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620688"/>
            <a:ext cx="3705742" cy="3905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79649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r>
              <a:rPr lang="ru-RU" sz="2400" dirty="0">
                <a:latin typeface="Times New Roman" pitchFamily="18" charset="0"/>
                <a:cs typeface="Times New Roman" pitchFamily="18" charset="0"/>
              </a:rPr>
              <a:t>Технология пайки металла с керамикой </a:t>
            </a:r>
          </a:p>
        </p:txBody>
      </p:sp>
      <p:sp>
        <p:nvSpPr>
          <p:cNvPr id="3" name="Объект 2"/>
          <p:cNvSpPr>
            <a:spLocks noGrp="1"/>
          </p:cNvSpPr>
          <p:nvPr>
            <p:ph idx="1"/>
          </p:nvPr>
        </p:nvSpPr>
        <p:spPr>
          <a:xfrm>
            <a:off x="457200" y="908720"/>
            <a:ext cx="8229600" cy="5544616"/>
          </a:xfrm>
        </p:spPr>
        <p:txBody>
          <a:bodyPr>
            <a:normAutofit fontScale="55000" lnSpcReduction="20000"/>
          </a:bodyPr>
          <a:lstStyle/>
          <a:p>
            <a:pPr latinLnBrk="1"/>
            <a:r>
              <a:rPr lang="ru-RU" b="1" dirty="0">
                <a:latin typeface="Times New Roman" pitchFamily="18" charset="0"/>
                <a:cs typeface="Times New Roman" pitchFamily="18" charset="0"/>
              </a:rPr>
              <a:t>Конструкционные материалы для металлокерамических узлов </a:t>
            </a:r>
          </a:p>
          <a:p>
            <a:r>
              <a:rPr lang="ru-RU" dirty="0">
                <a:latin typeface="Times New Roman" pitchFamily="18" charset="0"/>
                <a:cs typeface="Times New Roman" pitchFamily="18" charset="0"/>
              </a:rPr>
              <a:t>Противоположность свойств и специфика процессов, протекающих при пайке металла с керамикой, в значительной мере отражаются на конструктивных формах соединений. При этом следует учитывать следующее:</a:t>
            </a:r>
          </a:p>
          <a:p>
            <a:r>
              <a:rPr lang="ru-RU" b="1" dirty="0">
                <a:latin typeface="Times New Roman" pitchFamily="18" charset="0"/>
                <a:cs typeface="Times New Roman" pitchFamily="18" charset="0"/>
              </a:rPr>
              <a:t>1) разность температурных коэффициентов линейного расширения </a:t>
            </a:r>
            <a:r>
              <a:rPr lang="ru-RU" dirty="0">
                <a:latin typeface="Times New Roman" pitchFamily="18" charset="0"/>
                <a:cs typeface="Times New Roman" pitchFamily="18" charset="0"/>
              </a:rPr>
              <a:t>соединяемых материалов. В настоящее время нет материалов, освоенных металлургической и керамической промышленностями для хорошо сочетающихся пар, исключением в какой-то мере является титан-форстерит;</a:t>
            </a:r>
          </a:p>
          <a:p>
            <a:r>
              <a:rPr lang="ru-RU" b="1" dirty="0">
                <a:latin typeface="Times New Roman" pitchFamily="18" charset="0"/>
                <a:cs typeface="Times New Roman" pitchFamily="18" charset="0"/>
              </a:rPr>
              <a:t>2) малую пластичность керамических материалов, </a:t>
            </a:r>
            <a:r>
              <a:rPr lang="ru-RU" dirty="0">
                <a:latin typeface="Times New Roman" pitchFamily="18" charset="0"/>
                <a:cs typeface="Times New Roman" pitchFamily="18" charset="0"/>
              </a:rPr>
              <a:t>характеризующихся низкой ударной прочностью, высоким модулем упругости и хрупким разрушением образцов.</a:t>
            </a:r>
          </a:p>
          <a:p>
            <a:r>
              <a:rPr lang="ru-RU" i="1" dirty="0">
                <a:latin typeface="Times New Roman" pitchFamily="18" charset="0"/>
                <a:cs typeface="Times New Roman" pitchFamily="18" charset="0"/>
              </a:rPr>
              <a:t>Все керамические материалы, обладая высокой прочностью на сжатие, способны аккумулировать в малом объеме значительную энергию, которая реализуется в форме взрывного процесса в дефектных областях системы, захватывая при этом близлежащие зоны с выделением энергии в локализованной области.</a:t>
            </a:r>
          </a:p>
          <a:p>
            <a:r>
              <a:rPr lang="ru-RU" dirty="0">
                <a:latin typeface="Times New Roman" pitchFamily="18" charset="0"/>
                <a:cs typeface="Times New Roman" pitchFamily="18" charset="0"/>
              </a:rPr>
              <a:t>Указанные недостатки керамических материалов можно снизить равномерным и статически распределенным </a:t>
            </a:r>
            <a:r>
              <a:rPr lang="ru-RU" dirty="0" err="1">
                <a:latin typeface="Times New Roman" pitchFamily="18" charset="0"/>
                <a:cs typeface="Times New Roman" pitchFamily="18" charset="0"/>
              </a:rPr>
              <a:t>нагружением</a:t>
            </a:r>
            <a:r>
              <a:rPr lang="ru-RU" dirty="0">
                <a:latin typeface="Times New Roman" pitchFamily="18" charset="0"/>
                <a:cs typeface="Times New Roman" pitchFamily="18" charset="0"/>
              </a:rPr>
              <a:t> с плавными переходами от ненагруженных областей к нагруженным;</a:t>
            </a:r>
          </a:p>
          <a:p>
            <a:r>
              <a:rPr lang="ru-RU" b="1" dirty="0">
                <a:latin typeface="Times New Roman" pitchFamily="18" charset="0"/>
                <a:cs typeface="Times New Roman" pitchFamily="18" charset="0"/>
              </a:rPr>
              <a:t>3) малую прочность керамических деталей </a:t>
            </a:r>
            <a:r>
              <a:rPr lang="ru-RU" dirty="0">
                <a:latin typeface="Times New Roman" pitchFamily="18" charset="0"/>
                <a:cs typeface="Times New Roman" pitchFamily="18" charset="0"/>
              </a:rPr>
              <a:t>при растяжении, что приводит к резкому ограничению конструктивных форм металлокерамических соединений.</a:t>
            </a:r>
          </a:p>
          <a:p>
            <a:r>
              <a:rPr lang="ru-RU" dirty="0">
                <a:latin typeface="Times New Roman" pitchFamily="18" charset="0"/>
                <a:cs typeface="Times New Roman" pitchFamily="18" charset="0"/>
              </a:rPr>
              <a:t>.</a:t>
            </a:r>
          </a:p>
        </p:txBody>
      </p:sp>
    </p:spTree>
    <p:extLst>
      <p:ext uri="{BB962C8B-B14F-4D97-AF65-F5344CB8AC3E}">
        <p14:creationId xmlns:p14="http://schemas.microsoft.com/office/powerpoint/2010/main" val="36368765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latin typeface="Times New Roman" pitchFamily="18" charset="0"/>
                <a:cs typeface="Times New Roman" pitchFamily="18" charset="0"/>
              </a:rPr>
              <a:t>Технология пайки металла с керамикой </a:t>
            </a:r>
            <a:br>
              <a:rPr lang="ru-RU" sz="2400" b="1" dirty="0">
                <a:latin typeface="Times New Roman" pitchFamily="18" charset="0"/>
                <a:cs typeface="Times New Roman" pitchFamily="18" charset="0"/>
              </a:rPr>
            </a:br>
            <a:r>
              <a:rPr lang="ru-RU" sz="2400" dirty="0">
                <a:latin typeface="Times New Roman" pitchFamily="18" charset="0"/>
                <a:cs typeface="Times New Roman" pitchFamily="18" charset="0"/>
              </a:rPr>
              <a:t>Выбор типа металлокерамических соединений </a:t>
            </a:r>
          </a:p>
        </p:txBody>
      </p:sp>
      <p:sp>
        <p:nvSpPr>
          <p:cNvPr id="3" name="Объект 2"/>
          <p:cNvSpPr>
            <a:spLocks noGrp="1"/>
          </p:cNvSpPr>
          <p:nvPr>
            <p:ph idx="1"/>
          </p:nvPr>
        </p:nvSpPr>
        <p:spPr/>
        <p:txBody>
          <a:bodyPr>
            <a:normAutofit fontScale="77500" lnSpcReduction="20000"/>
          </a:bodyPr>
          <a:lstStyle/>
          <a:p>
            <a:r>
              <a:rPr lang="ru-RU" dirty="0">
                <a:latin typeface="Times New Roman" pitchFamily="18" charset="0"/>
                <a:cs typeface="Times New Roman" pitchFamily="18" charset="0"/>
              </a:rPr>
              <a:t>Простейшие формы соединений металла с керамикой показаны на рисунке</a:t>
            </a:r>
          </a:p>
          <a:p>
            <a:endParaRPr lang="ru-RU" b="1" dirty="0"/>
          </a:p>
          <a:p>
            <a:endParaRPr lang="ru-RU" b="1" dirty="0"/>
          </a:p>
          <a:p>
            <a:endParaRPr lang="ru-RU" b="1" dirty="0"/>
          </a:p>
          <a:p>
            <a:endParaRPr lang="ru-RU" b="1" dirty="0"/>
          </a:p>
          <a:p>
            <a:endParaRPr lang="ru-RU" b="1" dirty="0"/>
          </a:p>
          <a:p>
            <a:r>
              <a:rPr lang="ru-RU" b="1" dirty="0">
                <a:latin typeface="Times New Roman" pitchFamily="18" charset="0"/>
                <a:cs typeface="Times New Roman" pitchFamily="18" charset="0"/>
              </a:rPr>
              <a:t>Элементарные формы соединений керамики с металлами: а - торцовое компенсированное; б - торцовое некомпенсированное; в - </a:t>
            </a:r>
            <a:r>
              <a:rPr lang="ru-RU" b="1" dirty="0" err="1">
                <a:latin typeface="Times New Roman" pitchFamily="18" charset="0"/>
                <a:cs typeface="Times New Roman" pitchFamily="18" charset="0"/>
              </a:rPr>
              <a:t>лезвенное</a:t>
            </a:r>
            <a:r>
              <a:rPr lang="ru-RU" b="1" dirty="0">
                <a:latin typeface="Times New Roman" pitchFamily="18" charset="0"/>
                <a:cs typeface="Times New Roman" pitchFamily="18" charset="0"/>
              </a:rPr>
              <a:t>; г - конусное; д - охватывающее; е - охватывающее с бандажом; ж - цилиндрическое внутреннее и наружное (охватывающее); з - внутреннее.</a:t>
            </a:r>
            <a:endParaRPr lang="ru-RU" dirty="0">
              <a:latin typeface="Times New Roman" pitchFamily="18" charset="0"/>
              <a:cs typeface="Times New Roman" pitchFamily="18" charset="0"/>
            </a:endParaRPr>
          </a:p>
          <a:p>
            <a:endParaRPr lang="ru-RU" dirty="0"/>
          </a:p>
        </p:txBody>
      </p:sp>
      <p:pic>
        <p:nvPicPr>
          <p:cNvPr id="4" name="Рисунок 3" descr="Рис. 1. Элементарные формы соединений керамики с металлами"/>
          <p:cNvPicPr/>
          <p:nvPr/>
        </p:nvPicPr>
        <p:blipFill>
          <a:blip r:embed="rId2">
            <a:extLst>
              <a:ext uri="{28A0092B-C50C-407E-A947-70E740481C1C}">
                <a14:useLocalDpi xmlns:a14="http://schemas.microsoft.com/office/drawing/2010/main" val="0"/>
              </a:ext>
            </a:extLst>
          </a:blip>
          <a:srcRect/>
          <a:stretch>
            <a:fillRect/>
          </a:stretch>
        </p:blipFill>
        <p:spPr bwMode="auto">
          <a:xfrm>
            <a:off x="2699792" y="2348880"/>
            <a:ext cx="4038600" cy="1581150"/>
          </a:xfrm>
          <a:prstGeom prst="rect">
            <a:avLst/>
          </a:prstGeom>
          <a:noFill/>
          <a:ln>
            <a:noFill/>
          </a:ln>
        </p:spPr>
      </p:pic>
    </p:spTree>
    <p:extLst>
      <p:ext uri="{BB962C8B-B14F-4D97-AF65-F5344CB8AC3E}">
        <p14:creationId xmlns:p14="http://schemas.microsoft.com/office/powerpoint/2010/main" val="2035226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normAutofit/>
          </a:bodyPr>
          <a:lstStyle/>
          <a:p>
            <a:r>
              <a:rPr lang="ru-RU" sz="2400" dirty="0">
                <a:latin typeface="Times New Roman" pitchFamily="18" charset="0"/>
                <a:cs typeface="Times New Roman" pitchFamily="18" charset="0"/>
              </a:rPr>
              <a:t>Технология пайки </a:t>
            </a:r>
            <a:r>
              <a:rPr lang="ru-RU" sz="2400" b="1" dirty="0">
                <a:latin typeface="Times New Roman" pitchFamily="18" charset="0"/>
                <a:cs typeface="Times New Roman" pitchFamily="18" charset="0"/>
              </a:rPr>
              <a:t>металлизированной </a:t>
            </a:r>
            <a:r>
              <a:rPr lang="ru-RU" sz="2400" dirty="0">
                <a:latin typeface="Times New Roman" pitchFamily="18" charset="0"/>
                <a:cs typeface="Times New Roman" pitchFamily="18" charset="0"/>
              </a:rPr>
              <a:t>керамики </a:t>
            </a:r>
          </a:p>
        </p:txBody>
      </p:sp>
      <p:sp>
        <p:nvSpPr>
          <p:cNvPr id="3" name="Объект 2"/>
          <p:cNvSpPr>
            <a:spLocks noGrp="1"/>
          </p:cNvSpPr>
          <p:nvPr>
            <p:ph idx="1"/>
          </p:nvPr>
        </p:nvSpPr>
        <p:spPr>
          <a:xfrm>
            <a:off x="457200" y="1268760"/>
            <a:ext cx="8229600" cy="4857403"/>
          </a:xfrm>
        </p:spPr>
        <p:txBody>
          <a:bodyPr>
            <a:normAutofit fontScale="25000" lnSpcReduction="20000"/>
          </a:bodyPr>
          <a:lstStyle/>
          <a:p>
            <a:r>
              <a:rPr lang="ru-RU" sz="4800" dirty="0">
                <a:latin typeface="Times New Roman" pitchFamily="18" charset="0"/>
                <a:cs typeface="Times New Roman" pitchFamily="18" charset="0"/>
              </a:rPr>
              <a:t>Этот способ получения металлокерамических соединений часто называют многоступенчатым. Он заключается в нанесении и закреплении тонкого слоя металла на керамическую деталь (металлизация детали) и в последующей пайке металлизированной детали с металлом.</a:t>
            </a:r>
          </a:p>
          <a:p>
            <a:r>
              <a:rPr lang="ru-RU" sz="4800" dirty="0">
                <a:latin typeface="Times New Roman" pitchFamily="18" charset="0"/>
                <a:cs typeface="Times New Roman" pitchFamily="18" charset="0"/>
              </a:rPr>
              <a:t>Закрепление порошков тугоплавких металлов в смеси с активизирующими добавками производится в восстановительной среде при 1100-1650°С и точке росы 10-35°С, при этом сила адгезии </a:t>
            </a:r>
            <a:r>
              <a:rPr lang="ru-RU" sz="4800" dirty="0" err="1">
                <a:latin typeface="Times New Roman" pitchFamily="18" charset="0"/>
                <a:cs typeface="Times New Roman" pitchFamily="18" charset="0"/>
              </a:rPr>
              <a:t>металлизационного</a:t>
            </a:r>
            <a:r>
              <a:rPr lang="ru-RU" sz="4800" dirty="0">
                <a:latin typeface="Times New Roman" pitchFamily="18" charset="0"/>
                <a:cs typeface="Times New Roman" pitchFamily="18" charset="0"/>
              </a:rPr>
              <a:t> слоя с окислами керамики определяется двумя процессами: химическим взаимодействием фаз и миграцией стекло-фазы керамики в </a:t>
            </a:r>
            <a:r>
              <a:rPr lang="ru-RU" sz="4800" dirty="0" err="1">
                <a:latin typeface="Times New Roman" pitchFamily="18" charset="0"/>
                <a:cs typeface="Times New Roman" pitchFamily="18" charset="0"/>
              </a:rPr>
              <a:t>металлизационный</a:t>
            </a:r>
            <a:r>
              <a:rPr lang="ru-RU" sz="4800" dirty="0">
                <a:latin typeface="Times New Roman" pitchFamily="18" charset="0"/>
                <a:cs typeface="Times New Roman" pitchFamily="18" charset="0"/>
              </a:rPr>
              <a:t> слой.</a:t>
            </a:r>
          </a:p>
          <a:p>
            <a:r>
              <a:rPr lang="ru-RU" sz="4800" dirty="0">
                <a:latin typeface="Times New Roman" pitchFamily="18" charset="0"/>
                <a:cs typeface="Times New Roman" pitchFamily="18" charset="0"/>
              </a:rPr>
              <a:t>В общем случае в состав </a:t>
            </a:r>
            <a:r>
              <a:rPr lang="ru-RU" sz="4800" dirty="0" err="1">
                <a:latin typeface="Times New Roman" pitchFamily="18" charset="0"/>
                <a:cs typeface="Times New Roman" pitchFamily="18" charset="0"/>
              </a:rPr>
              <a:t>металлизационного</a:t>
            </a:r>
            <a:r>
              <a:rPr lang="ru-RU" sz="4800" dirty="0">
                <a:latin typeface="Times New Roman" pitchFamily="18" charset="0"/>
                <a:cs typeface="Times New Roman" pitchFamily="18" charset="0"/>
              </a:rPr>
              <a:t> покрытия, наносимого на керамику, входят порошок молибдена (вольфрама) в количестве 75-95% (по массе) и активные добавки марганца, кремния, титана (гидрида титана), железа, борида молибдена, ферросилиция, стекла и др. Выбор добавок зависит от химического и фазового составов керамического материала, а также температуры спекания покрытия.</a:t>
            </a:r>
          </a:p>
          <a:p>
            <a:r>
              <a:rPr lang="ru-RU" sz="4800" dirty="0" err="1">
                <a:latin typeface="Times New Roman" pitchFamily="18" charset="0"/>
                <a:cs typeface="Times New Roman" pitchFamily="18" charset="0"/>
              </a:rPr>
              <a:t>Металлизационные</a:t>
            </a:r>
            <a:r>
              <a:rPr lang="ru-RU" sz="4800" dirty="0">
                <a:latin typeface="Times New Roman" pitchFamily="18" charset="0"/>
                <a:cs typeface="Times New Roman" pitchFamily="18" charset="0"/>
              </a:rPr>
              <a:t> пасты спекаются в водородной среде, содержащей небольшое количество паров воды (точка росы +10 - +30°С); при этом происходят обратимые </a:t>
            </a:r>
            <a:r>
              <a:rPr lang="ru-RU" sz="4800" dirty="0" err="1">
                <a:latin typeface="Times New Roman" pitchFamily="18" charset="0"/>
                <a:cs typeface="Times New Roman" pitchFamily="18" charset="0"/>
              </a:rPr>
              <a:t>окислительно</a:t>
            </a:r>
            <a:r>
              <a:rPr lang="ru-RU" sz="4800" dirty="0">
                <a:latin typeface="Times New Roman" pitchFamily="18" charset="0"/>
                <a:cs typeface="Times New Roman" pitchFamily="18" charset="0"/>
              </a:rPr>
              <a:t>-восстановительные реакции с частичным или полным окислением входящих в пасту металлов.</a:t>
            </a:r>
          </a:p>
          <a:p>
            <a:r>
              <a:rPr lang="ru-RU" sz="4800" dirty="0">
                <a:latin typeface="Times New Roman" pitchFamily="18" charset="0"/>
                <a:cs typeface="Times New Roman" pitchFamily="18" charset="0"/>
              </a:rPr>
              <a:t>Образовавшиеся в процессе высокотемпературной обработки окислы металлов в последующей стадии взаимодействуют с окислами керамики, что приводит к закреплению спеченного молибденового слоя на поверхности керамической детали.</a:t>
            </a:r>
          </a:p>
          <a:p>
            <a:r>
              <a:rPr lang="ru-RU" sz="4800" dirty="0">
                <a:latin typeface="Times New Roman" pitchFamily="18" charset="0"/>
                <a:cs typeface="Times New Roman" pitchFamily="18" charset="0"/>
              </a:rPr>
              <a:t>Однако в большинстве случаев параллельно с химическим взаимодействием окислов металлов и керамики протекает диффузионный процесс миграции размягченной стекло- фазы, которая скрепляет частички тугоплавкого порошка между собой и прочно соединяет весь слой с керамической деталью.</a:t>
            </a:r>
          </a:p>
          <a:p>
            <a:r>
              <a:rPr lang="ru-RU" sz="4800" dirty="0">
                <a:latin typeface="Times New Roman" pitchFamily="18" charset="0"/>
                <a:cs typeface="Times New Roman" pitchFamily="18" charset="0"/>
              </a:rPr>
              <a:t>Таким образом, </a:t>
            </a:r>
            <a:r>
              <a:rPr lang="ru-RU" sz="4800" b="1" dirty="0">
                <a:latin typeface="Times New Roman" pitchFamily="18" charset="0"/>
                <a:cs typeface="Times New Roman" pitchFamily="18" charset="0"/>
              </a:rPr>
              <a:t>при выборе технологии металлизации</a:t>
            </a:r>
            <a:r>
              <a:rPr lang="ru-RU" sz="4800" dirty="0">
                <a:latin typeface="Times New Roman" pitchFamily="18" charset="0"/>
                <a:cs typeface="Times New Roman" pitchFamily="18" charset="0"/>
              </a:rPr>
              <a:t> целесообразно руководствоваться следующими положениями:</a:t>
            </a:r>
          </a:p>
          <a:p>
            <a:r>
              <a:rPr lang="ru-RU" sz="4800" b="1" dirty="0">
                <a:latin typeface="Times New Roman" pitchFamily="18" charset="0"/>
                <a:cs typeface="Times New Roman" pitchFamily="18" charset="0"/>
              </a:rPr>
              <a:t>1.</a:t>
            </a:r>
            <a:r>
              <a:rPr lang="ru-RU" sz="4800" dirty="0">
                <a:latin typeface="Times New Roman" pitchFamily="18" charset="0"/>
                <a:cs typeface="Times New Roman" pitchFamily="18" charset="0"/>
              </a:rPr>
              <a:t> Металлизация наиболее распространенных керамических материалов, имеющих в составе от 5 до 20% (по массе) </a:t>
            </a:r>
            <a:r>
              <a:rPr lang="ru-RU" sz="4800" dirty="0" err="1">
                <a:latin typeface="Times New Roman" pitchFamily="18" charset="0"/>
                <a:cs typeface="Times New Roman" pitchFamily="18" charset="0"/>
              </a:rPr>
              <a:t>стеклофазы</a:t>
            </a:r>
            <a:r>
              <a:rPr lang="ru-RU" sz="4800" dirty="0">
                <a:latin typeface="Times New Roman" pitchFamily="18" charset="0"/>
                <a:cs typeface="Times New Roman" pitchFamily="18" charset="0"/>
              </a:rPr>
              <a:t>, протекает при химическом взаимодействии окислов металлов и керамики и одновременной миграции </a:t>
            </a:r>
            <a:r>
              <a:rPr lang="ru-RU" sz="4800" dirty="0" err="1">
                <a:latin typeface="Times New Roman" pitchFamily="18" charset="0"/>
                <a:cs typeface="Times New Roman" pitchFamily="18" charset="0"/>
              </a:rPr>
              <a:t>стеклофазы</a:t>
            </a:r>
            <a:r>
              <a:rPr lang="ru-RU" sz="4800" dirty="0">
                <a:latin typeface="Times New Roman" pitchFamily="18" charset="0"/>
                <a:cs typeface="Times New Roman" pitchFamily="18" charset="0"/>
              </a:rPr>
              <a:t>.</a:t>
            </a:r>
          </a:p>
          <a:p>
            <a:r>
              <a:rPr lang="ru-RU" sz="4800" dirty="0">
                <a:latin typeface="Times New Roman" pitchFamily="18" charset="0"/>
                <a:cs typeface="Times New Roman" pitchFamily="18" charset="0"/>
              </a:rPr>
              <a:t>При этом выбор активных добавок должен определяться их химическим взаимодействием с окислами керамики, а реакции должны происходить при температуре миграции </a:t>
            </a:r>
            <a:r>
              <a:rPr lang="ru-RU" sz="4800" dirty="0" err="1">
                <a:latin typeface="Times New Roman" pitchFamily="18" charset="0"/>
                <a:cs typeface="Times New Roman" pitchFamily="18" charset="0"/>
              </a:rPr>
              <a:t>стеклофазы</a:t>
            </a:r>
            <a:r>
              <a:rPr lang="ru-RU" sz="4800" dirty="0">
                <a:latin typeface="Times New Roman" pitchFamily="18" charset="0"/>
                <a:cs typeface="Times New Roman" pitchFamily="18" charset="0"/>
              </a:rPr>
              <a:t>.</a:t>
            </a:r>
          </a:p>
          <a:p>
            <a:r>
              <a:rPr lang="ru-RU" sz="4800" b="1" dirty="0">
                <a:latin typeface="Times New Roman" pitchFamily="18" charset="0"/>
                <a:cs typeface="Times New Roman" pitchFamily="18" charset="0"/>
              </a:rPr>
              <a:t>2.</a:t>
            </a:r>
            <a:r>
              <a:rPr lang="ru-RU" sz="4800" dirty="0">
                <a:latin typeface="Times New Roman" pitchFamily="18" charset="0"/>
                <a:cs typeface="Times New Roman" pitchFamily="18" charset="0"/>
              </a:rPr>
              <a:t> </a:t>
            </a:r>
            <a:r>
              <a:rPr lang="ru-RU" sz="4800" b="1" dirty="0">
                <a:latin typeface="Times New Roman" pitchFamily="18" charset="0"/>
                <a:cs typeface="Times New Roman" pitchFamily="18" charset="0"/>
              </a:rPr>
              <a:t>Металлизация поликристаллических материалов, </a:t>
            </a:r>
            <a:r>
              <a:rPr lang="ru-RU" sz="4800" dirty="0">
                <a:latin typeface="Times New Roman" pitchFamily="18" charset="0"/>
                <a:cs typeface="Times New Roman" pitchFamily="18" charset="0"/>
              </a:rPr>
              <a:t>не содержащих </a:t>
            </a:r>
            <a:r>
              <a:rPr lang="ru-RU" sz="4800" dirty="0" err="1">
                <a:latin typeface="Times New Roman" pitchFamily="18" charset="0"/>
                <a:cs typeface="Times New Roman" pitchFamily="18" charset="0"/>
              </a:rPr>
              <a:t>стеклофазы</a:t>
            </a:r>
            <a:r>
              <a:rPr lang="ru-RU" sz="4800" dirty="0">
                <a:latin typeface="Times New Roman" pitchFamily="18" charset="0"/>
                <a:cs typeface="Times New Roman" pitchFamily="18" charset="0"/>
              </a:rPr>
              <a:t> протекает либо при химическом взаимодействии окислов металлов и керамики, либо при видоизмененном процессе миграции </a:t>
            </a:r>
            <a:r>
              <a:rPr lang="ru-RU" sz="4800" dirty="0" err="1">
                <a:latin typeface="Times New Roman" pitchFamily="18" charset="0"/>
                <a:cs typeface="Times New Roman" pitchFamily="18" charset="0"/>
              </a:rPr>
              <a:t>стеклофазы</a:t>
            </a:r>
            <a:r>
              <a:rPr lang="ru-RU" sz="4800" dirty="0">
                <a:latin typeface="Times New Roman" pitchFamily="18" charset="0"/>
                <a:cs typeface="Times New Roman" pitchFamily="18" charset="0"/>
              </a:rPr>
              <a:t>.</a:t>
            </a:r>
          </a:p>
          <a:p>
            <a:endParaRPr lang="ru-RU" dirty="0"/>
          </a:p>
          <a:p>
            <a:endParaRPr lang="ru-RU" dirty="0"/>
          </a:p>
        </p:txBody>
      </p:sp>
    </p:spTree>
    <p:extLst>
      <p:ext uri="{BB962C8B-B14F-4D97-AF65-F5344CB8AC3E}">
        <p14:creationId xmlns:p14="http://schemas.microsoft.com/office/powerpoint/2010/main" val="430110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0026"/>
          </a:xfrm>
        </p:spPr>
        <p:txBody>
          <a:bodyPr>
            <a:normAutofit fontScale="90000"/>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181139154"/>
              </p:ext>
            </p:extLst>
          </p:nvPr>
        </p:nvGraphicFramePr>
        <p:xfrm>
          <a:off x="220714" y="908720"/>
          <a:ext cx="8496943" cy="4824538"/>
        </p:xfrm>
        <a:graphic>
          <a:graphicData uri="http://schemas.openxmlformats.org/drawingml/2006/table">
            <a:tbl>
              <a:tblPr firstRow="1" firstCol="1" bandRow="1">
                <a:tableStyleId>{5C22544A-7EE6-4342-B048-85BDC9FD1C3A}</a:tableStyleId>
              </a:tblPr>
              <a:tblGrid>
                <a:gridCol w="560439">
                  <a:extLst>
                    <a:ext uri="{9D8B030D-6E8A-4147-A177-3AD203B41FA5}">
                      <a16:colId xmlns:a16="http://schemas.microsoft.com/office/drawing/2014/main" val="20000"/>
                    </a:ext>
                  </a:extLst>
                </a:gridCol>
                <a:gridCol w="1098445">
                  <a:extLst>
                    <a:ext uri="{9D8B030D-6E8A-4147-A177-3AD203B41FA5}">
                      <a16:colId xmlns:a16="http://schemas.microsoft.com/office/drawing/2014/main" val="20001"/>
                    </a:ext>
                  </a:extLst>
                </a:gridCol>
                <a:gridCol w="484524">
                  <a:extLst>
                    <a:ext uri="{9D8B030D-6E8A-4147-A177-3AD203B41FA5}">
                      <a16:colId xmlns:a16="http://schemas.microsoft.com/office/drawing/2014/main" val="20002"/>
                    </a:ext>
                  </a:extLst>
                </a:gridCol>
                <a:gridCol w="565468">
                  <a:extLst>
                    <a:ext uri="{9D8B030D-6E8A-4147-A177-3AD203B41FA5}">
                      <a16:colId xmlns:a16="http://schemas.microsoft.com/office/drawing/2014/main" val="20003"/>
                    </a:ext>
                  </a:extLst>
                </a:gridCol>
                <a:gridCol w="649832">
                  <a:extLst>
                    <a:ext uri="{9D8B030D-6E8A-4147-A177-3AD203B41FA5}">
                      <a16:colId xmlns:a16="http://schemas.microsoft.com/office/drawing/2014/main" val="20004"/>
                    </a:ext>
                  </a:extLst>
                </a:gridCol>
                <a:gridCol w="566038">
                  <a:extLst>
                    <a:ext uri="{9D8B030D-6E8A-4147-A177-3AD203B41FA5}">
                      <a16:colId xmlns:a16="http://schemas.microsoft.com/office/drawing/2014/main" val="20005"/>
                    </a:ext>
                  </a:extLst>
                </a:gridCol>
                <a:gridCol w="649832">
                  <a:extLst>
                    <a:ext uri="{9D8B030D-6E8A-4147-A177-3AD203B41FA5}">
                      <a16:colId xmlns:a16="http://schemas.microsoft.com/office/drawing/2014/main" val="20006"/>
                    </a:ext>
                  </a:extLst>
                </a:gridCol>
                <a:gridCol w="565468">
                  <a:extLst>
                    <a:ext uri="{9D8B030D-6E8A-4147-A177-3AD203B41FA5}">
                      <a16:colId xmlns:a16="http://schemas.microsoft.com/office/drawing/2014/main" val="20007"/>
                    </a:ext>
                  </a:extLst>
                </a:gridCol>
                <a:gridCol w="582569">
                  <a:extLst>
                    <a:ext uri="{9D8B030D-6E8A-4147-A177-3AD203B41FA5}">
                      <a16:colId xmlns:a16="http://schemas.microsoft.com/office/drawing/2014/main" val="20008"/>
                    </a:ext>
                  </a:extLst>
                </a:gridCol>
                <a:gridCol w="467993">
                  <a:extLst>
                    <a:ext uri="{9D8B030D-6E8A-4147-A177-3AD203B41FA5}">
                      <a16:colId xmlns:a16="http://schemas.microsoft.com/office/drawing/2014/main" val="20009"/>
                    </a:ext>
                  </a:extLst>
                </a:gridCol>
                <a:gridCol w="484524">
                  <a:extLst>
                    <a:ext uri="{9D8B030D-6E8A-4147-A177-3AD203B41FA5}">
                      <a16:colId xmlns:a16="http://schemas.microsoft.com/office/drawing/2014/main" val="20010"/>
                    </a:ext>
                  </a:extLst>
                </a:gridCol>
                <a:gridCol w="565468">
                  <a:extLst>
                    <a:ext uri="{9D8B030D-6E8A-4147-A177-3AD203B41FA5}">
                      <a16:colId xmlns:a16="http://schemas.microsoft.com/office/drawing/2014/main" val="20011"/>
                    </a:ext>
                  </a:extLst>
                </a:gridCol>
                <a:gridCol w="1256343">
                  <a:extLst>
                    <a:ext uri="{9D8B030D-6E8A-4147-A177-3AD203B41FA5}">
                      <a16:colId xmlns:a16="http://schemas.microsoft.com/office/drawing/2014/main" val="20012"/>
                    </a:ext>
                  </a:extLst>
                </a:gridCol>
              </a:tblGrid>
              <a:tr h="773308">
                <a:tc>
                  <a:txBody>
                    <a:bodyPr/>
                    <a:lstStyle/>
                    <a:p>
                      <a:pPr>
                        <a:lnSpc>
                          <a:spcPct val="115000"/>
                        </a:lnSpc>
                        <a:spcAft>
                          <a:spcPts val="0"/>
                        </a:spcAft>
                      </a:pPr>
                      <a:r>
                        <a:rPr lang="en-US"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Воздух,</a:t>
                      </a:r>
                    </a:p>
                    <a:p>
                      <a:pPr>
                        <a:lnSpc>
                          <a:spcPct val="115000"/>
                        </a:lnSpc>
                        <a:spcAft>
                          <a:spcPts val="0"/>
                        </a:spcAft>
                      </a:pPr>
                      <a:r>
                        <a:rPr lang="ru-RU" sz="1000">
                          <a:effectLst/>
                        </a:rPr>
                        <a:t>О2</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en-US" sz="1000">
                          <a:effectLst/>
                        </a:rPr>
                        <a:t>H2O</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Пар </a:t>
                      </a:r>
                      <a:r>
                        <a:rPr lang="en-US" sz="1000">
                          <a:effectLst/>
                        </a:rPr>
                        <a:t>H2O</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en-US" sz="1000">
                          <a:effectLst/>
                        </a:rPr>
                        <a:t>H2</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en-US" sz="1000">
                          <a:effectLst/>
                        </a:rPr>
                        <a:t>N2</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en-US" sz="1000" dirty="0">
                          <a:effectLst/>
                        </a:rPr>
                        <a:t>NO2,</a:t>
                      </a:r>
                      <a:endParaRPr lang="ru-RU" sz="1000" dirty="0">
                        <a:effectLst/>
                      </a:endParaRPr>
                    </a:p>
                    <a:p>
                      <a:pPr>
                        <a:lnSpc>
                          <a:spcPct val="115000"/>
                        </a:lnSpc>
                        <a:spcAft>
                          <a:spcPts val="0"/>
                        </a:spcAft>
                      </a:pPr>
                      <a:r>
                        <a:rPr lang="en-US" sz="1000" dirty="0">
                          <a:effectLst/>
                        </a:rPr>
                        <a:t>NO</a:t>
                      </a:r>
                      <a:endParaRPr lang="ru-RU" sz="1000" dirty="0">
                        <a:effectLst/>
                        <a:latin typeface="Calibri"/>
                        <a:ea typeface="Calibri"/>
                        <a:cs typeface="Times New Roman"/>
                      </a:endParaRPr>
                    </a:p>
                  </a:txBody>
                  <a:tcPr marL="60062" marR="60062" marT="0" marB="0"/>
                </a:tc>
                <a:tc>
                  <a:txBody>
                    <a:bodyPr/>
                    <a:lstStyle/>
                    <a:p>
                      <a:pPr>
                        <a:lnSpc>
                          <a:spcPct val="115000"/>
                        </a:lnSpc>
                        <a:spcAft>
                          <a:spcPts val="0"/>
                        </a:spcAft>
                      </a:pPr>
                      <a:r>
                        <a:rPr lang="en-US" sz="1000">
                          <a:effectLst/>
                        </a:rPr>
                        <a:t>CO2</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en-US" sz="1000">
                          <a:effectLst/>
                        </a:rPr>
                        <a:t>CO</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en-US" sz="1000">
                          <a:effectLst/>
                        </a:rPr>
                        <a:t>CH4</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en-US" sz="1000">
                          <a:effectLst/>
                        </a:rPr>
                        <a:t>F</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en-US" sz="1000">
                          <a:effectLst/>
                        </a:rPr>
                        <a:t>Cl</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Полное обезгаживание металов , С</a:t>
                      </a:r>
                    </a:p>
                    <a:p>
                      <a:pPr>
                        <a:lnSpc>
                          <a:spcPct val="115000"/>
                        </a:lnSpc>
                        <a:spcAft>
                          <a:spcPts val="0"/>
                        </a:spcAft>
                      </a:pPr>
                      <a:r>
                        <a:rPr lang="ru-RU" sz="1000">
                          <a:effectLst/>
                        </a:rPr>
                        <a:t>Вакуум/водород</a:t>
                      </a:r>
                      <a:endParaRPr lang="ru-RU" sz="1000">
                        <a:effectLst/>
                        <a:latin typeface="Calibri"/>
                        <a:ea typeface="Calibri"/>
                        <a:cs typeface="Times New Roman"/>
                      </a:endParaRPr>
                    </a:p>
                  </a:txBody>
                  <a:tcPr marL="60062" marR="60062" marT="0" marB="0"/>
                </a:tc>
                <a:extLst>
                  <a:ext uri="{0D108BD9-81ED-4DB2-BD59-A6C34878D82A}">
                    <a16:rowId xmlns:a16="http://schemas.microsoft.com/office/drawing/2014/main" val="10000"/>
                  </a:ext>
                </a:extLst>
              </a:tr>
              <a:tr h="773308">
                <a:tc>
                  <a:txBody>
                    <a:bodyPr/>
                    <a:lstStyle/>
                    <a:p>
                      <a:pPr>
                        <a:lnSpc>
                          <a:spcPct val="115000"/>
                        </a:lnSpc>
                        <a:spcAft>
                          <a:spcPts val="0"/>
                        </a:spcAft>
                      </a:pPr>
                      <a:r>
                        <a:rPr lang="en-US" sz="1000">
                          <a:effectLst/>
                        </a:rPr>
                        <a:t>W</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a:t>
                      </a:r>
                      <a:r>
                        <a:rPr lang="en-US" sz="1000">
                          <a:effectLst/>
                        </a:rPr>
                        <a:t>4</a:t>
                      </a:r>
                      <a:r>
                        <a:rPr lang="ru-RU" sz="1000">
                          <a:effectLst/>
                        </a:rPr>
                        <a:t>00С  </a:t>
                      </a:r>
                    </a:p>
                    <a:p>
                      <a:pPr>
                        <a:lnSpc>
                          <a:spcPct val="115000"/>
                        </a:lnSpc>
                        <a:spcAft>
                          <a:spcPts val="0"/>
                        </a:spcAft>
                      </a:pPr>
                      <a:r>
                        <a:rPr lang="ru-RU" sz="1000">
                          <a:effectLst/>
                        </a:rPr>
                        <a:t>окисление</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en-US" sz="1000">
                          <a:effectLst/>
                        </a:rPr>
                        <a:t>WO3 </a:t>
                      </a:r>
                      <a:r>
                        <a:rPr lang="ru-RU" sz="1000">
                          <a:effectLst/>
                        </a:rPr>
                        <a:t>&gt;1000</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До 1500С,</a:t>
                      </a:r>
                    </a:p>
                    <a:p>
                      <a:pPr>
                        <a:lnSpc>
                          <a:spcPct val="115000"/>
                        </a:lnSpc>
                        <a:spcAft>
                          <a:spcPts val="0"/>
                        </a:spcAft>
                      </a:pPr>
                      <a:r>
                        <a:rPr lang="ru-RU" sz="1000">
                          <a:effectLst/>
                        </a:rPr>
                        <a:t>&gt;2300С </a:t>
                      </a:r>
                    </a:p>
                    <a:p>
                      <a:pPr>
                        <a:lnSpc>
                          <a:spcPct val="115000"/>
                        </a:lnSpc>
                        <a:spcAft>
                          <a:spcPts val="0"/>
                        </a:spcAft>
                      </a:pPr>
                      <a:r>
                        <a:rPr lang="ru-RU" sz="1000">
                          <a:effectLst/>
                        </a:rPr>
                        <a:t>нитрид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При высоких Т окисел</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&gt;1200С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&gt;1600С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да</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да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1800/</a:t>
                      </a:r>
                      <a:endParaRPr lang="ru-RU" sz="1000">
                        <a:effectLst/>
                        <a:latin typeface="Calibri"/>
                        <a:ea typeface="Calibri"/>
                        <a:cs typeface="Times New Roman"/>
                      </a:endParaRPr>
                    </a:p>
                  </a:txBody>
                  <a:tcPr marL="60062" marR="60062" marT="0" marB="0"/>
                </a:tc>
                <a:extLst>
                  <a:ext uri="{0D108BD9-81ED-4DB2-BD59-A6C34878D82A}">
                    <a16:rowId xmlns:a16="http://schemas.microsoft.com/office/drawing/2014/main" val="10001"/>
                  </a:ext>
                </a:extLst>
              </a:tr>
              <a:tr h="577102">
                <a:tc>
                  <a:txBody>
                    <a:bodyPr/>
                    <a:lstStyle/>
                    <a:p>
                      <a:pPr>
                        <a:lnSpc>
                          <a:spcPct val="115000"/>
                        </a:lnSpc>
                        <a:spcAft>
                          <a:spcPts val="0"/>
                        </a:spcAft>
                      </a:pPr>
                      <a:r>
                        <a:rPr lang="en-US" sz="1000">
                          <a:effectLst/>
                        </a:rPr>
                        <a:t>Mo</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С 300С начинает,</a:t>
                      </a:r>
                    </a:p>
                    <a:p>
                      <a:pPr>
                        <a:lnSpc>
                          <a:spcPct val="115000"/>
                        </a:lnSpc>
                        <a:spcAft>
                          <a:spcPts val="0"/>
                        </a:spcAft>
                      </a:pPr>
                      <a:r>
                        <a:rPr lang="ru-RU" sz="1000">
                          <a:effectLst/>
                        </a:rPr>
                        <a:t>&gt;600С  до </a:t>
                      </a:r>
                      <a:r>
                        <a:rPr lang="en-US" sz="1000">
                          <a:effectLst/>
                        </a:rPr>
                        <a:t>MO3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Слабо</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&gt;1000сильно</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&gt;2450С </a:t>
                      </a:r>
                    </a:p>
                    <a:p>
                      <a:pPr>
                        <a:lnSpc>
                          <a:spcPct val="115000"/>
                        </a:lnSpc>
                        <a:spcAft>
                          <a:spcPts val="0"/>
                        </a:spcAft>
                      </a:pPr>
                      <a:r>
                        <a:rPr lang="en-US" sz="1000">
                          <a:effectLst/>
                        </a:rPr>
                        <a:t>MoNx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При высоких Т окисел</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&gt;1000С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&gt;800С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&gt;20С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&gt;250С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900/1200</a:t>
                      </a:r>
                      <a:endParaRPr lang="ru-RU" sz="1000">
                        <a:effectLst/>
                        <a:latin typeface="Calibri"/>
                        <a:ea typeface="Calibri"/>
                        <a:cs typeface="Times New Roman"/>
                      </a:endParaRPr>
                    </a:p>
                  </a:txBody>
                  <a:tcPr marL="60062" marR="60062" marT="0" marB="0"/>
                </a:tc>
                <a:extLst>
                  <a:ext uri="{0D108BD9-81ED-4DB2-BD59-A6C34878D82A}">
                    <a16:rowId xmlns:a16="http://schemas.microsoft.com/office/drawing/2014/main" val="10002"/>
                  </a:ext>
                </a:extLst>
              </a:tr>
              <a:tr h="969514">
                <a:tc>
                  <a:txBody>
                    <a:bodyPr/>
                    <a:lstStyle/>
                    <a:p>
                      <a:pPr>
                        <a:lnSpc>
                          <a:spcPct val="115000"/>
                        </a:lnSpc>
                        <a:spcAft>
                          <a:spcPts val="0"/>
                        </a:spcAft>
                      </a:pPr>
                      <a:r>
                        <a:rPr lang="en-US" sz="1000">
                          <a:effectLst/>
                        </a:rPr>
                        <a:t>Ta</a:t>
                      </a:r>
                      <a:r>
                        <a:rPr lang="ru-RU" sz="1000">
                          <a:effectLst/>
                        </a:rPr>
                        <a:t>,</a:t>
                      </a:r>
                    </a:p>
                    <a:p>
                      <a:pPr>
                        <a:lnSpc>
                          <a:spcPct val="115000"/>
                        </a:lnSpc>
                        <a:spcAft>
                          <a:spcPts val="0"/>
                        </a:spcAft>
                      </a:pPr>
                      <a:r>
                        <a:rPr lang="ru-RU" sz="1000">
                          <a:effectLst/>
                        </a:rPr>
                        <a:t>магнит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&gt;260С начало,</a:t>
                      </a:r>
                    </a:p>
                    <a:p>
                      <a:pPr>
                        <a:lnSpc>
                          <a:spcPct val="115000"/>
                        </a:lnSpc>
                        <a:spcAft>
                          <a:spcPts val="0"/>
                        </a:spcAft>
                      </a:pPr>
                      <a:r>
                        <a:rPr lang="ru-RU" sz="1000">
                          <a:effectLst/>
                        </a:rPr>
                        <a:t>&gt;700С до </a:t>
                      </a:r>
                      <a:r>
                        <a:rPr lang="en-US" sz="1000">
                          <a:effectLst/>
                        </a:rPr>
                        <a:t>Ta</a:t>
                      </a:r>
                      <a:r>
                        <a:rPr lang="ru-RU" sz="1000">
                          <a:effectLst/>
                        </a:rPr>
                        <a:t>2</a:t>
                      </a:r>
                      <a:r>
                        <a:rPr lang="en-US" sz="1000">
                          <a:effectLst/>
                        </a:rPr>
                        <a:t>O</a:t>
                      </a:r>
                      <a:r>
                        <a:rPr lang="ru-RU" sz="1000">
                          <a:effectLst/>
                        </a:rPr>
                        <a:t>5</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&gt;100С, </a:t>
                      </a:r>
                      <a:r>
                        <a:rPr lang="ru-RU" sz="1000">
                          <a:effectLst/>
                          <a:highlight>
                            <a:srgbClr val="FFFF00"/>
                          </a:highlight>
                        </a:rPr>
                        <a:t>гидрид, хрупкий</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a:t>
                      </a:r>
                      <a:r>
                        <a:rPr lang="en-US" sz="1000">
                          <a:effectLst/>
                        </a:rPr>
                        <a:t>2</a:t>
                      </a:r>
                      <a:r>
                        <a:rPr lang="ru-RU" sz="1000">
                          <a:effectLst/>
                        </a:rPr>
                        <a:t>00С ,адсорбция</a:t>
                      </a:r>
                    </a:p>
                    <a:p>
                      <a:pPr>
                        <a:lnSpc>
                          <a:spcPct val="115000"/>
                        </a:lnSpc>
                        <a:spcAft>
                          <a:spcPts val="0"/>
                        </a:spcAft>
                      </a:pPr>
                      <a:r>
                        <a:rPr lang="ru-RU" sz="1000">
                          <a:effectLst/>
                        </a:rPr>
                        <a:t>&gt;800С</a:t>
                      </a:r>
                      <a:r>
                        <a:rPr lang="en-US" sz="1000">
                          <a:effectLst/>
                        </a:rPr>
                        <a:t> TaNx</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&gt;1200С</a:t>
                      </a:r>
                    </a:p>
                    <a:p>
                      <a:pPr>
                        <a:lnSpc>
                          <a:spcPct val="115000"/>
                        </a:lnSpc>
                        <a:spcAft>
                          <a:spcPts val="0"/>
                        </a:spcAft>
                      </a:pPr>
                      <a:r>
                        <a:rPr lang="en-US" sz="1000">
                          <a:effectLst/>
                        </a:rPr>
                        <a:t>TaC</a:t>
                      </a: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&gt;1600С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&gt;150С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2000/</a:t>
                      </a:r>
                      <a:endParaRPr lang="ru-RU" sz="1000">
                        <a:effectLst/>
                        <a:latin typeface="Calibri"/>
                        <a:ea typeface="Calibri"/>
                        <a:cs typeface="Times New Roman"/>
                      </a:endParaRPr>
                    </a:p>
                  </a:txBody>
                  <a:tcPr marL="60062" marR="60062" marT="0" marB="0"/>
                </a:tc>
                <a:extLst>
                  <a:ext uri="{0D108BD9-81ED-4DB2-BD59-A6C34878D82A}">
                    <a16:rowId xmlns:a16="http://schemas.microsoft.com/office/drawing/2014/main" val="10003"/>
                  </a:ext>
                </a:extLst>
              </a:tr>
              <a:tr h="577102">
                <a:tc>
                  <a:txBody>
                    <a:bodyPr/>
                    <a:lstStyle/>
                    <a:p>
                      <a:pPr>
                        <a:lnSpc>
                          <a:spcPct val="115000"/>
                        </a:lnSpc>
                        <a:spcAft>
                          <a:spcPts val="0"/>
                        </a:spcAft>
                      </a:pPr>
                      <a:r>
                        <a:rPr lang="en-US" sz="1000">
                          <a:effectLst/>
                        </a:rPr>
                        <a:t>Ni</a:t>
                      </a:r>
                      <a:r>
                        <a:rPr lang="ru-RU" sz="1000">
                          <a:effectLst/>
                        </a:rPr>
                        <a:t>,</a:t>
                      </a:r>
                    </a:p>
                    <a:p>
                      <a:pPr>
                        <a:lnSpc>
                          <a:spcPct val="115000"/>
                        </a:lnSpc>
                        <a:spcAft>
                          <a:spcPts val="0"/>
                        </a:spcAft>
                      </a:pPr>
                      <a:r>
                        <a:rPr lang="ru-RU" sz="1000">
                          <a:effectLst/>
                        </a:rPr>
                        <a:t>магнит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a:t>
                      </a:r>
                      <a:r>
                        <a:rPr lang="en-US" sz="1000">
                          <a:effectLst/>
                        </a:rPr>
                        <a:t>5</a:t>
                      </a:r>
                      <a:r>
                        <a:rPr lang="ru-RU" sz="1000">
                          <a:effectLst/>
                        </a:rPr>
                        <a:t>00С  пленка окисла</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&gt;400С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&gt;350С, растворение</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a:t>
                      </a:r>
                      <a:r>
                        <a:rPr lang="en-US" sz="1000">
                          <a:effectLst/>
                        </a:rPr>
                        <a:t>6</a:t>
                      </a:r>
                      <a:r>
                        <a:rPr lang="ru-RU" sz="1000">
                          <a:effectLst/>
                        </a:rPr>
                        <a:t>00С,</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gridSpan="2">
                  <a:txBody>
                    <a:bodyPr/>
                    <a:lstStyle/>
                    <a:p>
                      <a:pPr>
                        <a:lnSpc>
                          <a:spcPct val="115000"/>
                        </a:lnSpc>
                        <a:spcAft>
                          <a:spcPts val="0"/>
                        </a:spcAft>
                      </a:pPr>
                      <a:r>
                        <a:rPr lang="ru-RU" sz="1000">
                          <a:effectLst/>
                        </a:rPr>
                        <a:t>&gt;50С  </a:t>
                      </a:r>
                      <a:r>
                        <a:rPr lang="en-US" sz="1000">
                          <a:effectLst/>
                        </a:rPr>
                        <a:t>Ni(CO)4</a:t>
                      </a:r>
                      <a:endParaRPr lang="ru-RU" sz="1000">
                        <a:effectLst/>
                        <a:latin typeface="Calibri"/>
                        <a:ea typeface="Calibri"/>
                        <a:cs typeface="Times New Roman"/>
                      </a:endParaRPr>
                    </a:p>
                  </a:txBody>
                  <a:tcPr marL="60062" marR="60062" marT="0" marB="0"/>
                </a:tc>
                <a:tc hMerge="1">
                  <a:txBody>
                    <a:bodyPr/>
                    <a:lstStyle/>
                    <a:p>
                      <a:endParaRPr lang="ru-RU"/>
                    </a:p>
                  </a:txBody>
                  <a:tcPr/>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&gt;500С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750/900</a:t>
                      </a:r>
                      <a:endParaRPr lang="ru-RU" sz="1000">
                        <a:effectLst/>
                        <a:latin typeface="Calibri"/>
                        <a:ea typeface="Calibri"/>
                        <a:cs typeface="Times New Roman"/>
                      </a:endParaRPr>
                    </a:p>
                  </a:txBody>
                  <a:tcPr marL="60062" marR="60062" marT="0" marB="0"/>
                </a:tc>
                <a:extLst>
                  <a:ext uri="{0D108BD9-81ED-4DB2-BD59-A6C34878D82A}">
                    <a16:rowId xmlns:a16="http://schemas.microsoft.com/office/drawing/2014/main" val="10004"/>
                  </a:ext>
                </a:extLst>
              </a:tr>
              <a:tr h="577102">
                <a:tc>
                  <a:txBody>
                    <a:bodyPr/>
                    <a:lstStyle/>
                    <a:p>
                      <a:pPr>
                        <a:lnSpc>
                          <a:spcPct val="115000"/>
                        </a:lnSpc>
                        <a:spcAft>
                          <a:spcPts val="0"/>
                        </a:spcAft>
                      </a:pPr>
                      <a:r>
                        <a:rPr lang="en-US" sz="1000">
                          <a:effectLst/>
                        </a:rPr>
                        <a:t>Cu</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При Т С</a:t>
                      </a:r>
                      <a:r>
                        <a:rPr lang="en-US" sz="1000">
                          <a:effectLst/>
                        </a:rPr>
                        <a:t>u</a:t>
                      </a:r>
                      <a:r>
                        <a:rPr lang="ru-RU" sz="1000">
                          <a:effectLst/>
                        </a:rPr>
                        <a:t>2</a:t>
                      </a:r>
                      <a:r>
                        <a:rPr lang="en-US" sz="1000">
                          <a:effectLst/>
                        </a:rPr>
                        <a:t>O </a:t>
                      </a:r>
                      <a:r>
                        <a:rPr lang="ru-RU" sz="1000">
                          <a:effectLst/>
                        </a:rPr>
                        <a:t>красная</a:t>
                      </a:r>
                    </a:p>
                    <a:p>
                      <a:pPr>
                        <a:lnSpc>
                          <a:spcPct val="115000"/>
                        </a:lnSpc>
                        <a:spcAft>
                          <a:spcPts val="0"/>
                        </a:spcAft>
                      </a:pPr>
                      <a:r>
                        <a:rPr lang="en-US" sz="1000">
                          <a:effectLst/>
                        </a:rPr>
                        <a:t>CuO</a:t>
                      </a:r>
                      <a:r>
                        <a:rPr lang="ru-RU" sz="1000">
                          <a:effectLst/>
                        </a:rPr>
                        <a:t> черная</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При 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нет</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gridSpan="2">
                  <a:txBody>
                    <a:bodyPr/>
                    <a:lstStyle/>
                    <a:p>
                      <a:pPr>
                        <a:lnSpc>
                          <a:spcPct val="115000"/>
                        </a:lnSpc>
                        <a:spcAft>
                          <a:spcPts val="0"/>
                        </a:spcAft>
                      </a:pPr>
                      <a:r>
                        <a:rPr lang="ru-RU" sz="1000">
                          <a:effectLst/>
                        </a:rPr>
                        <a:t>С окислами меди</a:t>
                      </a:r>
                      <a:endParaRPr lang="ru-RU" sz="1000">
                        <a:effectLst/>
                        <a:latin typeface="Calibri"/>
                        <a:ea typeface="Calibri"/>
                        <a:cs typeface="Times New Roman"/>
                      </a:endParaRPr>
                    </a:p>
                  </a:txBody>
                  <a:tcPr marL="60062" marR="60062" marT="0" marB="0"/>
                </a:tc>
                <a:tc hMerge="1">
                  <a:txBody>
                    <a:bodyPr/>
                    <a:lstStyle/>
                    <a:p>
                      <a:endParaRPr lang="ru-RU"/>
                    </a:p>
                  </a:txBody>
                  <a:tcPr/>
                </a:tc>
                <a:tc>
                  <a:txBody>
                    <a:bodyPr/>
                    <a:lstStyle/>
                    <a:p>
                      <a:pPr>
                        <a:lnSpc>
                          <a:spcPct val="115000"/>
                        </a:lnSpc>
                        <a:spcAft>
                          <a:spcPts val="0"/>
                        </a:spcAft>
                      </a:pPr>
                      <a:r>
                        <a:rPr lang="ru-RU" sz="1000">
                          <a:effectLst/>
                        </a:rPr>
                        <a:t>600/900</a:t>
                      </a:r>
                      <a:endParaRPr lang="ru-RU" sz="1000">
                        <a:effectLst/>
                        <a:latin typeface="Calibri"/>
                        <a:ea typeface="Calibri"/>
                        <a:cs typeface="Times New Roman"/>
                      </a:endParaRPr>
                    </a:p>
                  </a:txBody>
                  <a:tcPr marL="60062" marR="60062" marT="0" marB="0"/>
                </a:tc>
                <a:extLst>
                  <a:ext uri="{0D108BD9-81ED-4DB2-BD59-A6C34878D82A}">
                    <a16:rowId xmlns:a16="http://schemas.microsoft.com/office/drawing/2014/main" val="10005"/>
                  </a:ext>
                </a:extLst>
              </a:tr>
              <a:tr h="577102">
                <a:tc>
                  <a:txBody>
                    <a:bodyPr/>
                    <a:lstStyle/>
                    <a:p>
                      <a:pPr>
                        <a:lnSpc>
                          <a:spcPct val="115000"/>
                        </a:lnSpc>
                        <a:spcAft>
                          <a:spcPts val="0"/>
                        </a:spcAft>
                      </a:pPr>
                      <a:r>
                        <a:rPr lang="ru-RU" sz="1000" dirty="0">
                          <a:effectLst/>
                        </a:rPr>
                        <a:t> </a:t>
                      </a:r>
                    </a:p>
                    <a:p>
                      <a:pPr>
                        <a:lnSpc>
                          <a:spcPct val="115000"/>
                        </a:lnSpc>
                        <a:spcAft>
                          <a:spcPts val="0"/>
                        </a:spcAft>
                      </a:pPr>
                      <a:r>
                        <a:rPr lang="en-US" sz="1000" dirty="0">
                          <a:effectLst/>
                        </a:rPr>
                        <a:t>Fe, </a:t>
                      </a:r>
                      <a:r>
                        <a:rPr lang="en-US" sz="1000" dirty="0" err="1">
                          <a:effectLst/>
                        </a:rPr>
                        <a:t>FeNi</a:t>
                      </a:r>
                      <a:endParaRPr lang="ru-RU" sz="1000" dirty="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dirty="0">
                          <a:effectLst/>
                        </a:rPr>
                        <a:t> </a:t>
                      </a:r>
                      <a:endParaRPr lang="ru-RU" sz="1000" dirty="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gridSpan="2">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062" marR="60062" marT="0" marB="0"/>
                </a:tc>
                <a:tc hMerge="1">
                  <a:txBody>
                    <a:bodyPr/>
                    <a:lstStyle/>
                    <a:p>
                      <a:endParaRPr lang="ru-RU"/>
                    </a:p>
                  </a:txBody>
                  <a:tcPr/>
                </a:tc>
                <a:tc>
                  <a:txBody>
                    <a:bodyPr/>
                    <a:lstStyle/>
                    <a:p>
                      <a:pPr>
                        <a:lnSpc>
                          <a:spcPct val="115000"/>
                        </a:lnSpc>
                        <a:spcAft>
                          <a:spcPts val="0"/>
                        </a:spcAft>
                      </a:pPr>
                      <a:r>
                        <a:rPr lang="en-US" sz="1000" dirty="0">
                          <a:effectLst/>
                        </a:rPr>
                        <a:t>900</a:t>
                      </a:r>
                      <a:endParaRPr lang="ru-RU" sz="1000" dirty="0">
                        <a:effectLst/>
                        <a:latin typeface="Calibri"/>
                        <a:ea typeface="Calibri"/>
                        <a:cs typeface="Times New Roman"/>
                      </a:endParaRPr>
                    </a:p>
                  </a:txBody>
                  <a:tcPr marL="60062" marR="60062" marT="0" marB="0"/>
                </a:tc>
                <a:extLst>
                  <a:ext uri="{0D108BD9-81ED-4DB2-BD59-A6C34878D82A}">
                    <a16:rowId xmlns:a16="http://schemas.microsoft.com/office/drawing/2014/main" val="10006"/>
                  </a:ext>
                </a:extLst>
              </a:tr>
            </a:tbl>
          </a:graphicData>
        </a:graphic>
      </p:graphicFrame>
      <p:sp>
        <p:nvSpPr>
          <p:cNvPr id="5" name="Rectangle 1"/>
          <p:cNvSpPr>
            <a:spLocks noChangeArrowheads="1"/>
          </p:cNvSpPr>
          <p:nvPr/>
        </p:nvSpPr>
        <p:spPr bwMode="auto">
          <a:xfrm>
            <a:off x="457200" y="16716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456870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25032"/>
            <a:ext cx="8229600" cy="634082"/>
          </a:xfrm>
        </p:spPr>
        <p:txBody>
          <a:bodyPr>
            <a:normAutofit fontScale="90000"/>
          </a:bodyPr>
          <a:lstStyle/>
          <a:p>
            <a:r>
              <a:rPr lang="ru-RU" sz="2400" dirty="0">
                <a:latin typeface="Times New Roman" pitchFamily="18" charset="0"/>
                <a:cs typeface="Times New Roman" pitchFamily="18" charset="0"/>
              </a:rPr>
              <a:t>Типовая схема получения металлокерамических узлов по многоступенчатой технологии</a:t>
            </a:r>
          </a:p>
        </p:txBody>
      </p:sp>
      <p:pic>
        <p:nvPicPr>
          <p:cNvPr id="4" name="Объект 3" descr="Рис. 2. Процесс получения металлокерамических узлов по многоступенчатой технологии"/>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36096" y="982762"/>
            <a:ext cx="3250704" cy="5472608"/>
          </a:xfrm>
          <a:prstGeom prst="rect">
            <a:avLst/>
          </a:prstGeom>
          <a:noFill/>
          <a:ln>
            <a:noFill/>
          </a:ln>
        </p:spPr>
      </p:pic>
      <p:sp>
        <p:nvSpPr>
          <p:cNvPr id="5" name="Прямоугольник 4"/>
          <p:cNvSpPr/>
          <p:nvPr/>
        </p:nvSpPr>
        <p:spPr>
          <a:xfrm>
            <a:off x="395536" y="2564904"/>
            <a:ext cx="4858744" cy="2308324"/>
          </a:xfrm>
          <a:prstGeom prst="rect">
            <a:avLst/>
          </a:prstGeom>
        </p:spPr>
        <p:txBody>
          <a:bodyPr wrap="square">
            <a:spAutoFit/>
          </a:bodyPr>
          <a:lstStyle/>
          <a:p>
            <a:r>
              <a:rPr lang="ru-RU" dirty="0">
                <a:latin typeface="Times New Roman" pitchFamily="18" charset="0"/>
                <a:cs typeface="Times New Roman" pitchFamily="18" charset="0"/>
              </a:rPr>
              <a:t>Основными технологическими процессами являются: приготовление и нанесение </a:t>
            </a:r>
            <a:r>
              <a:rPr lang="ru-RU" dirty="0" err="1">
                <a:latin typeface="Times New Roman" pitchFamily="18" charset="0"/>
                <a:cs typeface="Times New Roman" pitchFamily="18" charset="0"/>
              </a:rPr>
              <a:t>металлизационной</a:t>
            </a:r>
            <a:r>
              <a:rPr lang="ru-RU" dirty="0">
                <a:latin typeface="Times New Roman" pitchFamily="18" charset="0"/>
                <a:cs typeface="Times New Roman" pitchFamily="18" charset="0"/>
              </a:rPr>
              <a:t> пасты, ее закрепление (</a:t>
            </a:r>
            <a:r>
              <a:rPr lang="ru-RU" dirty="0" err="1">
                <a:latin typeface="Times New Roman" pitchFamily="18" charset="0"/>
                <a:cs typeface="Times New Roman" pitchFamily="18" charset="0"/>
              </a:rPr>
              <a:t>вжигание</a:t>
            </a:r>
            <a:r>
              <a:rPr lang="ru-RU" dirty="0">
                <a:latin typeface="Times New Roman" pitchFamily="18" charset="0"/>
                <a:cs typeface="Times New Roman" pitchFamily="18" charset="0"/>
              </a:rPr>
              <a:t>) на деталях, нанесение второго </a:t>
            </a:r>
            <a:r>
              <a:rPr lang="ru-RU" dirty="0" err="1">
                <a:latin typeface="Times New Roman" pitchFamily="18" charset="0"/>
                <a:cs typeface="Times New Roman" pitchFamily="18" charset="0"/>
              </a:rPr>
              <a:t>металлизационного</a:t>
            </a:r>
            <a:r>
              <a:rPr lang="ru-RU" dirty="0">
                <a:latin typeface="Times New Roman" pitchFamily="18" charset="0"/>
                <a:cs typeface="Times New Roman" pitchFamily="18" charset="0"/>
              </a:rPr>
              <a:t> слоя и пайка узлов.</a:t>
            </a:r>
          </a:p>
          <a:p>
            <a:endParaRPr lang="ru-RU" dirty="0"/>
          </a:p>
          <a:p>
            <a:endParaRPr lang="ru-RU" dirty="0"/>
          </a:p>
          <a:p>
            <a:r>
              <a:rPr lang="ru-RU" dirty="0"/>
              <a:t> </a:t>
            </a:r>
          </a:p>
        </p:txBody>
      </p:sp>
    </p:spTree>
    <p:extLst>
      <p:ext uri="{BB962C8B-B14F-4D97-AF65-F5344CB8AC3E}">
        <p14:creationId xmlns:p14="http://schemas.microsoft.com/office/powerpoint/2010/main" val="3900295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772671456"/>
              </p:ext>
            </p:extLst>
          </p:nvPr>
        </p:nvGraphicFramePr>
        <p:xfrm>
          <a:off x="487996" y="2996952"/>
          <a:ext cx="8003231" cy="2400684"/>
        </p:xfrm>
        <a:graphic>
          <a:graphicData uri="http://schemas.openxmlformats.org/drawingml/2006/table">
            <a:tbl>
              <a:tblPr firstRow="1" firstCol="1" bandRow="1">
                <a:tableStyleId>{5C22544A-7EE6-4342-B048-85BDC9FD1C3A}</a:tableStyleId>
              </a:tblPr>
              <a:tblGrid>
                <a:gridCol w="3888431">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0">
                <a:tc>
                  <a:txBody>
                    <a:bodyPr/>
                    <a:lstStyle/>
                    <a:p>
                      <a:pPr>
                        <a:lnSpc>
                          <a:spcPct val="200000"/>
                        </a:lnSpc>
                        <a:spcAft>
                          <a:spcPts val="750"/>
                        </a:spcAft>
                      </a:pPr>
                      <a:r>
                        <a:rPr lang="ru-RU" sz="1100" dirty="0">
                          <a:effectLst/>
                        </a:rPr>
                        <a:t>Марка керамики</a:t>
                      </a:r>
                      <a:endParaRPr lang="ru-RU" sz="1100" dirty="0">
                        <a:effectLst/>
                        <a:latin typeface="Calibri"/>
                        <a:ea typeface="Times New Roman"/>
                      </a:endParaRPr>
                    </a:p>
                  </a:txBody>
                  <a:tcPr marL="0" marR="0" marT="0" marB="0" anchor="ctr"/>
                </a:tc>
                <a:tc>
                  <a:txBody>
                    <a:bodyPr/>
                    <a:lstStyle/>
                    <a:p>
                      <a:pPr>
                        <a:lnSpc>
                          <a:spcPct val="200000"/>
                        </a:lnSpc>
                        <a:spcAft>
                          <a:spcPts val="750"/>
                        </a:spcAft>
                      </a:pPr>
                      <a:r>
                        <a:rPr lang="ru-RU" sz="1100">
                          <a:effectLst/>
                        </a:rPr>
                        <a:t>Химический состав пасты, % (по массе)</a:t>
                      </a:r>
                      <a:endParaRPr lang="ru-RU" sz="1100">
                        <a:effectLst/>
                        <a:latin typeface="Calibri"/>
                        <a:ea typeface="Times New Roman"/>
                      </a:endParaRPr>
                    </a:p>
                  </a:txBody>
                  <a:tcPr marL="0" marR="0" marT="0" marB="0" anchor="ctr"/>
                </a:tc>
                <a:extLst>
                  <a:ext uri="{0D108BD9-81ED-4DB2-BD59-A6C34878D82A}">
                    <a16:rowId xmlns:a16="http://schemas.microsoft.com/office/drawing/2014/main" val="10000"/>
                  </a:ext>
                </a:extLst>
              </a:tr>
              <a:tr h="0">
                <a:tc>
                  <a:txBody>
                    <a:bodyPr/>
                    <a:lstStyle/>
                    <a:p>
                      <a:pPr>
                        <a:lnSpc>
                          <a:spcPct val="200000"/>
                        </a:lnSpc>
                        <a:spcAft>
                          <a:spcPts val="750"/>
                        </a:spcAft>
                      </a:pPr>
                      <a:r>
                        <a:rPr lang="ru-RU" sz="1100">
                          <a:effectLst/>
                        </a:rPr>
                        <a:t>22-хс</a:t>
                      </a:r>
                      <a:endParaRPr lang="ru-RU" sz="1100">
                        <a:effectLst/>
                        <a:latin typeface="Calibri"/>
                        <a:ea typeface="Times New Roman"/>
                      </a:endParaRPr>
                    </a:p>
                  </a:txBody>
                  <a:tcPr marL="0" marR="0" marT="0" marB="0" anchor="ctr"/>
                </a:tc>
                <a:tc>
                  <a:txBody>
                    <a:bodyPr/>
                    <a:lstStyle/>
                    <a:p>
                      <a:pPr>
                        <a:lnSpc>
                          <a:spcPct val="200000"/>
                        </a:lnSpc>
                        <a:spcAft>
                          <a:spcPts val="750"/>
                        </a:spcAft>
                      </a:pPr>
                      <a:r>
                        <a:rPr lang="ru-RU" sz="1100">
                          <a:effectLst/>
                        </a:rPr>
                        <a:t>Мо 80; Мп 20 Мо 80; Мп 10; ТiН</a:t>
                      </a:r>
                      <a:r>
                        <a:rPr lang="ru-RU" sz="900" baseline="-25000">
                          <a:effectLst/>
                        </a:rPr>
                        <a:t>4</a:t>
                      </a:r>
                      <a:r>
                        <a:rPr lang="ru-RU" sz="1100">
                          <a:effectLst/>
                        </a:rPr>
                        <a:t> 10 Мо 75; Мп 20; Si 5 Мо 75; Мп 20; Мо</a:t>
                      </a:r>
                      <a:r>
                        <a:rPr lang="ru-RU" sz="900" baseline="-25000">
                          <a:effectLst/>
                        </a:rPr>
                        <a:t>2</a:t>
                      </a:r>
                      <a:r>
                        <a:rPr lang="ru-RU" sz="1100">
                          <a:effectLst/>
                        </a:rPr>
                        <a:t>В</a:t>
                      </a:r>
                      <a:r>
                        <a:rPr lang="ru-RU" sz="900" baseline="-25000">
                          <a:effectLst/>
                        </a:rPr>
                        <a:t>5</a:t>
                      </a:r>
                      <a:r>
                        <a:rPr lang="ru-RU" sz="1100">
                          <a:effectLst/>
                        </a:rPr>
                        <a:t> 5</a:t>
                      </a:r>
                      <a:endParaRPr lang="ru-RU" sz="1100">
                        <a:effectLst/>
                        <a:latin typeface="Calibri"/>
                        <a:ea typeface="Times New Roman"/>
                      </a:endParaRPr>
                    </a:p>
                  </a:txBody>
                  <a:tcPr marL="0" marR="0" marT="0" marB="0" anchor="ctr"/>
                </a:tc>
                <a:extLst>
                  <a:ext uri="{0D108BD9-81ED-4DB2-BD59-A6C34878D82A}">
                    <a16:rowId xmlns:a16="http://schemas.microsoft.com/office/drawing/2014/main" val="10001"/>
                  </a:ext>
                </a:extLst>
              </a:tr>
              <a:tr h="0">
                <a:tc>
                  <a:txBody>
                    <a:bodyPr/>
                    <a:lstStyle/>
                    <a:p>
                      <a:pPr>
                        <a:lnSpc>
                          <a:spcPct val="200000"/>
                        </a:lnSpc>
                        <a:spcAft>
                          <a:spcPts val="750"/>
                        </a:spcAft>
                      </a:pPr>
                      <a:r>
                        <a:rPr lang="ru-RU" sz="1100">
                          <a:effectLst/>
                        </a:rPr>
                        <a:t>М-7</a:t>
                      </a:r>
                      <a:endParaRPr lang="ru-RU" sz="1100">
                        <a:effectLst/>
                        <a:latin typeface="Calibri"/>
                        <a:ea typeface="Times New Roman"/>
                      </a:endParaRPr>
                    </a:p>
                  </a:txBody>
                  <a:tcPr marL="0" marR="0" marT="0" marB="0" anchor="ctr"/>
                </a:tc>
                <a:tc>
                  <a:txBody>
                    <a:bodyPr/>
                    <a:lstStyle/>
                    <a:p>
                      <a:pPr>
                        <a:lnSpc>
                          <a:spcPct val="200000"/>
                        </a:lnSpc>
                        <a:spcAft>
                          <a:spcPts val="750"/>
                        </a:spcAft>
                      </a:pPr>
                      <a:r>
                        <a:rPr lang="ru-RU" sz="1100">
                          <a:effectLst/>
                        </a:rPr>
                        <a:t>Мо 75; Мп 20, стекло (С48-2) 5 Мо 80; Мп 10; TiH</a:t>
                      </a:r>
                      <a:r>
                        <a:rPr lang="ru-RU" sz="900" baseline="-25000">
                          <a:effectLst/>
                        </a:rPr>
                        <a:t>4</a:t>
                      </a:r>
                      <a:r>
                        <a:rPr lang="ru-RU" sz="1100">
                          <a:effectLst/>
                        </a:rPr>
                        <a:t> 10 Мо 75; Мп 20; Si 5 Мо 80; Мп 14; ферросилиций 6</a:t>
                      </a:r>
                      <a:endParaRPr lang="ru-RU" sz="1100">
                        <a:effectLst/>
                        <a:latin typeface="Calibri"/>
                        <a:ea typeface="Times New Roman"/>
                      </a:endParaRPr>
                    </a:p>
                  </a:txBody>
                  <a:tcPr marL="0" marR="0" marT="0" marB="0" anchor="ctr"/>
                </a:tc>
                <a:extLst>
                  <a:ext uri="{0D108BD9-81ED-4DB2-BD59-A6C34878D82A}">
                    <a16:rowId xmlns:a16="http://schemas.microsoft.com/office/drawing/2014/main" val="10002"/>
                  </a:ext>
                </a:extLst>
              </a:tr>
              <a:tr h="0">
                <a:tc>
                  <a:txBody>
                    <a:bodyPr/>
                    <a:lstStyle/>
                    <a:p>
                      <a:pPr>
                        <a:lnSpc>
                          <a:spcPct val="200000"/>
                        </a:lnSpc>
                        <a:spcAft>
                          <a:spcPts val="750"/>
                        </a:spcAft>
                      </a:pPr>
                      <a:r>
                        <a:rPr lang="ru-RU" sz="1100">
                          <a:effectLst/>
                        </a:rPr>
                        <a:t>Сапфирит</a:t>
                      </a:r>
                      <a:endParaRPr lang="ru-RU" sz="1100">
                        <a:effectLst/>
                        <a:latin typeface="Calibri"/>
                        <a:ea typeface="Times New Roman"/>
                      </a:endParaRPr>
                    </a:p>
                  </a:txBody>
                  <a:tcPr marL="0" marR="0" marT="0" marB="0" anchor="ctr"/>
                </a:tc>
                <a:tc>
                  <a:txBody>
                    <a:bodyPr/>
                    <a:lstStyle/>
                    <a:p>
                      <a:pPr>
                        <a:lnSpc>
                          <a:spcPct val="200000"/>
                        </a:lnSpc>
                        <a:spcAft>
                          <a:spcPts val="750"/>
                        </a:spcAft>
                      </a:pPr>
                      <a:r>
                        <a:rPr lang="ru-RU" sz="1100">
                          <a:effectLst/>
                        </a:rPr>
                        <a:t>Мо 75; Мп 20; V</a:t>
                      </a:r>
                      <a:r>
                        <a:rPr lang="ru-RU" sz="900" baseline="-25000">
                          <a:effectLst/>
                        </a:rPr>
                        <a:t>2</a:t>
                      </a:r>
                      <a:r>
                        <a:rPr lang="ru-RU" sz="1100">
                          <a:effectLst/>
                        </a:rPr>
                        <a:t>0</a:t>
                      </a:r>
                      <a:r>
                        <a:rPr lang="ru-RU" sz="900" baseline="-25000">
                          <a:effectLst/>
                        </a:rPr>
                        <a:t>5</a:t>
                      </a:r>
                      <a:r>
                        <a:rPr lang="ru-RU" sz="1100">
                          <a:effectLst/>
                        </a:rPr>
                        <a:t> 5 Мо 80; стекло (МпО-А120</a:t>
                      </a:r>
                      <a:r>
                        <a:rPr lang="ru-RU" sz="900" baseline="-25000">
                          <a:effectLst/>
                        </a:rPr>
                        <a:t>3</a:t>
                      </a:r>
                      <a:r>
                        <a:rPr lang="ru-RU" sz="1100">
                          <a:effectLst/>
                        </a:rPr>
                        <a:t>-SiO</a:t>
                      </a:r>
                      <a:r>
                        <a:rPr lang="ru-RU" sz="900" baseline="-25000">
                          <a:effectLst/>
                        </a:rPr>
                        <a:t>2</a:t>
                      </a:r>
                      <a:r>
                        <a:rPr lang="ru-RU" sz="1100">
                          <a:effectLst/>
                        </a:rPr>
                        <a:t>) 20</a:t>
                      </a:r>
                      <a:endParaRPr lang="ru-RU" sz="1100">
                        <a:effectLst/>
                        <a:latin typeface="Calibri"/>
                        <a:ea typeface="Times New Roman"/>
                      </a:endParaRPr>
                    </a:p>
                  </a:txBody>
                  <a:tcPr marL="0" marR="0" marT="0" marB="0" anchor="ctr"/>
                </a:tc>
                <a:extLst>
                  <a:ext uri="{0D108BD9-81ED-4DB2-BD59-A6C34878D82A}">
                    <a16:rowId xmlns:a16="http://schemas.microsoft.com/office/drawing/2014/main" val="10003"/>
                  </a:ext>
                </a:extLst>
              </a:tr>
              <a:tr h="0">
                <a:tc>
                  <a:txBody>
                    <a:bodyPr/>
                    <a:lstStyle/>
                    <a:p>
                      <a:pPr>
                        <a:lnSpc>
                          <a:spcPct val="200000"/>
                        </a:lnSpc>
                        <a:spcAft>
                          <a:spcPts val="750"/>
                        </a:spcAft>
                      </a:pPr>
                      <a:r>
                        <a:rPr lang="ru-RU" sz="1100">
                          <a:effectLst/>
                        </a:rPr>
                        <a:t>Стоал</a:t>
                      </a:r>
                      <a:endParaRPr lang="ru-RU" sz="1100">
                        <a:effectLst/>
                        <a:latin typeface="Calibri"/>
                        <a:ea typeface="Times New Roman"/>
                      </a:endParaRPr>
                    </a:p>
                  </a:txBody>
                  <a:tcPr marL="0" marR="0" marT="0" marB="0" anchor="ctr"/>
                </a:tc>
                <a:tc>
                  <a:txBody>
                    <a:bodyPr/>
                    <a:lstStyle/>
                    <a:p>
                      <a:pPr>
                        <a:lnSpc>
                          <a:spcPct val="200000"/>
                        </a:lnSpc>
                        <a:spcAft>
                          <a:spcPts val="750"/>
                        </a:spcAft>
                      </a:pPr>
                      <a:r>
                        <a:rPr lang="ru-RU" sz="1100">
                          <a:effectLst/>
                        </a:rPr>
                        <a:t>Мо 75; Мп 20; стекло (С48-2) 5 Мо 80; Мп 14; ферросилиций 6</a:t>
                      </a:r>
                      <a:endParaRPr lang="ru-RU" sz="1100">
                        <a:effectLst/>
                        <a:latin typeface="Calibri"/>
                        <a:ea typeface="Times New Roman"/>
                      </a:endParaRPr>
                    </a:p>
                  </a:txBody>
                  <a:tcPr marL="0" marR="0" marT="0" marB="0" anchor="ctr"/>
                </a:tc>
                <a:extLst>
                  <a:ext uri="{0D108BD9-81ED-4DB2-BD59-A6C34878D82A}">
                    <a16:rowId xmlns:a16="http://schemas.microsoft.com/office/drawing/2014/main" val="10004"/>
                  </a:ext>
                </a:extLst>
              </a:tr>
              <a:tr h="0">
                <a:tc>
                  <a:txBody>
                    <a:bodyPr/>
                    <a:lstStyle/>
                    <a:p>
                      <a:pPr>
                        <a:lnSpc>
                          <a:spcPct val="200000"/>
                        </a:lnSpc>
                        <a:spcAft>
                          <a:spcPts val="750"/>
                        </a:spcAft>
                      </a:pPr>
                      <a:r>
                        <a:rPr lang="ru-RU" sz="1100">
                          <a:effectLst/>
                        </a:rPr>
                        <a:t>А-995, Поликор, ГМ</a:t>
                      </a:r>
                      <a:endParaRPr lang="ru-RU" sz="1100">
                        <a:effectLst/>
                        <a:latin typeface="Calibri"/>
                        <a:ea typeface="Times New Roman"/>
                      </a:endParaRPr>
                    </a:p>
                  </a:txBody>
                  <a:tcPr marL="0" marR="0" marT="0" marB="0" anchor="ctr"/>
                </a:tc>
                <a:tc>
                  <a:txBody>
                    <a:bodyPr/>
                    <a:lstStyle/>
                    <a:p>
                      <a:pPr>
                        <a:lnSpc>
                          <a:spcPct val="200000"/>
                        </a:lnSpc>
                        <a:spcAft>
                          <a:spcPts val="750"/>
                        </a:spcAft>
                      </a:pPr>
                      <a:r>
                        <a:rPr lang="ru-RU" sz="1100" dirty="0">
                          <a:effectLst/>
                        </a:rPr>
                        <a:t>Мо 70; </a:t>
                      </a:r>
                      <a:r>
                        <a:rPr lang="ru-RU" sz="1100" dirty="0" err="1">
                          <a:effectLst/>
                        </a:rPr>
                        <a:t>Мп</a:t>
                      </a:r>
                      <a:r>
                        <a:rPr lang="ru-RU" sz="1100" dirty="0">
                          <a:effectLst/>
                        </a:rPr>
                        <a:t> 20; МоВ</a:t>
                      </a:r>
                      <a:r>
                        <a:rPr lang="ru-RU" sz="900" baseline="-25000" dirty="0">
                          <a:effectLst/>
                        </a:rPr>
                        <a:t>4</a:t>
                      </a:r>
                      <a:r>
                        <a:rPr lang="ru-RU" sz="1100" dirty="0">
                          <a:effectLst/>
                        </a:rPr>
                        <a:t> 10 W 95; Y</a:t>
                      </a:r>
                      <a:r>
                        <a:rPr lang="ru-RU" sz="900" baseline="-25000" dirty="0">
                          <a:effectLst/>
                        </a:rPr>
                        <a:t>2</a:t>
                      </a:r>
                      <a:r>
                        <a:rPr lang="ru-RU" sz="1100" dirty="0">
                          <a:effectLst/>
                        </a:rPr>
                        <a:t>О</a:t>
                      </a:r>
                      <a:r>
                        <a:rPr lang="ru-RU" sz="900" baseline="-25000" dirty="0">
                          <a:effectLst/>
                        </a:rPr>
                        <a:t>5</a:t>
                      </a:r>
                      <a:r>
                        <a:rPr lang="ru-RU" sz="1100" dirty="0">
                          <a:effectLst/>
                        </a:rPr>
                        <a:t> 5</a:t>
                      </a:r>
                      <a:endParaRPr lang="ru-RU" sz="1100" dirty="0">
                        <a:effectLst/>
                        <a:latin typeface="Calibri"/>
                        <a:ea typeface="Times New Roman"/>
                      </a:endParaRPr>
                    </a:p>
                  </a:txBody>
                  <a:tcPr marL="0" marR="0" marT="0" marB="0" anchor="ctr"/>
                </a:tc>
                <a:extLst>
                  <a:ext uri="{0D108BD9-81ED-4DB2-BD59-A6C34878D82A}">
                    <a16:rowId xmlns:a16="http://schemas.microsoft.com/office/drawing/2014/main" val="10005"/>
                  </a:ext>
                </a:extLst>
              </a:tr>
            </a:tbl>
          </a:graphicData>
        </a:graphic>
      </p:graphicFrame>
      <p:sp>
        <p:nvSpPr>
          <p:cNvPr id="6" name="Прямоугольник 5"/>
          <p:cNvSpPr/>
          <p:nvPr/>
        </p:nvSpPr>
        <p:spPr>
          <a:xfrm>
            <a:off x="487996" y="404664"/>
            <a:ext cx="8044444" cy="2308324"/>
          </a:xfrm>
          <a:prstGeom prst="rect">
            <a:avLst/>
          </a:prstGeom>
        </p:spPr>
        <p:txBody>
          <a:bodyPr wrap="square">
            <a:spAutoFit/>
          </a:bodyPr>
          <a:lstStyle/>
          <a:p>
            <a:r>
              <a:rPr lang="ru-RU" dirty="0">
                <a:latin typeface="Times New Roman" pitchFamily="18" charset="0"/>
                <a:cs typeface="Times New Roman" pitchFamily="18" charset="0"/>
              </a:rPr>
              <a:t>Все компоненты </a:t>
            </a:r>
            <a:r>
              <a:rPr lang="ru-RU" dirty="0" err="1">
                <a:latin typeface="Times New Roman" pitchFamily="18" charset="0"/>
                <a:cs typeface="Times New Roman" pitchFamily="18" charset="0"/>
              </a:rPr>
              <a:t>металлизационных</a:t>
            </a:r>
            <a:r>
              <a:rPr lang="ru-RU" dirty="0">
                <a:latin typeface="Times New Roman" pitchFamily="18" charset="0"/>
                <a:cs typeface="Times New Roman" pitchFamily="18" charset="0"/>
              </a:rPr>
              <a:t> паст перед употреблением тщательно измельчают либо в ацетоне, либо в этиловом спирте. Удельная поверхность молибдена колеблется от 3500 до 7000 см</a:t>
            </a:r>
            <a:r>
              <a:rPr lang="ru-RU" baseline="30000" dirty="0">
                <a:latin typeface="Times New Roman" pitchFamily="18" charset="0"/>
                <a:cs typeface="Times New Roman" pitchFamily="18" charset="0"/>
              </a:rPr>
              <a:t>2</a:t>
            </a:r>
            <a:r>
              <a:rPr lang="ru-RU" dirty="0">
                <a:latin typeface="Times New Roman" pitchFamily="18" charset="0"/>
                <a:cs typeface="Times New Roman" pitchFamily="18" charset="0"/>
              </a:rPr>
              <a:t>/г, активных добавок от 6000 до 11000 см</a:t>
            </a:r>
            <a:r>
              <a:rPr lang="ru-RU" baseline="30000" dirty="0">
                <a:latin typeface="Times New Roman" pitchFamily="18" charset="0"/>
                <a:cs typeface="Times New Roman" pitchFamily="18" charset="0"/>
              </a:rPr>
              <a:t>2</a:t>
            </a:r>
            <a:r>
              <a:rPr lang="ru-RU" dirty="0">
                <a:latin typeface="Times New Roman" pitchFamily="18" charset="0"/>
                <a:cs typeface="Times New Roman" pitchFamily="18" charset="0"/>
              </a:rPr>
              <a:t>/г.</a:t>
            </a:r>
          </a:p>
          <a:p>
            <a:r>
              <a:rPr lang="ru-RU" dirty="0">
                <a:latin typeface="Times New Roman" pitchFamily="18" charset="0"/>
                <a:cs typeface="Times New Roman" pitchFamily="18" charset="0"/>
              </a:rPr>
              <a:t>Для приготовления </a:t>
            </a:r>
            <a:r>
              <a:rPr lang="ru-RU" dirty="0" err="1">
                <a:latin typeface="Times New Roman" pitchFamily="18" charset="0"/>
                <a:cs typeface="Times New Roman" pitchFamily="18" charset="0"/>
              </a:rPr>
              <a:t>металлизационных</a:t>
            </a:r>
            <a:r>
              <a:rPr lang="ru-RU" dirty="0">
                <a:latin typeface="Times New Roman" pitchFamily="18" charset="0"/>
                <a:cs typeface="Times New Roman" pitchFamily="18" charset="0"/>
              </a:rPr>
              <a:t> паст используют </a:t>
            </a:r>
            <a:r>
              <a:rPr lang="ru-RU" dirty="0" err="1">
                <a:latin typeface="Times New Roman" pitchFamily="18" charset="0"/>
                <a:cs typeface="Times New Roman" pitchFamily="18" charset="0"/>
              </a:rPr>
              <a:t>биндер</a:t>
            </a:r>
            <a:r>
              <a:rPr lang="ru-RU" dirty="0">
                <a:latin typeface="Times New Roman" pitchFamily="18" charset="0"/>
                <a:cs typeface="Times New Roman" pitchFamily="18" charset="0"/>
              </a:rPr>
              <a:t>, который представляет собой раствор </a:t>
            </a:r>
            <a:r>
              <a:rPr lang="ru-RU" dirty="0" err="1">
                <a:latin typeface="Times New Roman" pitchFamily="18" charset="0"/>
                <a:cs typeface="Times New Roman" pitchFamily="18" charset="0"/>
              </a:rPr>
              <a:t>коллаксилина</a:t>
            </a:r>
            <a:r>
              <a:rPr lang="ru-RU" dirty="0">
                <a:latin typeface="Times New Roman" pitchFamily="18" charset="0"/>
                <a:cs typeface="Times New Roman" pitchFamily="18" charset="0"/>
              </a:rPr>
              <a:t> в изоамилацетате. Вязкость </a:t>
            </a:r>
            <a:r>
              <a:rPr lang="ru-RU" dirty="0" err="1">
                <a:latin typeface="Times New Roman" pitchFamily="18" charset="0"/>
                <a:cs typeface="Times New Roman" pitchFamily="18" charset="0"/>
              </a:rPr>
              <a:t>биндера</a:t>
            </a:r>
            <a:r>
              <a:rPr lang="ru-RU" dirty="0">
                <a:latin typeface="Times New Roman" pitchFamily="18" charset="0"/>
                <a:cs typeface="Times New Roman" pitchFamily="18" charset="0"/>
              </a:rPr>
              <a:t>  18-20 с, сухой остаток не более 3%. Отвешенные по рецепту порошки, </a:t>
            </a:r>
            <a:r>
              <a:rPr lang="ru-RU" dirty="0" err="1">
                <a:latin typeface="Times New Roman" pitchFamily="18" charset="0"/>
                <a:cs typeface="Times New Roman" pitchFamily="18" charset="0"/>
              </a:rPr>
              <a:t>биндер</a:t>
            </a:r>
            <a:r>
              <a:rPr lang="ru-RU" dirty="0">
                <a:latin typeface="Times New Roman" pitchFamily="18" charset="0"/>
                <a:cs typeface="Times New Roman" pitchFamily="18" charset="0"/>
              </a:rPr>
              <a:t> и органические растворители тщательно перемешиваются в течение 4-8 ч.</a:t>
            </a:r>
          </a:p>
        </p:txBody>
      </p:sp>
    </p:spTree>
    <p:extLst>
      <p:ext uri="{BB962C8B-B14F-4D97-AF65-F5344CB8AC3E}">
        <p14:creationId xmlns:p14="http://schemas.microsoft.com/office/powerpoint/2010/main" val="25208801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lstStyle/>
          <a:p>
            <a:endParaRPr lang="ru-RU" dirty="0"/>
          </a:p>
          <a:p>
            <a:endParaRPr lang="ru-RU" dirty="0"/>
          </a:p>
          <a:p>
            <a:endParaRPr lang="ru-RU" dirty="0"/>
          </a:p>
          <a:p>
            <a:endParaRPr lang="ru-RU" dirty="0">
              <a:latin typeface="Times New Roman" pitchFamily="18" charset="0"/>
              <a:cs typeface="Times New Roman" pitchFamily="18" charset="0"/>
            </a:endParaRPr>
          </a:p>
        </p:txBody>
      </p:sp>
      <p:sp>
        <p:nvSpPr>
          <p:cNvPr id="6" name="Прямоугольник 5"/>
          <p:cNvSpPr/>
          <p:nvPr/>
        </p:nvSpPr>
        <p:spPr>
          <a:xfrm>
            <a:off x="395536" y="476672"/>
            <a:ext cx="8496944" cy="5909310"/>
          </a:xfrm>
          <a:prstGeom prst="rect">
            <a:avLst/>
          </a:prstGeom>
        </p:spPr>
        <p:txBody>
          <a:bodyPr wrap="square">
            <a:spAutoFit/>
          </a:bodyPr>
          <a:lstStyle/>
          <a:p>
            <a:r>
              <a:rPr lang="ru-RU" dirty="0" err="1">
                <a:latin typeface="Times New Roman" pitchFamily="18" charset="0"/>
                <a:cs typeface="Times New Roman" pitchFamily="18" charset="0"/>
              </a:rPr>
              <a:t>Металлизационные</a:t>
            </a:r>
            <a:r>
              <a:rPr lang="ru-RU" dirty="0">
                <a:latin typeface="Times New Roman" pitchFamily="18" charset="0"/>
                <a:cs typeface="Times New Roman" pitchFamily="18" charset="0"/>
              </a:rPr>
              <a:t> составы наносят на керамические детали кисточкой, пульверизатором, окунанием, </a:t>
            </a:r>
            <a:r>
              <a:rPr lang="ru-RU" dirty="0" err="1">
                <a:latin typeface="Times New Roman" pitchFamily="18" charset="0"/>
                <a:cs typeface="Times New Roman" pitchFamily="18" charset="0"/>
              </a:rPr>
              <a:t>шелкографией</a:t>
            </a:r>
            <a:r>
              <a:rPr lang="ru-RU" dirty="0">
                <a:latin typeface="Times New Roman" pitchFamily="18" charset="0"/>
                <a:cs typeface="Times New Roman" pitchFamily="18" charset="0"/>
              </a:rPr>
              <a:t>, а также с помощью </a:t>
            </a:r>
            <a:r>
              <a:rPr lang="ru-RU" dirty="0" err="1">
                <a:latin typeface="Times New Roman" pitchFamily="18" charset="0"/>
                <a:cs typeface="Times New Roman" pitchFamily="18" charset="0"/>
              </a:rPr>
              <a:t>металлизационных</a:t>
            </a:r>
            <a:r>
              <a:rPr lang="ru-RU" dirty="0">
                <a:latin typeface="Times New Roman" pitchFamily="18" charset="0"/>
                <a:cs typeface="Times New Roman" pitchFamily="18" charset="0"/>
              </a:rPr>
              <a:t> лент и др.</a:t>
            </a:r>
          </a:p>
          <a:p>
            <a:r>
              <a:rPr lang="ru-RU" dirty="0">
                <a:latin typeface="Times New Roman" pitchFamily="18" charset="0"/>
                <a:cs typeface="Times New Roman" pitchFamily="18" charset="0"/>
              </a:rPr>
              <a:t>В зависимости от типа керамического материала и состава пасты толщина наносимого покрытия может колебаться от 30 до 85мкм, но колебания толщины для одного состава пасты не должны превышать 5 мкм. Поддержание заданной толщины слоя - наиболее трудная задача, решение которой в основном зависит от квалификации исполнителя.</a:t>
            </a:r>
          </a:p>
          <a:p>
            <a:r>
              <a:rPr lang="ru-RU" dirty="0">
                <a:latin typeface="Times New Roman" pitchFamily="18" charset="0"/>
                <a:cs typeface="Times New Roman" pitchFamily="18" charset="0"/>
              </a:rPr>
              <a:t>После нанесения покрытия детали поступают на </a:t>
            </a:r>
            <a:r>
              <a:rPr lang="ru-RU" dirty="0" err="1">
                <a:latin typeface="Times New Roman" pitchFamily="18" charset="0"/>
                <a:cs typeface="Times New Roman" pitchFamily="18" charset="0"/>
              </a:rPr>
              <a:t>вжигание</a:t>
            </a:r>
            <a:r>
              <a:rPr lang="ru-RU" dirty="0">
                <a:latin typeface="Times New Roman" pitchFamily="18" charset="0"/>
                <a:cs typeface="Times New Roman" pitchFamily="18" charset="0"/>
              </a:rPr>
              <a:t>, которое производится в водородных печах периодического или непрерывного действия. Учитывая, что качество металлизации в печах непрерывного действия более стабильно, в промышленности в основном используют конвейерные печи типа ПВТ-6, К-265.</a:t>
            </a:r>
          </a:p>
          <a:p>
            <a:r>
              <a:rPr lang="ru-RU" i="1" dirty="0">
                <a:latin typeface="Times New Roman" pitchFamily="18" charset="0"/>
                <a:cs typeface="Times New Roman" pitchFamily="18" charset="0"/>
              </a:rPr>
              <a:t>После закрепления первого слоя, состоящего в основном из молибдена (вольфрама), на его поверхность наносят второй слой (никеля, железа, меди) порошковым или гальваническим способом.</a:t>
            </a:r>
          </a:p>
          <a:p>
            <a:r>
              <a:rPr lang="ru-RU" i="1" dirty="0">
                <a:latin typeface="Times New Roman" pitchFamily="18" charset="0"/>
                <a:cs typeface="Times New Roman" pitchFamily="18" charset="0"/>
              </a:rPr>
              <a:t>Порошковые способы нанесения первого и второго слоев аналогичны, при этом изменяется температура </a:t>
            </a:r>
            <a:r>
              <a:rPr lang="ru-RU" i="1" dirty="0" err="1">
                <a:latin typeface="Times New Roman" pitchFamily="18" charset="0"/>
                <a:cs typeface="Times New Roman" pitchFamily="18" charset="0"/>
              </a:rPr>
              <a:t>вжигания</a:t>
            </a:r>
            <a:r>
              <a:rPr lang="ru-RU" i="1" dirty="0">
                <a:latin typeface="Times New Roman" pitchFamily="18" charset="0"/>
                <a:cs typeface="Times New Roman" pitchFamily="18" charset="0"/>
              </a:rPr>
              <a:t> в пределах 960-1200°С, а точка росы водорода должна быть ниже -20°С. Однако ввиду трудоемкости порошковый метод в настоящее время почти не используют и заменяют гальваническим или химическим способом нанесения никеля или железа.</a:t>
            </a:r>
          </a:p>
          <a:p>
            <a:endParaRPr lang="ru-RU" dirty="0"/>
          </a:p>
        </p:txBody>
      </p:sp>
    </p:spTree>
    <p:extLst>
      <p:ext uri="{BB962C8B-B14F-4D97-AF65-F5344CB8AC3E}">
        <p14:creationId xmlns:p14="http://schemas.microsoft.com/office/powerpoint/2010/main" val="7898691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a:bodyPr>
          <a:lstStyle/>
          <a:p>
            <a:r>
              <a:rPr lang="ru-RU" sz="2400" dirty="0"/>
              <a:t>Технология пайки металлизированной керамики </a:t>
            </a: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a:xfrm>
            <a:off x="457200" y="836712"/>
            <a:ext cx="8229600" cy="5289451"/>
          </a:xfrm>
        </p:spPr>
        <p:txBody>
          <a:bodyPr>
            <a:noAutofit/>
          </a:bodyPr>
          <a:lstStyle/>
          <a:p>
            <a:r>
              <a:rPr lang="ru-RU" sz="900" dirty="0">
                <a:latin typeface="Times New Roman" pitchFamily="18" charset="0"/>
                <a:cs typeface="Times New Roman" pitchFamily="18" charset="0"/>
              </a:rPr>
              <a:t>Из различных припоев наиболее широко применяют </a:t>
            </a:r>
            <a:r>
              <a:rPr lang="ru-RU" sz="900" dirty="0" err="1">
                <a:latin typeface="Times New Roman" pitchFamily="18" charset="0"/>
                <a:cs typeface="Times New Roman" pitchFamily="18" charset="0"/>
              </a:rPr>
              <a:t>ПСр</a:t>
            </a:r>
            <a:r>
              <a:rPr lang="ru-RU" sz="900" dirty="0">
                <a:latin typeface="Times New Roman" pitchFamily="18" charset="0"/>
                <a:cs typeface="Times New Roman" pitchFamily="18" charset="0"/>
              </a:rPr>
              <a:t> 72 для пайки меди и </a:t>
            </a:r>
            <a:r>
              <a:rPr lang="ru-RU" sz="900" dirty="0" err="1">
                <a:latin typeface="Times New Roman" pitchFamily="18" charset="0"/>
                <a:cs typeface="Times New Roman" pitchFamily="18" charset="0"/>
              </a:rPr>
              <a:t>ковара</a:t>
            </a:r>
            <a:r>
              <a:rPr lang="ru-RU" sz="900" dirty="0">
                <a:latin typeface="Times New Roman" pitchFamily="18" charset="0"/>
                <a:cs typeface="Times New Roman" pitchFamily="18" charset="0"/>
              </a:rPr>
              <a:t>, медь Мо для пайки </a:t>
            </a:r>
            <a:r>
              <a:rPr lang="ru-RU" sz="900" dirty="0" err="1">
                <a:latin typeface="Times New Roman" pitchFamily="18" charset="0"/>
                <a:cs typeface="Times New Roman" pitchFamily="18" charset="0"/>
              </a:rPr>
              <a:t>ковара</a:t>
            </a:r>
            <a:r>
              <a:rPr lang="ru-RU" sz="900" dirty="0">
                <a:latin typeface="Times New Roman" pitchFamily="18" charset="0"/>
                <a:cs typeface="Times New Roman" pitchFamily="18" charset="0"/>
              </a:rPr>
              <a:t> и Ср 999 для пайки низкоуглеродистых сталей и железа.</a:t>
            </a:r>
          </a:p>
          <a:p>
            <a:r>
              <a:rPr lang="ru-RU" sz="900" b="1" dirty="0">
                <a:latin typeface="Times New Roman" pitchFamily="18" charset="0"/>
                <a:cs typeface="Times New Roman" pitchFamily="18" charset="0"/>
              </a:rPr>
              <a:t>Недостатком самого распространенного припоя </a:t>
            </a:r>
            <a:r>
              <a:rPr lang="ru-RU" sz="900" b="1" dirty="0" err="1">
                <a:latin typeface="Times New Roman" pitchFamily="18" charset="0"/>
                <a:cs typeface="Times New Roman" pitchFamily="18" charset="0"/>
              </a:rPr>
              <a:t>ПСр</a:t>
            </a:r>
            <a:r>
              <a:rPr lang="ru-RU" sz="900" b="1" dirty="0">
                <a:latin typeface="Times New Roman" pitchFamily="18" charset="0"/>
                <a:cs typeface="Times New Roman" pitchFamily="18" charset="0"/>
              </a:rPr>
              <a:t> 72</a:t>
            </a:r>
            <a:r>
              <a:rPr lang="ru-RU" sz="900" dirty="0">
                <a:latin typeface="Times New Roman" pitchFamily="18" charset="0"/>
                <a:cs typeface="Times New Roman" pitchFamily="18" charset="0"/>
              </a:rPr>
              <a:t> является значительное количество «</a:t>
            </a:r>
            <a:r>
              <a:rPr lang="ru-RU" sz="900" dirty="0" err="1">
                <a:latin typeface="Times New Roman" pitchFamily="18" charset="0"/>
                <a:cs typeface="Times New Roman" pitchFamily="18" charset="0"/>
              </a:rPr>
              <a:t>непропаев</a:t>
            </a:r>
            <a:r>
              <a:rPr lang="ru-RU" sz="900" dirty="0">
                <a:latin typeface="Times New Roman" pitchFamily="18" charset="0"/>
                <a:cs typeface="Times New Roman" pitchFamily="18" charset="0"/>
              </a:rPr>
              <a:t>» (пор), которые снижают механические и термические характеристики соединений керамики с металлами и особенно керамики с медью, где они проявляются в более явной форме.</a:t>
            </a:r>
          </a:p>
          <a:p>
            <a:r>
              <a:rPr lang="ru-RU" sz="900" dirty="0">
                <a:latin typeface="Times New Roman" pitchFamily="18" charset="0"/>
                <a:cs typeface="Times New Roman" pitchFamily="18" charset="0"/>
              </a:rPr>
              <a:t>Структура шва существенно улучшается при замене обычной медно-серебряной эвтектики припоем ПСрМКб72В, аналогичным припою </a:t>
            </a:r>
            <a:r>
              <a:rPr lang="ru-RU" sz="900" dirty="0" err="1">
                <a:latin typeface="Times New Roman" pitchFamily="18" charset="0"/>
                <a:cs typeface="Times New Roman" pitchFamily="18" charset="0"/>
              </a:rPr>
              <a:t>ПСр</a:t>
            </a:r>
            <a:r>
              <a:rPr lang="ru-RU" sz="900" dirty="0">
                <a:latin typeface="Times New Roman" pitchFamily="18" charset="0"/>
                <a:cs typeface="Times New Roman" pitchFamily="18" charset="0"/>
              </a:rPr>
              <a:t> 72, но содержащим до </a:t>
            </a:r>
            <a:r>
              <a:rPr lang="ru-RU" sz="900" b="1" dirty="0">
                <a:latin typeface="Times New Roman" pitchFamily="18" charset="0"/>
                <a:cs typeface="Times New Roman" pitchFamily="18" charset="0"/>
              </a:rPr>
              <a:t>0,5% Со. </a:t>
            </a:r>
            <a:r>
              <a:rPr lang="ru-RU" sz="900" dirty="0">
                <a:latin typeface="Times New Roman" pitchFamily="18" charset="0"/>
                <a:cs typeface="Times New Roman" pitchFamily="18" charset="0"/>
              </a:rPr>
              <a:t>Соединения металлизированной керамики с медью, полученные с помощью припоя ПСрМКб72В, имеют </a:t>
            </a:r>
            <a:r>
              <a:rPr lang="ru-RU" sz="900" dirty="0" err="1">
                <a:latin typeface="Times New Roman" pitchFamily="18" charset="0"/>
                <a:cs typeface="Times New Roman" pitchFamily="18" charset="0"/>
              </a:rPr>
              <a:t>беспористую</a:t>
            </a:r>
            <a:r>
              <a:rPr lang="ru-RU" sz="900" dirty="0">
                <a:latin typeface="Times New Roman" pitchFamily="18" charset="0"/>
                <a:cs typeface="Times New Roman" pitchFamily="18" charset="0"/>
              </a:rPr>
              <a:t> структуру шва</a:t>
            </a:r>
          </a:p>
          <a:p>
            <a:r>
              <a:rPr lang="ru-RU" sz="900" dirty="0">
                <a:latin typeface="Times New Roman" pitchFamily="18" charset="0"/>
                <a:cs typeface="Times New Roman" pitchFamily="18" charset="0"/>
              </a:rPr>
              <a:t>Почти все металлокерамические узлы, кроме простейших цилиндрических с небольшим диаметром в пределах 30-35 мм, паяют в специальных оправках.</a:t>
            </a:r>
          </a:p>
          <a:p>
            <a:r>
              <a:rPr lang="ru-RU" sz="900" dirty="0">
                <a:latin typeface="Times New Roman" pitchFamily="18" charset="0"/>
                <a:cs typeface="Times New Roman" pitchFamily="18" charset="0"/>
              </a:rPr>
              <a:t>Оправки изготовляют из нержавеющей стали 12Х18Н10Т. Перед пайкой ее окисляют отжигом в среде водорода с точкой росы от -20 до +10°С при 1100°С.</a:t>
            </a:r>
          </a:p>
          <a:p>
            <a:r>
              <a:rPr lang="ru-RU" sz="900" dirty="0">
                <a:latin typeface="Times New Roman" pitchFamily="18" charset="0"/>
                <a:cs typeface="Times New Roman" pitchFamily="18" charset="0"/>
              </a:rPr>
              <a:t>Пайку узлов осуществляют в печах с защитной атмосферой как периодического, так и непрерывного действия. Широко применяют печи периодического действия,. Режимы пайки металлокерамических узлов существенно отличаются от режимов, применяемых при пайке металлов. Это объясняется спецификой физико-химических процессов, протекающих при пайке металлизированной керамики, свойствами керамического материала, а также термомеханическими напряжениями, возникающими в соединении.</a:t>
            </a:r>
          </a:p>
          <a:p>
            <a:r>
              <a:rPr lang="ru-RU" sz="900" b="1" i="1" dirty="0">
                <a:latin typeface="Times New Roman" pitchFamily="18" charset="0"/>
                <a:cs typeface="Times New Roman" pitchFamily="18" charset="0"/>
              </a:rPr>
              <a:t>Качество соединения металла с керамикой в основном определяется следующими элементами: скоростью нагрева (временем подъема температуры), длительностью контакта расплава припоя с поверхностью металлизации (временем выдержки), температурой пайки и скоростью охлаждения.</a:t>
            </a:r>
          </a:p>
          <a:p>
            <a:r>
              <a:rPr lang="ru-RU" sz="900" dirty="0">
                <a:latin typeface="Times New Roman" pitchFamily="18" charset="0"/>
                <a:cs typeface="Times New Roman" pitchFamily="18" charset="0"/>
              </a:rPr>
              <a:t>Пайку другими припоями в интервале температур 780-1100°С следует производить по аналогии с режимами, приведенными на рис.. </a:t>
            </a:r>
          </a:p>
          <a:p>
            <a:r>
              <a:rPr lang="ru-RU" sz="900" dirty="0">
                <a:latin typeface="Times New Roman" pitchFamily="18" charset="0"/>
                <a:cs typeface="Times New Roman" pitchFamily="18" charset="0"/>
              </a:rPr>
              <a:t>Чем меньше габариты узла и выше пластичность припоя и материала манжет, тем с большими скоростями можно охлаждать узлы.</a:t>
            </a:r>
          </a:p>
          <a:p>
            <a:r>
              <a:rPr lang="ru-RU" sz="900" dirty="0">
                <a:latin typeface="Times New Roman" pitchFamily="18" charset="0"/>
                <a:cs typeface="Times New Roman" pitchFamily="18" charset="0"/>
              </a:rPr>
              <a:t>Основными параметрами при пайке металлизированной керамики являются время выдержки и температура, от них в значительной мере зависит последующая эксплуатационная надежность соединений. Это объясняется сложной природой покрытия, которое состоит из спеченного тугоплавкого (в большинстве случаев молибденового) каркаса, заполненного </a:t>
            </a:r>
            <a:r>
              <a:rPr lang="ru-RU" sz="900" dirty="0" err="1">
                <a:latin typeface="Times New Roman" pitchFamily="18" charset="0"/>
                <a:cs typeface="Times New Roman" pitchFamily="18" charset="0"/>
              </a:rPr>
              <a:t>межзерновым</a:t>
            </a:r>
            <a:r>
              <a:rPr lang="ru-RU" sz="900" dirty="0">
                <a:latin typeface="Times New Roman" pitchFamily="18" charset="0"/>
                <a:cs typeface="Times New Roman" pitchFamily="18" charset="0"/>
              </a:rPr>
              <a:t> неметаллическим веществом (стекло и продукты взаимодействия активных добавок с окислами керамики). </a:t>
            </a:r>
            <a:r>
              <a:rPr lang="ru-RU" sz="900" dirty="0" err="1">
                <a:latin typeface="Times New Roman" pitchFamily="18" charset="0"/>
                <a:cs typeface="Times New Roman" pitchFamily="18" charset="0"/>
              </a:rPr>
              <a:t>Межзерновое</a:t>
            </a:r>
            <a:r>
              <a:rPr lang="ru-RU" sz="900" dirty="0">
                <a:latin typeface="Times New Roman" pitchFamily="18" charset="0"/>
                <a:cs typeface="Times New Roman" pitchFamily="18" charset="0"/>
              </a:rPr>
              <a:t> вещество при температуре выше 1000° С размягчается и при повышении температуры приобретает все более значительную подвижность. В связи с этим температура пайки высокоглиноземистых керамических материалов с содержанием А1</a:t>
            </a:r>
            <a:r>
              <a:rPr lang="ru-RU" sz="900" baseline="-25000" dirty="0">
                <a:latin typeface="Times New Roman" pitchFamily="18" charset="0"/>
                <a:cs typeface="Times New Roman" pitchFamily="18" charset="0"/>
              </a:rPr>
              <a:t>2</a:t>
            </a:r>
            <a:r>
              <a:rPr lang="ru-RU" sz="900" dirty="0">
                <a:latin typeface="Times New Roman" pitchFamily="18" charset="0"/>
                <a:cs typeface="Times New Roman" pitchFamily="18" charset="0"/>
              </a:rPr>
              <a:t>О</a:t>
            </a:r>
            <a:r>
              <a:rPr lang="ru-RU" sz="900" baseline="-25000" dirty="0">
                <a:latin typeface="Times New Roman" pitchFamily="18" charset="0"/>
                <a:cs typeface="Times New Roman" pitchFamily="18" charset="0"/>
              </a:rPr>
              <a:t>3</a:t>
            </a:r>
            <a:r>
              <a:rPr lang="ru-RU" sz="900" dirty="0">
                <a:latin typeface="Times New Roman" pitchFamily="18" charset="0"/>
                <a:cs typeface="Times New Roman" pitchFamily="18" charset="0"/>
              </a:rPr>
              <a:t> в пределах от 90 до 96%, металлизированных молибден-марганцевой пастой, ограничена 1100° С.</a:t>
            </a:r>
          </a:p>
          <a:p>
            <a:r>
              <a:rPr lang="ru-RU" sz="900" dirty="0">
                <a:latin typeface="Times New Roman" pitchFamily="18" charset="0"/>
                <a:cs typeface="Times New Roman" pitchFamily="18" charset="0"/>
              </a:rPr>
              <a:t>Практически наиболее высокотемпературным припоем, пригодным для пайки такой керамики, может служить чистая медь. Однако иногда медь вытесняет </a:t>
            </a:r>
            <a:r>
              <a:rPr lang="ru-RU" sz="900" dirty="0" err="1">
                <a:latin typeface="Times New Roman" pitchFamily="18" charset="0"/>
                <a:cs typeface="Times New Roman" pitchFamily="18" charset="0"/>
              </a:rPr>
              <a:t>межзерновое</a:t>
            </a:r>
            <a:r>
              <a:rPr lang="ru-RU" sz="900" dirty="0">
                <a:latin typeface="Times New Roman" pitchFamily="18" charset="0"/>
                <a:cs typeface="Times New Roman" pitchFamily="18" charset="0"/>
              </a:rPr>
              <a:t> вещество, которое при незначительной выдержке (30-40 с) остается в паяном шве, а с ее увеличением до 60-300 с (в зависимости от типа керамического материала и состава </a:t>
            </a:r>
            <a:r>
              <a:rPr lang="ru-RU" sz="900" dirty="0" err="1">
                <a:latin typeface="Times New Roman" pitchFamily="18" charset="0"/>
                <a:cs typeface="Times New Roman" pitchFamily="18" charset="0"/>
              </a:rPr>
              <a:t>металлизационного</a:t>
            </a:r>
            <a:r>
              <a:rPr lang="ru-RU" sz="900" dirty="0">
                <a:latin typeface="Times New Roman" pitchFamily="18" charset="0"/>
                <a:cs typeface="Times New Roman" pitchFamily="18" charset="0"/>
              </a:rPr>
              <a:t> покрытия) выходит на поверхность </a:t>
            </a:r>
          </a:p>
          <a:p>
            <a:r>
              <a:rPr lang="ru-RU" sz="900" dirty="0">
                <a:latin typeface="Times New Roman" pitchFamily="18" charset="0"/>
                <a:cs typeface="Times New Roman" pitchFamily="18" charset="0"/>
              </a:rPr>
              <a:t>паяного шва в виде отдельных стеклообразных капель. Процесс замещения </a:t>
            </a:r>
            <a:r>
              <a:rPr lang="ru-RU" sz="900" dirty="0" err="1">
                <a:latin typeface="Times New Roman" pitchFamily="18" charset="0"/>
                <a:cs typeface="Times New Roman" pitchFamily="18" charset="0"/>
              </a:rPr>
              <a:t>межзернового</a:t>
            </a:r>
            <a:r>
              <a:rPr lang="ru-RU" sz="900" dirty="0">
                <a:latin typeface="Times New Roman" pitchFamily="18" charset="0"/>
                <a:cs typeface="Times New Roman" pitchFamily="18" charset="0"/>
              </a:rPr>
              <a:t> вещества</a:t>
            </a:r>
          </a:p>
          <a:p>
            <a:r>
              <a:rPr lang="ru-RU" sz="900" dirty="0">
                <a:latin typeface="Times New Roman" pitchFamily="18" charset="0"/>
                <a:cs typeface="Times New Roman" pitchFamily="18" charset="0"/>
              </a:rPr>
              <a:t> припоем сопровождается значительным ослаблением связи </a:t>
            </a:r>
            <a:r>
              <a:rPr lang="ru-RU" sz="900" dirty="0" err="1">
                <a:latin typeface="Times New Roman" pitchFamily="18" charset="0"/>
                <a:cs typeface="Times New Roman" pitchFamily="18" charset="0"/>
              </a:rPr>
              <a:t>металлизационного</a:t>
            </a:r>
            <a:r>
              <a:rPr lang="ru-RU" sz="900" dirty="0">
                <a:latin typeface="Times New Roman" pitchFamily="18" charset="0"/>
                <a:cs typeface="Times New Roman" pitchFamily="18" charset="0"/>
              </a:rPr>
              <a:t> слоя с керамикой и </a:t>
            </a:r>
          </a:p>
          <a:p>
            <a:r>
              <a:rPr lang="ru-RU" sz="900" dirty="0">
                <a:latin typeface="Times New Roman" pitchFamily="18" charset="0"/>
                <a:cs typeface="Times New Roman" pitchFamily="18" charset="0"/>
              </a:rPr>
              <a:t>возникновением дефектов в покрытии и паяном шве, что приводит к снижению термомеханических </a:t>
            </a:r>
          </a:p>
          <a:p>
            <a:r>
              <a:rPr lang="ru-RU" sz="900" dirty="0">
                <a:latin typeface="Times New Roman" pitchFamily="18" charset="0"/>
                <a:cs typeface="Times New Roman" pitchFamily="18" charset="0"/>
              </a:rPr>
              <a:t>свойств металлокерамических соединений.</a:t>
            </a:r>
          </a:p>
          <a:p>
            <a:r>
              <a:rPr lang="ru-RU" sz="900" dirty="0">
                <a:latin typeface="Times New Roman" pitchFamily="18" charset="0"/>
                <a:cs typeface="Times New Roman" pitchFamily="18" charset="0"/>
              </a:rPr>
              <a:t>Поэтому во всех случаях металлизированную керамику необходимо паять при минимально </a:t>
            </a:r>
          </a:p>
          <a:p>
            <a:r>
              <a:rPr lang="ru-RU" sz="900" dirty="0">
                <a:latin typeface="Times New Roman" pitchFamily="18" charset="0"/>
                <a:cs typeface="Times New Roman" pitchFamily="18" charset="0"/>
              </a:rPr>
              <a:t>возможных температурах и выдержках. Практически принято вести процесс пайки при </a:t>
            </a:r>
          </a:p>
          <a:p>
            <a:r>
              <a:rPr lang="ru-RU" sz="900" dirty="0">
                <a:latin typeface="Times New Roman" pitchFamily="18" charset="0"/>
                <a:cs typeface="Times New Roman" pitchFamily="18" charset="0"/>
              </a:rPr>
              <a:t>температурах не более (</a:t>
            </a:r>
            <a:r>
              <a:rPr lang="ru-RU" sz="900" dirty="0" err="1">
                <a:latin typeface="Times New Roman" pitchFamily="18" charset="0"/>
                <a:cs typeface="Times New Roman" pitchFamily="18" charset="0"/>
              </a:rPr>
              <a:t>t</a:t>
            </a:r>
            <a:r>
              <a:rPr lang="ru-RU" sz="900" baseline="-25000" dirty="0" err="1">
                <a:latin typeface="Times New Roman" pitchFamily="18" charset="0"/>
                <a:cs typeface="Times New Roman" pitchFamily="18" charset="0"/>
              </a:rPr>
              <a:t>пл</a:t>
            </a:r>
            <a:r>
              <a:rPr lang="ru-RU" sz="900" dirty="0">
                <a:latin typeface="Times New Roman" pitchFamily="18" charset="0"/>
                <a:cs typeface="Times New Roman" pitchFamily="18" charset="0"/>
              </a:rPr>
              <a:t> +20)°С. Время выдержки после расплавления припоя от 30 до 60 с.</a:t>
            </a:r>
          </a:p>
          <a:p>
            <a:r>
              <a:rPr lang="ru-RU" sz="900" dirty="0">
                <a:latin typeface="Times New Roman" pitchFamily="18" charset="0"/>
                <a:cs typeface="Times New Roman" pitchFamily="18" charset="0"/>
              </a:rPr>
              <a:t>Режимы пайки медно-керамических  деталей различной формы</a:t>
            </a:r>
          </a:p>
        </p:txBody>
      </p:sp>
      <p:pic>
        <p:nvPicPr>
          <p:cNvPr id="4" name="Рисунок 3" descr="Рис. 8. Режимы пайки металлокерамических узлов медью и медно-серебряной эвтектикой "/>
          <p:cNvPicPr/>
          <p:nvPr/>
        </p:nvPicPr>
        <p:blipFill>
          <a:blip r:embed="rId2">
            <a:extLst>
              <a:ext uri="{28A0092B-C50C-407E-A947-70E740481C1C}">
                <a14:useLocalDpi xmlns:a14="http://schemas.microsoft.com/office/drawing/2010/main" val="0"/>
              </a:ext>
            </a:extLst>
          </a:blip>
          <a:srcRect/>
          <a:stretch>
            <a:fillRect/>
          </a:stretch>
        </p:blipFill>
        <p:spPr bwMode="auto">
          <a:xfrm>
            <a:off x="6105525" y="4829175"/>
            <a:ext cx="2581275" cy="2028825"/>
          </a:xfrm>
          <a:prstGeom prst="rect">
            <a:avLst/>
          </a:prstGeom>
          <a:noFill/>
          <a:ln>
            <a:noFill/>
          </a:ln>
        </p:spPr>
      </p:pic>
    </p:spTree>
    <p:extLst>
      <p:ext uri="{BB962C8B-B14F-4D97-AF65-F5344CB8AC3E}">
        <p14:creationId xmlns:p14="http://schemas.microsoft.com/office/powerpoint/2010/main" val="23677747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864096"/>
          </a:xfrm>
        </p:spPr>
        <p:txBody>
          <a:bodyPr>
            <a:noAutofit/>
          </a:bodyPr>
          <a:lstStyle/>
          <a:p>
            <a:r>
              <a:rPr lang="ru-RU" sz="2400" b="1" dirty="0">
                <a:latin typeface="Times New Roman" pitchFamily="18" charset="0"/>
                <a:cs typeface="Times New Roman" pitchFamily="18" charset="0"/>
              </a:rPr>
              <a:t>Пайка керамики с металлом без спекания </a:t>
            </a:r>
            <a:r>
              <a:rPr lang="ru-RU" sz="2400" b="1" dirty="0" err="1">
                <a:latin typeface="Times New Roman" pitchFamily="18" charset="0"/>
                <a:cs typeface="Times New Roman" pitchFamily="18" charset="0"/>
              </a:rPr>
              <a:t>метализационного</a:t>
            </a:r>
            <a:r>
              <a:rPr lang="ru-RU" sz="2400" b="1" dirty="0">
                <a:latin typeface="Times New Roman" pitchFamily="18" charset="0"/>
                <a:cs typeface="Times New Roman" pitchFamily="18" charset="0"/>
              </a:rPr>
              <a:t> слоя </a:t>
            </a:r>
            <a:br>
              <a:rPr lang="ru-RU" sz="2400" b="1"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a:xfrm>
            <a:off x="457200" y="908720"/>
            <a:ext cx="8229600" cy="5217443"/>
          </a:xfrm>
        </p:spPr>
        <p:txBody>
          <a:bodyPr>
            <a:normAutofit fontScale="47500" lnSpcReduction="20000"/>
          </a:bodyPr>
          <a:lstStyle/>
          <a:p>
            <a:pPr latinLnBrk="1"/>
            <a:r>
              <a:rPr lang="ru-RU" b="1" dirty="0">
                <a:latin typeface="Times New Roman" pitchFamily="18" charset="0"/>
                <a:cs typeface="Times New Roman" pitchFamily="18" charset="0"/>
              </a:rPr>
              <a:t>Пайка керамики с металлом без спекания </a:t>
            </a:r>
            <a:r>
              <a:rPr lang="ru-RU" b="1" dirty="0" err="1">
                <a:latin typeface="Times New Roman" pitchFamily="18" charset="0"/>
                <a:cs typeface="Times New Roman" pitchFamily="18" charset="0"/>
              </a:rPr>
              <a:t>метализационного</a:t>
            </a:r>
            <a:r>
              <a:rPr lang="ru-RU" b="1" dirty="0">
                <a:latin typeface="Times New Roman" pitchFamily="18" charset="0"/>
                <a:cs typeface="Times New Roman" pitchFamily="18" charset="0"/>
              </a:rPr>
              <a:t> слоя </a:t>
            </a:r>
          </a:p>
          <a:p>
            <a:r>
              <a:rPr lang="ru-RU" dirty="0">
                <a:latin typeface="Times New Roman" pitchFamily="18" charset="0"/>
                <a:cs typeface="Times New Roman" pitchFamily="18" charset="0"/>
              </a:rPr>
              <a:t>Этот способ соединения сводится к </a:t>
            </a:r>
            <a:r>
              <a:rPr lang="ru-RU" b="1" dirty="0">
                <a:latin typeface="Times New Roman" pitchFamily="18" charset="0"/>
                <a:cs typeface="Times New Roman" pitchFamily="18" charset="0"/>
              </a:rPr>
              <a:t>нанесению на керамическую деталь </a:t>
            </a:r>
            <a:r>
              <a:rPr lang="ru-RU" b="1" dirty="0" err="1">
                <a:latin typeface="Times New Roman" pitchFamily="18" charset="0"/>
                <a:cs typeface="Times New Roman" pitchFamily="18" charset="0"/>
              </a:rPr>
              <a:t>металлизационной</a:t>
            </a:r>
            <a:r>
              <a:rPr lang="ru-RU" b="1" dirty="0">
                <a:latin typeface="Times New Roman" pitchFamily="18" charset="0"/>
                <a:cs typeface="Times New Roman" pitchFamily="18" charset="0"/>
              </a:rPr>
              <a:t> пасты </a:t>
            </a:r>
            <a:r>
              <a:rPr lang="ru-RU" dirty="0">
                <a:latin typeface="Times New Roman" pitchFamily="18" charset="0"/>
                <a:cs typeface="Times New Roman" pitchFamily="18" charset="0"/>
              </a:rPr>
              <a:t>и последующей пайке медью или медно-золотыми припоями. Основными условиями получения соединений являются </a:t>
            </a:r>
            <a:r>
              <a:rPr lang="ru-RU" dirty="0" err="1">
                <a:latin typeface="Times New Roman" pitchFamily="18" charset="0"/>
                <a:cs typeface="Times New Roman" pitchFamily="18" charset="0"/>
              </a:rPr>
              <a:t>смачиваемость</a:t>
            </a:r>
            <a:r>
              <a:rPr lang="ru-RU" dirty="0">
                <a:latin typeface="Times New Roman" pitchFamily="18" charset="0"/>
                <a:cs typeface="Times New Roman" pitchFamily="18" charset="0"/>
              </a:rPr>
              <a:t> припоем сырого </a:t>
            </a:r>
            <a:r>
              <a:rPr lang="ru-RU" dirty="0" err="1">
                <a:latin typeface="Times New Roman" pitchFamily="18" charset="0"/>
                <a:cs typeface="Times New Roman" pitchFamily="18" charset="0"/>
              </a:rPr>
              <a:t>металлизационного</a:t>
            </a:r>
            <a:r>
              <a:rPr lang="ru-RU" dirty="0">
                <a:latin typeface="Times New Roman" pitchFamily="18" charset="0"/>
                <a:cs typeface="Times New Roman" pitchFamily="18" charset="0"/>
              </a:rPr>
              <a:t> слоя и химическая реакция между керамикой и покрытием.</a:t>
            </a:r>
          </a:p>
          <a:p>
            <a:r>
              <a:rPr lang="ru-RU" dirty="0">
                <a:latin typeface="Times New Roman" pitchFamily="18" charset="0"/>
                <a:cs typeface="Times New Roman" pitchFamily="18" charset="0"/>
              </a:rPr>
              <a:t>Составы </a:t>
            </a:r>
            <a:r>
              <a:rPr lang="ru-RU" dirty="0" err="1">
                <a:latin typeface="Times New Roman" pitchFamily="18" charset="0"/>
                <a:cs typeface="Times New Roman" pitchFamily="18" charset="0"/>
              </a:rPr>
              <a:t>металлизационных</a:t>
            </a:r>
            <a:r>
              <a:rPr lang="ru-RU" dirty="0">
                <a:latin typeface="Times New Roman" pitchFamily="18" charset="0"/>
                <a:cs typeface="Times New Roman" pitchFamily="18" charset="0"/>
              </a:rPr>
              <a:t> паст: обыкновенная молибден-марганцевая паста (Мо 80; </a:t>
            </a:r>
            <a:r>
              <a:rPr lang="ru-RU" dirty="0" err="1">
                <a:latin typeface="Times New Roman" pitchFamily="18" charset="0"/>
                <a:cs typeface="Times New Roman" pitchFamily="18" charset="0"/>
              </a:rPr>
              <a:t>Мп</a:t>
            </a:r>
            <a:r>
              <a:rPr lang="ru-RU" dirty="0">
                <a:latin typeface="Times New Roman" pitchFamily="18" charset="0"/>
                <a:cs typeface="Times New Roman" pitchFamily="18" charset="0"/>
              </a:rPr>
              <a:t> 20) и молибден-марганцевая паста с добавкой титана или двуокиси титана (Мо 80; </a:t>
            </a:r>
            <a:r>
              <a:rPr lang="ru-RU" dirty="0" err="1">
                <a:latin typeface="Times New Roman" pitchFamily="18" charset="0"/>
                <a:cs typeface="Times New Roman" pitchFamily="18" charset="0"/>
              </a:rPr>
              <a:t>Мп</a:t>
            </a:r>
            <a:r>
              <a:rPr lang="ru-RU" dirty="0">
                <a:latin typeface="Times New Roman" pitchFamily="18" charset="0"/>
                <a:cs typeface="Times New Roman" pitchFamily="18" charset="0"/>
              </a:rPr>
              <a:t> 15; ТiО</a:t>
            </a:r>
            <a:r>
              <a:rPr lang="ru-RU" baseline="-25000" dirty="0">
                <a:latin typeface="Times New Roman" pitchFamily="18" charset="0"/>
                <a:cs typeface="Times New Roman" pitchFamily="18" charset="0"/>
              </a:rPr>
              <a:t>2</a:t>
            </a:r>
            <a:r>
              <a:rPr lang="ru-RU" dirty="0">
                <a:latin typeface="Times New Roman" pitchFamily="18" charset="0"/>
                <a:cs typeface="Times New Roman" pitchFamily="18" charset="0"/>
              </a:rPr>
              <a:t> 5).</a:t>
            </a:r>
          </a:p>
          <a:p>
            <a:r>
              <a:rPr lang="ru-RU" dirty="0">
                <a:latin typeface="Times New Roman" pitchFamily="18" charset="0"/>
                <a:cs typeface="Times New Roman" pitchFamily="18" charset="0"/>
              </a:rPr>
              <a:t>Пайку узлов следует проводить в водороде или </a:t>
            </a:r>
            <a:r>
              <a:rPr lang="ru-RU" dirty="0" err="1">
                <a:latin typeface="Times New Roman" pitchFamily="18" charset="0"/>
                <a:cs typeface="Times New Roman" pitchFamily="18" charset="0"/>
              </a:rPr>
              <a:t>формиргазе</a:t>
            </a:r>
            <a:r>
              <a:rPr lang="ru-RU" dirty="0">
                <a:latin typeface="Times New Roman" pitchFamily="18" charset="0"/>
                <a:cs typeface="Times New Roman" pitchFamily="18" charset="0"/>
              </a:rPr>
              <a:t> с точкой росы от -20 до +5°С, т. е. в таком температурно-газовом режиме, когда имеется возможность окисления компонентов пасты, но в то же время обеспечивается удовлетворительное смачивание сопрягаемых деталей жидким припоем. В качестве конструкционного металла применяют </a:t>
            </a:r>
            <a:r>
              <a:rPr lang="ru-RU" dirty="0" err="1">
                <a:latin typeface="Times New Roman" pitchFamily="18" charset="0"/>
                <a:cs typeface="Times New Roman" pitchFamily="18" charset="0"/>
              </a:rPr>
              <a:t>ковар</a:t>
            </a:r>
            <a:r>
              <a:rPr lang="ru-RU" dirty="0">
                <a:latin typeface="Times New Roman" pitchFamily="18" charset="0"/>
                <a:cs typeface="Times New Roman" pitchFamily="18" charset="0"/>
              </a:rPr>
              <a:t>, реже молибден и медь.</a:t>
            </a:r>
          </a:p>
          <a:p>
            <a:r>
              <a:rPr lang="ru-RU" dirty="0">
                <a:latin typeface="Times New Roman" pitchFamily="18" charset="0"/>
                <a:cs typeface="Times New Roman" pitchFamily="18" charset="0"/>
              </a:rPr>
              <a:t> </a:t>
            </a:r>
          </a:p>
          <a:p>
            <a:r>
              <a:rPr lang="ru-RU" b="1" dirty="0">
                <a:latin typeface="Times New Roman" pitchFamily="18" charset="0"/>
                <a:cs typeface="Times New Roman" pitchFamily="18" charset="0"/>
              </a:rPr>
              <a:t>Пайка </a:t>
            </a:r>
            <a:r>
              <a:rPr lang="ru-RU" b="1" dirty="0" err="1">
                <a:latin typeface="Times New Roman" pitchFamily="18" charset="0"/>
                <a:cs typeface="Times New Roman" pitchFamily="18" charset="0"/>
              </a:rPr>
              <a:t>неметаллизированной</a:t>
            </a:r>
            <a:r>
              <a:rPr lang="ru-RU" b="1" dirty="0">
                <a:latin typeface="Times New Roman" pitchFamily="18" charset="0"/>
                <a:cs typeface="Times New Roman" pitchFamily="18" charset="0"/>
              </a:rPr>
              <a:t> керамики с металлами под давлением</a:t>
            </a:r>
            <a:endParaRPr lang="ru-RU" dirty="0">
              <a:latin typeface="Times New Roman" pitchFamily="18" charset="0"/>
              <a:cs typeface="Times New Roman" pitchFamily="18" charset="0"/>
            </a:endParaRPr>
          </a:p>
          <a:p>
            <a:r>
              <a:rPr lang="ru-RU" b="1" dirty="0">
                <a:latin typeface="Times New Roman" pitchFamily="18" charset="0"/>
                <a:cs typeface="Times New Roman" pitchFamily="18" charset="0"/>
              </a:rPr>
              <a:t>Данный способ в значительной степени напоминает диффузионную сварку.</a:t>
            </a:r>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Процесс получения соединений сводится к сборке узла, расплавлению припоя с выдержкой 3-5 мин без давления и с последующей выдержкой под давлением в течение 8-10 мин. Затем снижается температура и охлаждается узел под давлением 0,4-0,5 кгс/мм</a:t>
            </a:r>
            <a:r>
              <a:rPr lang="ru-RU" baseline="30000" dirty="0">
                <a:latin typeface="Times New Roman" pitchFamily="18" charset="0"/>
                <a:cs typeface="Times New Roman" pitchFamily="18" charset="0"/>
              </a:rPr>
              <a:t>2</a:t>
            </a:r>
            <a:r>
              <a:rPr lang="ru-RU" dirty="0">
                <a:latin typeface="Times New Roman" pitchFamily="18" charset="0"/>
                <a:cs typeface="Times New Roman" pitchFamily="18" charset="0"/>
              </a:rPr>
              <a:t> до комнатной температуры.</a:t>
            </a:r>
          </a:p>
          <a:p>
            <a:r>
              <a:rPr lang="ru-RU" dirty="0">
                <a:latin typeface="Times New Roman" pitchFamily="18" charset="0"/>
                <a:cs typeface="Times New Roman" pitchFamily="18" charset="0"/>
              </a:rPr>
              <a:t>Так же как и для диффузионной сварки, в этом случае конструкции соединений торцовые компенсированные. В качестве материала манжет могут быть использованы </a:t>
            </a:r>
            <a:r>
              <a:rPr lang="ru-RU" dirty="0" err="1">
                <a:latin typeface="Times New Roman" pitchFamily="18" charset="0"/>
                <a:cs typeface="Times New Roman" pitchFamily="18" charset="0"/>
              </a:rPr>
              <a:t>ковар</a:t>
            </a:r>
            <a:r>
              <a:rPr lang="ru-RU" dirty="0">
                <a:latin typeface="Times New Roman" pitchFamily="18" charset="0"/>
                <a:cs typeface="Times New Roman" pitchFamily="18" charset="0"/>
              </a:rPr>
              <a:t>, железо-никелевые сплавы и молибден при пайке медью и медь при пайке ПЗлМ35,</a:t>
            </a: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8576849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a:bodyPr>
          <a:lstStyle/>
          <a:p>
            <a:r>
              <a:rPr lang="ru-RU" sz="2400" dirty="0"/>
              <a:t>Активная пайка металла с керамикой </a:t>
            </a: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a:xfrm>
            <a:off x="457200" y="908720"/>
            <a:ext cx="8229600" cy="5217443"/>
          </a:xfrm>
        </p:spPr>
        <p:txBody>
          <a:bodyPr>
            <a:normAutofit fontScale="32500" lnSpcReduction="20000"/>
          </a:bodyPr>
          <a:lstStyle/>
          <a:p>
            <a:r>
              <a:rPr lang="ru-RU" sz="3400" dirty="0">
                <a:latin typeface="Times New Roman" pitchFamily="18" charset="0"/>
                <a:cs typeface="Times New Roman" pitchFamily="18" charset="0"/>
              </a:rPr>
              <a:t>Сущность его заключается в использовании титана и циркония в качестве активных составляющих металлического припоя. Титан и цирконий способствуют растеканию припоя по поверхности керамики. Можно выделить </a:t>
            </a:r>
            <a:r>
              <a:rPr lang="ru-RU" sz="3400" b="1" dirty="0">
                <a:latin typeface="Times New Roman" pitchFamily="18" charset="0"/>
                <a:cs typeface="Times New Roman" pitchFamily="18" charset="0"/>
              </a:rPr>
              <a:t>три наиболее характерные разновидности этого метода:</a:t>
            </a:r>
            <a:endParaRPr lang="ru-RU" sz="3400" dirty="0">
              <a:latin typeface="Times New Roman" pitchFamily="18" charset="0"/>
              <a:cs typeface="Times New Roman" pitchFamily="18" charset="0"/>
            </a:endParaRPr>
          </a:p>
          <a:p>
            <a:r>
              <a:rPr lang="ru-RU" sz="3400" dirty="0">
                <a:latin typeface="Times New Roman" pitchFamily="18" charset="0"/>
                <a:cs typeface="Times New Roman" pitchFamily="18" charset="0"/>
              </a:rPr>
              <a:t>1) пайку керамики непосредственно с титаном или цирконием, при этом активные компоненты переходят в припой в результате растворения металлических манжет, соединяемых с керамикой;</a:t>
            </a:r>
          </a:p>
          <a:p>
            <a:r>
              <a:rPr lang="ru-RU" sz="3400" dirty="0">
                <a:latin typeface="Times New Roman" pitchFamily="18" charset="0"/>
                <a:cs typeface="Times New Roman" pitchFamily="18" charset="0"/>
              </a:rPr>
              <a:t>2) пайку керамики с предварительным нанесением на место соединения порошка активного металла или его гидрида;</a:t>
            </a:r>
          </a:p>
          <a:p>
            <a:r>
              <a:rPr lang="ru-RU" sz="3400" dirty="0">
                <a:latin typeface="Times New Roman" pitchFamily="18" charset="0"/>
                <a:cs typeface="Times New Roman" pitchFamily="18" charset="0"/>
              </a:rPr>
              <a:t>3) пайку керамики с применением активных припоев, т. е. припоев, содержащих титан или цирконий.</a:t>
            </a:r>
          </a:p>
          <a:p>
            <a:r>
              <a:rPr lang="ru-RU" sz="3400" dirty="0">
                <a:latin typeface="Times New Roman" pitchFamily="18" charset="0"/>
                <a:cs typeface="Times New Roman" pitchFamily="18" charset="0"/>
              </a:rPr>
              <a:t>Основным достоинством одноступенчатого метода является его простота, так как не требуется предварительная металлизация керамики.</a:t>
            </a:r>
          </a:p>
          <a:p>
            <a:r>
              <a:rPr lang="ru-RU" sz="3400" dirty="0">
                <a:latin typeface="Times New Roman" pitchFamily="18" charset="0"/>
                <a:cs typeface="Times New Roman" pitchFamily="18" charset="0"/>
              </a:rPr>
              <a:t>Однако </a:t>
            </a:r>
            <a:r>
              <a:rPr lang="ru-RU" sz="3400" b="1" dirty="0">
                <a:latin typeface="Times New Roman" pitchFamily="18" charset="0"/>
                <a:cs typeface="Times New Roman" pitchFamily="18" charset="0"/>
              </a:rPr>
              <a:t>метод активной пайки имеет недостатки.</a:t>
            </a:r>
            <a:r>
              <a:rPr lang="ru-RU" sz="3400" dirty="0">
                <a:latin typeface="Times New Roman" pitchFamily="18" charset="0"/>
                <a:cs typeface="Times New Roman" pitchFamily="18" charset="0"/>
              </a:rPr>
              <a:t> Процесс пайки необходимо проводить либо в вакууме 10-5 мм рт. ст., либо в среде инертного газа, не содержащего кислород и пары воды (кислорода не более 0,0001% по объему, точка росы не выше -70°С).</a:t>
            </a:r>
          </a:p>
          <a:p>
            <a:r>
              <a:rPr lang="ru-RU" sz="3400" dirty="0">
                <a:latin typeface="Times New Roman" pitchFamily="18" charset="0"/>
                <a:cs typeface="Times New Roman" pitchFamily="18" charset="0"/>
              </a:rPr>
              <a:t>Температурные коэффициенты линейного расширения керамики и металла должны быть близкими во всем диапазоне температур. Несмотря на кажущееся разнообразие способов активной пайки, в основе протекающих процессов лежит взаимодействие активного металла с окислами керамики, при этом титан (цирконий), являясь </a:t>
            </a:r>
            <a:r>
              <a:rPr lang="ru-RU" sz="3400" dirty="0" err="1">
                <a:latin typeface="Times New Roman" pitchFamily="18" charset="0"/>
                <a:cs typeface="Times New Roman" pitchFamily="18" charset="0"/>
              </a:rPr>
              <a:t>межфазно</a:t>
            </a:r>
            <a:r>
              <a:rPr lang="ru-RU" sz="3400" dirty="0">
                <a:latin typeface="Times New Roman" pitchFamily="18" charset="0"/>
                <a:cs typeface="Times New Roman" pitchFamily="18" charset="0"/>
              </a:rPr>
              <a:t>-активной добавкой, растворяясь в припое, обеспечивает растекание активного сплава по поверхности </a:t>
            </a:r>
            <a:r>
              <a:rPr lang="ru-RU" sz="3400" dirty="0" err="1">
                <a:latin typeface="Times New Roman" pitchFamily="18" charset="0"/>
                <a:cs typeface="Times New Roman" pitchFamily="18" charset="0"/>
              </a:rPr>
              <a:t>неметаллизированной</a:t>
            </a:r>
            <a:r>
              <a:rPr lang="ru-RU" sz="3400" dirty="0">
                <a:latin typeface="Times New Roman" pitchFamily="18" charset="0"/>
                <a:cs typeface="Times New Roman" pitchFamily="18" charset="0"/>
              </a:rPr>
              <a:t> керамики.</a:t>
            </a:r>
          </a:p>
          <a:p>
            <a:r>
              <a:rPr lang="ru-RU" sz="3400" dirty="0">
                <a:latin typeface="Times New Roman" pitchFamily="18" charset="0"/>
                <a:cs typeface="Times New Roman" pitchFamily="18" charset="0"/>
              </a:rPr>
              <a:t>Титан образует эвтектические сплавы почти со всеми металлами. Поэтому при пайке по активной технологии во всех случаях образуются высокоактивные сплавы, взаимодействующие с </a:t>
            </a:r>
            <a:r>
              <a:rPr lang="ru-RU" sz="3400" dirty="0" err="1">
                <a:latin typeface="Times New Roman" pitchFamily="18" charset="0"/>
                <a:cs typeface="Times New Roman" pitchFamily="18" charset="0"/>
              </a:rPr>
              <a:t>неметаллизированной</a:t>
            </a:r>
            <a:r>
              <a:rPr lang="ru-RU" sz="3400" dirty="0">
                <a:latin typeface="Times New Roman" pitchFamily="18" charset="0"/>
                <a:cs typeface="Times New Roman" pitchFamily="18" charset="0"/>
              </a:rPr>
              <a:t> керамикой и обеспечивающие прочное соединение металла с диэлектриком.</a:t>
            </a:r>
          </a:p>
          <a:p>
            <a:r>
              <a:rPr lang="ru-RU" sz="3400" dirty="0">
                <a:latin typeface="Times New Roman" pitchFamily="18" charset="0"/>
                <a:cs typeface="Times New Roman" pitchFamily="18" charset="0"/>
              </a:rPr>
              <a:t>Химическая природа протекающих при этом процессов заключается в следующем. Активные металлы при контакте с керамическими окислами в условиях вакуума и повышенных температур частично их восстанавливают с образованием в пограничной зоне сложных растворов внедрения и замещения. Взаимодействия чистых окислов А1</a:t>
            </a:r>
            <a:r>
              <a:rPr lang="ru-RU" sz="3400" baseline="-25000" dirty="0">
                <a:latin typeface="Times New Roman" pitchFamily="18" charset="0"/>
                <a:cs typeface="Times New Roman" pitchFamily="18" charset="0"/>
              </a:rPr>
              <a:t>2</a:t>
            </a:r>
            <a:r>
              <a:rPr lang="ru-RU" sz="3400" dirty="0">
                <a:latin typeface="Times New Roman" pitchFamily="18" charset="0"/>
                <a:cs typeface="Times New Roman" pitchFamily="18" charset="0"/>
              </a:rPr>
              <a:t>0</a:t>
            </a:r>
            <a:r>
              <a:rPr lang="ru-RU" sz="3400" baseline="-25000" dirty="0">
                <a:latin typeface="Times New Roman" pitchFamily="18" charset="0"/>
                <a:cs typeface="Times New Roman" pitchFamily="18" charset="0"/>
              </a:rPr>
              <a:t>3</a:t>
            </a:r>
            <a:r>
              <a:rPr lang="ru-RU" sz="3400" dirty="0">
                <a:latin typeface="Times New Roman" pitchFamily="18" charset="0"/>
                <a:cs typeface="Times New Roman" pitchFamily="18" charset="0"/>
              </a:rPr>
              <a:t> и Si02 с титаном показано, что А1</a:t>
            </a:r>
            <a:r>
              <a:rPr lang="ru-RU" sz="3400" baseline="-25000" dirty="0">
                <a:latin typeface="Times New Roman" pitchFamily="18" charset="0"/>
                <a:cs typeface="Times New Roman" pitchFamily="18" charset="0"/>
              </a:rPr>
              <a:t>2</a:t>
            </a:r>
            <a:r>
              <a:rPr lang="ru-RU" sz="3400" dirty="0">
                <a:latin typeface="Times New Roman" pitchFamily="18" charset="0"/>
                <a:cs typeface="Times New Roman" pitchFamily="18" charset="0"/>
              </a:rPr>
              <a:t>0</a:t>
            </a:r>
            <a:r>
              <a:rPr lang="ru-RU" sz="3400" baseline="-25000" dirty="0">
                <a:latin typeface="Times New Roman" pitchFamily="18" charset="0"/>
                <a:cs typeface="Times New Roman" pitchFamily="18" charset="0"/>
              </a:rPr>
              <a:t>3</a:t>
            </a:r>
            <a:r>
              <a:rPr lang="ru-RU" sz="3400" dirty="0">
                <a:latin typeface="Times New Roman" pitchFamily="18" charset="0"/>
                <a:cs typeface="Times New Roman" pitchFamily="18" charset="0"/>
              </a:rPr>
              <a:t>, частично </a:t>
            </a:r>
            <a:r>
              <a:rPr lang="ru-RU" sz="3400" dirty="0" err="1">
                <a:latin typeface="Times New Roman" pitchFamily="18" charset="0"/>
                <a:cs typeface="Times New Roman" pitchFamily="18" charset="0"/>
              </a:rPr>
              <a:t>восстанавливаясь</a:t>
            </a:r>
            <a:r>
              <a:rPr lang="ru-RU" sz="3400" dirty="0">
                <a:latin typeface="Times New Roman" pitchFamily="18" charset="0"/>
                <a:cs typeface="Times New Roman" pitchFamily="18" charset="0"/>
              </a:rPr>
              <a:t> при 950°С, отдает кристаллической решетке титана кислород с образованием твердого раствора внедрения. В свою очередь, алюминий, освободившийся при восстановлении А1</a:t>
            </a:r>
            <a:r>
              <a:rPr lang="ru-RU" sz="3400" baseline="-25000" dirty="0">
                <a:latin typeface="Times New Roman" pitchFamily="18" charset="0"/>
                <a:cs typeface="Times New Roman" pitchFamily="18" charset="0"/>
              </a:rPr>
              <a:t>2</a:t>
            </a:r>
            <a:r>
              <a:rPr lang="ru-RU" sz="3400" dirty="0">
                <a:latin typeface="Times New Roman" pitchFamily="18" charset="0"/>
                <a:cs typeface="Times New Roman" pitchFamily="18" charset="0"/>
              </a:rPr>
              <a:t>0</a:t>
            </a:r>
            <a:r>
              <a:rPr lang="ru-RU" sz="3400" baseline="-25000" dirty="0">
                <a:latin typeface="Times New Roman" pitchFamily="18" charset="0"/>
                <a:cs typeface="Times New Roman" pitchFamily="18" charset="0"/>
              </a:rPr>
              <a:t>3</a:t>
            </a:r>
            <a:r>
              <a:rPr lang="ru-RU" sz="3400" dirty="0">
                <a:latin typeface="Times New Roman" pitchFamily="18" charset="0"/>
                <a:cs typeface="Times New Roman" pitchFamily="18" charset="0"/>
              </a:rPr>
              <a:t>, также растворяется в титане, но с образованием твердого раствора замещения.</a:t>
            </a:r>
          </a:p>
          <a:p>
            <a:r>
              <a:rPr lang="ru-RU" sz="3400" dirty="0">
                <a:latin typeface="Times New Roman" pitchFamily="18" charset="0"/>
                <a:cs typeface="Times New Roman" pitchFamily="18" charset="0"/>
              </a:rPr>
              <a:t>При взаимодействии Si0</a:t>
            </a:r>
            <a:r>
              <a:rPr lang="ru-RU" sz="3400" baseline="-25000" dirty="0">
                <a:latin typeface="Times New Roman" pitchFamily="18" charset="0"/>
                <a:cs typeface="Times New Roman" pitchFamily="18" charset="0"/>
              </a:rPr>
              <a:t>2</a:t>
            </a:r>
            <a:r>
              <a:rPr lang="ru-RU" sz="3400" dirty="0">
                <a:latin typeface="Times New Roman" pitchFamily="18" charset="0"/>
                <a:cs typeface="Times New Roman" pitchFamily="18" charset="0"/>
              </a:rPr>
              <a:t> с титаном образуется твердый раствор кислорода </a:t>
            </a:r>
            <a:r>
              <a:rPr lang="ru-RU" sz="3400">
                <a:latin typeface="Times New Roman" pitchFamily="18" charset="0"/>
                <a:cs typeface="Times New Roman" pitchFamily="18" charset="0"/>
              </a:rPr>
              <a:t>в титане </a:t>
            </a:r>
            <a:r>
              <a:rPr lang="ru-RU" sz="3400" dirty="0">
                <a:latin typeface="Times New Roman" pitchFamily="18" charset="0"/>
                <a:cs typeface="Times New Roman" pitchFamily="18" charset="0"/>
              </a:rPr>
              <a:t>и появляются интерметаллические соединения титана с кремнием, так как последний не дает твердых растворов с титаном.</a:t>
            </a:r>
          </a:p>
          <a:p>
            <a:r>
              <a:rPr lang="ru-RU" sz="3400" dirty="0">
                <a:latin typeface="Times New Roman" pitchFamily="18" charset="0"/>
                <a:cs typeface="Times New Roman" pitchFamily="18" charset="0"/>
              </a:rPr>
              <a:t>Указанные процессы являются определяющими в механизме образования металлокерамических соединений по активной технологии, а припой облегчает перенос активного металла к керамике и, кроме того, заполняет зазоры между керамикой и металлом. При выборе припоев и режимов пайки следует учитывать возможность возникновения хрупких интерметаллических соединений между припоем и титаном, которые снижают надежность соединения.</a:t>
            </a:r>
          </a:p>
          <a:p>
            <a:endParaRPr lang="ru-RU" dirty="0"/>
          </a:p>
        </p:txBody>
      </p:sp>
    </p:spTree>
    <p:extLst>
      <p:ext uri="{BB962C8B-B14F-4D97-AF65-F5344CB8AC3E}">
        <p14:creationId xmlns:p14="http://schemas.microsoft.com/office/powerpoint/2010/main" val="15524188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01538456"/>
              </p:ext>
            </p:extLst>
          </p:nvPr>
        </p:nvGraphicFramePr>
        <p:xfrm>
          <a:off x="457200" y="260350"/>
          <a:ext cx="8229600" cy="24942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endParaRPr lang="ru-RU" b="1" dirty="0">
                        <a:latin typeface="Times New Roman" pitchFamily="18" charset="0"/>
                        <a:cs typeface="Times New Roman" pitchFamily="18" charset="0"/>
                      </a:endParaRPr>
                    </a:p>
                  </a:txBody>
                  <a:tcPr/>
                </a:tc>
                <a:tc>
                  <a:txBody>
                    <a:bodyPr/>
                    <a:lstStyle/>
                    <a:p>
                      <a:r>
                        <a:rPr lang="ru-RU" b="1" dirty="0" err="1">
                          <a:latin typeface="Times New Roman" pitchFamily="18" charset="0"/>
                          <a:cs typeface="Times New Roman" pitchFamily="18" charset="0"/>
                        </a:rPr>
                        <a:t>форстеритовая</a:t>
                      </a:r>
                      <a:endParaRPr lang="ru-RU" b="1" dirty="0">
                        <a:latin typeface="Times New Roman" pitchFamily="18" charset="0"/>
                        <a:cs typeface="Times New Roman" pitchFamily="18" charset="0"/>
                      </a:endParaRPr>
                    </a:p>
                  </a:txBody>
                  <a:tcPr/>
                </a:tc>
                <a:tc>
                  <a:txBody>
                    <a:bodyPr/>
                    <a:lstStyle/>
                    <a:p>
                      <a:r>
                        <a:rPr lang="ru-RU" b="1" dirty="0">
                          <a:latin typeface="Times New Roman" pitchFamily="18" charset="0"/>
                          <a:cs typeface="Times New Roman" pitchFamily="18" charset="0"/>
                        </a:rPr>
                        <a:t>алюмооксидная</a:t>
                      </a:r>
                    </a:p>
                  </a:txBody>
                  <a:tcPr/>
                </a:tc>
                <a:extLst>
                  <a:ext uri="{0D108BD9-81ED-4DB2-BD59-A6C34878D82A}">
                    <a16:rowId xmlns:a16="http://schemas.microsoft.com/office/drawing/2014/main" val="10000"/>
                  </a:ext>
                </a:extLst>
              </a:tr>
              <a:tr h="370840">
                <a:tc>
                  <a:txBody>
                    <a:bodyPr/>
                    <a:lstStyle/>
                    <a:p>
                      <a:r>
                        <a:rPr lang="ru-RU" b="1" dirty="0" err="1">
                          <a:latin typeface="Times New Roman" pitchFamily="18" charset="0"/>
                          <a:cs typeface="Times New Roman" pitchFamily="18" charset="0"/>
                        </a:rPr>
                        <a:t>Уд.сопротивление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Омсм</a:t>
                      </a:r>
                      <a:endParaRPr lang="ru-RU" b="1" dirty="0">
                        <a:latin typeface="Times New Roman" pitchFamily="18" charset="0"/>
                        <a:cs typeface="Times New Roman" pitchFamily="18" charset="0"/>
                      </a:endParaRPr>
                    </a:p>
                  </a:txBody>
                  <a:tcPr/>
                </a:tc>
                <a:tc>
                  <a:txBody>
                    <a:bodyPr/>
                    <a:lstStyle/>
                    <a:p>
                      <a:r>
                        <a:rPr lang="ru-RU" b="1" dirty="0">
                          <a:latin typeface="Times New Roman" pitchFamily="18" charset="0"/>
                          <a:cs typeface="Times New Roman" pitchFamily="18" charset="0"/>
                        </a:rPr>
                        <a:t> 10</a:t>
                      </a:r>
                      <a:r>
                        <a:rPr lang="ru-RU" b="1" baseline="30000" dirty="0">
                          <a:latin typeface="Times New Roman" pitchFamily="18" charset="0"/>
                          <a:cs typeface="Times New Roman" pitchFamily="18" charset="0"/>
                        </a:rPr>
                        <a:t>8</a:t>
                      </a:r>
                      <a:r>
                        <a:rPr lang="ru-RU" b="1" dirty="0">
                          <a:latin typeface="Times New Roman" pitchFamily="18" charset="0"/>
                          <a:cs typeface="Times New Roman" pitchFamily="18" charset="0"/>
                        </a:rPr>
                        <a:t> при 500 С</a:t>
                      </a:r>
                    </a:p>
                  </a:txBody>
                  <a:tcPr/>
                </a:tc>
                <a:tc>
                  <a:txBody>
                    <a:bodyPr/>
                    <a:lstStyle/>
                    <a:p>
                      <a:r>
                        <a:rPr lang="ru-RU" b="1" dirty="0">
                          <a:latin typeface="Times New Roman" pitchFamily="18" charset="0"/>
                          <a:cs typeface="Times New Roman" pitchFamily="18" charset="0"/>
                        </a:rPr>
                        <a:t>10</a:t>
                      </a:r>
                      <a:r>
                        <a:rPr lang="ru-RU" b="1" baseline="30000" dirty="0">
                          <a:latin typeface="Times New Roman" pitchFamily="18" charset="0"/>
                          <a:cs typeface="Times New Roman" pitchFamily="18" charset="0"/>
                        </a:rPr>
                        <a:t>6</a:t>
                      </a:r>
                      <a:r>
                        <a:rPr lang="ru-RU" b="1" dirty="0">
                          <a:latin typeface="Times New Roman" pitchFamily="18" charset="0"/>
                          <a:cs typeface="Times New Roman" pitchFamily="18" charset="0"/>
                        </a:rPr>
                        <a:t> при 1000 С</a:t>
                      </a:r>
                    </a:p>
                  </a:txBody>
                  <a:tcPr/>
                </a:tc>
                <a:extLst>
                  <a:ext uri="{0D108BD9-81ED-4DB2-BD59-A6C34878D82A}">
                    <a16:rowId xmlns:a16="http://schemas.microsoft.com/office/drawing/2014/main" val="10001"/>
                  </a:ext>
                </a:extLst>
              </a:tr>
              <a:tr h="370840">
                <a:tc>
                  <a:txBody>
                    <a:bodyPr/>
                    <a:lstStyle/>
                    <a:p>
                      <a:r>
                        <a:rPr lang="ru-RU" b="1" dirty="0">
                          <a:latin typeface="Times New Roman" pitchFamily="18" charset="0"/>
                          <a:cs typeface="Times New Roman" pitchFamily="18" charset="0"/>
                        </a:rPr>
                        <a:t>Т размягчения, С</a:t>
                      </a:r>
                    </a:p>
                  </a:txBody>
                  <a:tcPr/>
                </a:tc>
                <a:tc>
                  <a:txBody>
                    <a:bodyPr/>
                    <a:lstStyle/>
                    <a:p>
                      <a:r>
                        <a:rPr lang="ru-RU" b="1" dirty="0">
                          <a:latin typeface="Times New Roman" pitchFamily="18" charset="0"/>
                          <a:cs typeface="Times New Roman" pitchFamily="18" charset="0"/>
                        </a:rPr>
                        <a:t>1300-1400</a:t>
                      </a:r>
                    </a:p>
                  </a:txBody>
                  <a:tcPr/>
                </a:tc>
                <a:tc>
                  <a:txBody>
                    <a:bodyPr/>
                    <a:lstStyle/>
                    <a:p>
                      <a:endParaRPr lang="ru-RU" b="1"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70840">
                <a:tc>
                  <a:txBody>
                    <a:bodyPr/>
                    <a:lstStyle/>
                    <a:p>
                      <a:endParaRPr lang="ru-RU" b="1" dirty="0">
                        <a:latin typeface="Times New Roman" pitchFamily="18" charset="0"/>
                        <a:cs typeface="Times New Roman" pitchFamily="18" charset="0"/>
                      </a:endParaRPr>
                    </a:p>
                  </a:txBody>
                  <a:tcPr/>
                </a:tc>
                <a:tc>
                  <a:txBody>
                    <a:bodyPr/>
                    <a:lstStyle/>
                    <a:p>
                      <a:endParaRPr lang="ru-RU" b="1">
                        <a:latin typeface="Times New Roman" pitchFamily="18" charset="0"/>
                        <a:cs typeface="Times New Roman" pitchFamily="18" charset="0"/>
                      </a:endParaRPr>
                    </a:p>
                  </a:txBody>
                  <a:tcPr/>
                </a:tc>
                <a:tc>
                  <a:txBody>
                    <a:bodyPr/>
                    <a:lstStyle/>
                    <a:p>
                      <a:endParaRPr lang="ru-RU" b="1"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370840">
                <a:tc>
                  <a:txBody>
                    <a:bodyPr/>
                    <a:lstStyle/>
                    <a:p>
                      <a:endParaRPr lang="ru-RU" b="1">
                        <a:latin typeface="Times New Roman" pitchFamily="18" charset="0"/>
                        <a:cs typeface="Times New Roman" pitchFamily="18" charset="0"/>
                      </a:endParaRPr>
                    </a:p>
                  </a:txBody>
                  <a:tcPr/>
                </a:tc>
                <a:tc>
                  <a:txBody>
                    <a:bodyPr/>
                    <a:lstStyle/>
                    <a:p>
                      <a:endParaRPr lang="ru-RU" b="1">
                        <a:latin typeface="Times New Roman" pitchFamily="18" charset="0"/>
                        <a:cs typeface="Times New Roman" pitchFamily="18" charset="0"/>
                      </a:endParaRPr>
                    </a:p>
                  </a:txBody>
                  <a:tcPr/>
                </a:tc>
                <a:tc>
                  <a:txBody>
                    <a:bodyPr/>
                    <a:lstStyle/>
                    <a:p>
                      <a:endParaRPr lang="ru-RU" b="1"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370840">
                <a:tc>
                  <a:txBody>
                    <a:bodyPr/>
                    <a:lstStyle/>
                    <a:p>
                      <a:endParaRPr lang="ru-RU" b="1">
                        <a:latin typeface="Times New Roman" pitchFamily="18" charset="0"/>
                        <a:cs typeface="Times New Roman" pitchFamily="18" charset="0"/>
                      </a:endParaRPr>
                    </a:p>
                  </a:txBody>
                  <a:tcPr/>
                </a:tc>
                <a:tc>
                  <a:txBody>
                    <a:bodyPr/>
                    <a:lstStyle/>
                    <a:p>
                      <a:endParaRPr lang="ru-RU" b="1">
                        <a:latin typeface="Times New Roman" pitchFamily="18" charset="0"/>
                        <a:cs typeface="Times New Roman" pitchFamily="18" charset="0"/>
                      </a:endParaRPr>
                    </a:p>
                  </a:txBody>
                  <a:tcPr/>
                </a:tc>
                <a:tc>
                  <a:txBody>
                    <a:bodyPr/>
                    <a:lstStyle/>
                    <a:p>
                      <a:endParaRPr lang="ru-RU" b="1" dirty="0">
                        <a:latin typeface="Times New Roman" pitchFamily="18" charset="0"/>
                        <a:cs typeface="Times New Roman" pitchFamily="18" charset="0"/>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06643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74638"/>
            <a:ext cx="6912768" cy="562074"/>
          </a:xfrm>
        </p:spPr>
        <p:txBody>
          <a:bodyPr>
            <a:normAutofit fontScale="90000"/>
          </a:bodyPr>
          <a:lstStyle/>
          <a:p>
            <a:r>
              <a:rPr lang="ru-RU" dirty="0"/>
              <a:t>СПЛАВЫ</a:t>
            </a:r>
          </a:p>
        </p:txBody>
      </p:sp>
      <p:sp>
        <p:nvSpPr>
          <p:cNvPr id="3" name="Объект 2"/>
          <p:cNvSpPr>
            <a:spLocks noGrp="1"/>
          </p:cNvSpPr>
          <p:nvPr>
            <p:ph idx="1"/>
          </p:nvPr>
        </p:nvSpPr>
        <p:spPr>
          <a:xfrm>
            <a:off x="457200" y="980728"/>
            <a:ext cx="8229600" cy="5976664"/>
          </a:xfrm>
        </p:spPr>
        <p:txBody>
          <a:bodyPr>
            <a:normAutofit fontScale="92500" lnSpcReduction="10000"/>
          </a:bodyPr>
          <a:lstStyle/>
          <a:p>
            <a:r>
              <a:rPr lang="en-US" sz="1500" dirty="0">
                <a:latin typeface="Times New Roman" pitchFamily="18" charset="0"/>
                <a:cs typeface="Times New Roman" pitchFamily="18" charset="0"/>
              </a:rPr>
              <a:t>Fe-Ni – </a:t>
            </a:r>
            <a:r>
              <a:rPr lang="ru-RU" sz="1500" dirty="0">
                <a:latin typeface="Times New Roman" pitchFamily="18" charset="0"/>
                <a:cs typeface="Times New Roman" pitchFamily="18" charset="0"/>
              </a:rPr>
              <a:t>перекрывают ТКЛР стекол и керамик ( 2 – 110)10</a:t>
            </a:r>
            <a:r>
              <a:rPr lang="ru-RU" sz="1500" baseline="30000" dirty="0">
                <a:latin typeface="Times New Roman" pitchFamily="18" charset="0"/>
                <a:cs typeface="Times New Roman" pitchFamily="18" charset="0"/>
              </a:rPr>
              <a:t>-7</a:t>
            </a:r>
            <a:r>
              <a:rPr lang="ru-RU" sz="1500" dirty="0">
                <a:latin typeface="Times New Roman" pitchFamily="18" charset="0"/>
                <a:cs typeface="Times New Roman" pitchFamily="18" charset="0"/>
              </a:rPr>
              <a:t>1/С; 	</a:t>
            </a:r>
            <a:r>
              <a:rPr lang="en-US" sz="1500" dirty="0">
                <a:latin typeface="Times New Roman" pitchFamily="18" charset="0"/>
                <a:cs typeface="Times New Roman" pitchFamily="18" charset="0"/>
              </a:rPr>
              <a:t>- </a:t>
            </a:r>
            <a:r>
              <a:rPr lang="ru-RU" sz="1500" dirty="0">
                <a:latin typeface="Times New Roman" pitchFamily="18" charset="0"/>
                <a:cs typeface="Times New Roman" pitchFamily="18" charset="0"/>
              </a:rPr>
              <a:t>инвар</a:t>
            </a:r>
            <a:r>
              <a:rPr lang="en-US" sz="1500" dirty="0">
                <a:latin typeface="Times New Roman" pitchFamily="18" charset="0"/>
                <a:cs typeface="Times New Roman" pitchFamily="18" charset="0"/>
              </a:rPr>
              <a:t> Fe</a:t>
            </a:r>
            <a:r>
              <a:rPr lang="ru-RU" sz="1500" dirty="0">
                <a:latin typeface="Times New Roman" pitchFamily="18" charset="0"/>
                <a:cs typeface="Times New Roman" pitchFamily="18" charset="0"/>
              </a:rPr>
              <a:t> (64%)</a:t>
            </a:r>
            <a:r>
              <a:rPr lang="en-US" sz="1500" dirty="0">
                <a:latin typeface="Times New Roman" pitchFamily="18" charset="0"/>
                <a:cs typeface="Times New Roman" pitchFamily="18" charset="0"/>
              </a:rPr>
              <a:t>-Ni </a:t>
            </a:r>
            <a:r>
              <a:rPr lang="ru-RU" sz="1500" dirty="0">
                <a:latin typeface="Times New Roman" pitchFamily="18" charset="0"/>
                <a:cs typeface="Times New Roman" pitchFamily="18" charset="0"/>
              </a:rPr>
              <a:t>(36%);</a:t>
            </a:r>
          </a:p>
          <a:p>
            <a:r>
              <a:rPr lang="en-US" sz="1500" dirty="0">
                <a:latin typeface="Times New Roman" pitchFamily="18" charset="0"/>
                <a:cs typeface="Times New Roman" pitchFamily="18" charset="0"/>
              </a:rPr>
              <a:t>Fe-Ni</a:t>
            </a:r>
            <a:r>
              <a:rPr lang="ru-RU" sz="1500" dirty="0">
                <a:latin typeface="Times New Roman" pitchFamily="18" charset="0"/>
                <a:cs typeface="Times New Roman" pitchFamily="18" charset="0"/>
              </a:rPr>
              <a:t>-</a:t>
            </a:r>
            <a:r>
              <a:rPr lang="en-US" sz="1500" dirty="0">
                <a:latin typeface="Times New Roman" pitchFamily="18" charset="0"/>
                <a:cs typeface="Times New Roman" pitchFamily="18" charset="0"/>
              </a:rPr>
              <a:t>Cr</a:t>
            </a:r>
            <a:r>
              <a:rPr lang="ru-RU" sz="1500" dirty="0">
                <a:latin typeface="Times New Roman" pitchFamily="18" charset="0"/>
                <a:cs typeface="Times New Roman" pitchFamily="18" charset="0"/>
              </a:rPr>
              <a:t>, </a:t>
            </a:r>
            <a:r>
              <a:rPr lang="en-US" sz="1500" dirty="0">
                <a:latin typeface="Times New Roman" pitchFamily="18" charset="0"/>
                <a:cs typeface="Times New Roman" pitchFamily="18" charset="0"/>
              </a:rPr>
              <a:t>Fe-Cr – </a:t>
            </a:r>
            <a:r>
              <a:rPr lang="ru-RU" sz="1500" dirty="0">
                <a:latin typeface="Times New Roman" pitchFamily="18" charset="0"/>
                <a:cs typeface="Times New Roman" pitchFamily="18" charset="0"/>
              </a:rPr>
              <a:t>улучшенная адгезия, меньшее окисление (</a:t>
            </a:r>
            <a:r>
              <a:rPr lang="en-US" sz="1500" dirty="0" err="1">
                <a:latin typeface="Times New Roman" pitchFamily="18" charset="0"/>
                <a:cs typeface="Times New Roman" pitchFamily="18" charset="0"/>
              </a:rPr>
              <a:t>CrO</a:t>
            </a:r>
            <a:r>
              <a:rPr lang="en-US" sz="1500" dirty="0">
                <a:latin typeface="Times New Roman" pitchFamily="18" charset="0"/>
                <a:cs typeface="Times New Roman" pitchFamily="18" charset="0"/>
              </a:rPr>
              <a:t>)</a:t>
            </a:r>
            <a:r>
              <a:rPr lang="ru-RU"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Т</a:t>
            </a:r>
            <a:r>
              <a:rPr lang="ru-RU" sz="1500" baseline="-25000" dirty="0" err="1">
                <a:latin typeface="Times New Roman" pitchFamily="18" charset="0"/>
                <a:cs typeface="Times New Roman" pitchFamily="18" charset="0"/>
              </a:rPr>
              <a:t>отж</a:t>
            </a:r>
            <a:r>
              <a:rPr lang="ru-RU" sz="1500" dirty="0">
                <a:latin typeface="Times New Roman" pitchFamily="18" charset="0"/>
                <a:cs typeface="Times New Roman" pitchFamily="18" charset="0"/>
              </a:rPr>
              <a:t> -760-800С, </a:t>
            </a:r>
            <a:r>
              <a:rPr lang="ru-RU" sz="1500" dirty="0" err="1">
                <a:latin typeface="Times New Roman" pitchFamily="18" charset="0"/>
                <a:cs typeface="Times New Roman" pitchFamily="18" charset="0"/>
              </a:rPr>
              <a:t>Т</a:t>
            </a:r>
            <a:r>
              <a:rPr lang="ru-RU" sz="1500" baseline="-25000" dirty="0" err="1">
                <a:latin typeface="Times New Roman" pitchFamily="18" charset="0"/>
                <a:cs typeface="Times New Roman" pitchFamily="18" charset="0"/>
              </a:rPr>
              <a:t>пл</a:t>
            </a:r>
            <a:r>
              <a:rPr lang="ru-RU" sz="1500" dirty="0">
                <a:latin typeface="Times New Roman" pitchFamily="18" charset="0"/>
                <a:cs typeface="Times New Roman" pitchFamily="18" charset="0"/>
              </a:rPr>
              <a:t> – 1500С;</a:t>
            </a:r>
          </a:p>
          <a:p>
            <a:r>
              <a:rPr lang="en-US" sz="1500" dirty="0">
                <a:latin typeface="Times New Roman" pitchFamily="18" charset="0"/>
                <a:cs typeface="Times New Roman" pitchFamily="18" charset="0"/>
              </a:rPr>
              <a:t>Fe-Ni</a:t>
            </a:r>
            <a:r>
              <a:rPr lang="ru-RU" sz="1500" dirty="0">
                <a:latin typeface="Times New Roman" pitchFamily="18" charset="0"/>
                <a:cs typeface="Times New Roman" pitchFamily="18" charset="0"/>
              </a:rPr>
              <a:t>, </a:t>
            </a:r>
            <a:r>
              <a:rPr lang="en-US" sz="1500" dirty="0">
                <a:latin typeface="Times New Roman" pitchFamily="18" charset="0"/>
                <a:cs typeface="Times New Roman" pitchFamily="18" charset="0"/>
              </a:rPr>
              <a:t>Fe-Ni</a:t>
            </a:r>
            <a:r>
              <a:rPr lang="ru-RU" sz="1500" dirty="0">
                <a:latin typeface="Times New Roman" pitchFamily="18" charset="0"/>
                <a:cs typeface="Times New Roman" pitchFamily="18" charset="0"/>
              </a:rPr>
              <a:t>-</a:t>
            </a:r>
            <a:r>
              <a:rPr lang="en-US" sz="1500" dirty="0">
                <a:latin typeface="Times New Roman" pitchFamily="18" charset="0"/>
                <a:cs typeface="Times New Roman" pitchFamily="18" charset="0"/>
              </a:rPr>
              <a:t>Cr</a:t>
            </a:r>
            <a:r>
              <a:rPr lang="ru-RU" sz="1500" dirty="0">
                <a:latin typeface="Times New Roman" pitchFamily="18" charset="0"/>
                <a:cs typeface="Times New Roman" pitchFamily="18" charset="0"/>
              </a:rPr>
              <a:t>  проницаемы для Н</a:t>
            </a:r>
            <a:r>
              <a:rPr lang="ru-RU" sz="1500" baseline="-25000" dirty="0">
                <a:latin typeface="Times New Roman" pitchFamily="18" charset="0"/>
                <a:cs typeface="Times New Roman" pitchFamily="18" charset="0"/>
              </a:rPr>
              <a:t>2</a:t>
            </a:r>
            <a:r>
              <a:rPr lang="ru-RU" sz="1500" dirty="0">
                <a:latin typeface="Times New Roman" pitchFamily="18" charset="0"/>
                <a:cs typeface="Times New Roman" pitchFamily="18" charset="0"/>
              </a:rPr>
              <a:t>  </a:t>
            </a:r>
          </a:p>
          <a:p>
            <a:r>
              <a:rPr lang="en-US" sz="1500" dirty="0">
                <a:latin typeface="Times New Roman" pitchFamily="18" charset="0"/>
                <a:cs typeface="Times New Roman" pitchFamily="18" charset="0"/>
              </a:rPr>
              <a:t>Fe-Ni</a:t>
            </a:r>
            <a:r>
              <a:rPr lang="ru-RU" sz="1500" dirty="0">
                <a:latin typeface="Times New Roman" pitchFamily="18" charset="0"/>
                <a:cs typeface="Times New Roman" pitchFamily="18" charset="0"/>
              </a:rPr>
              <a:t>-</a:t>
            </a:r>
            <a:r>
              <a:rPr lang="en-US" sz="1500" dirty="0">
                <a:latin typeface="Times New Roman" pitchFamily="18" charset="0"/>
                <a:cs typeface="Times New Roman" pitchFamily="18" charset="0"/>
              </a:rPr>
              <a:t>C</a:t>
            </a:r>
            <a:r>
              <a:rPr lang="ru-RU" sz="1500" dirty="0">
                <a:latin typeface="Times New Roman" pitchFamily="18" charset="0"/>
                <a:cs typeface="Times New Roman" pitchFamily="18" charset="0"/>
              </a:rPr>
              <a:t>о</a:t>
            </a:r>
            <a:r>
              <a:rPr lang="en-US" sz="1500" dirty="0">
                <a:latin typeface="Times New Roman" pitchFamily="18" charset="0"/>
                <a:cs typeface="Times New Roman" pitchFamily="18" charset="0"/>
              </a:rPr>
              <a:t>– </a:t>
            </a:r>
            <a:r>
              <a:rPr lang="ru-RU" sz="1500" dirty="0">
                <a:latin typeface="Times New Roman" pitchFamily="18" charset="0"/>
                <a:cs typeface="Times New Roman" pitchFamily="18" charset="0"/>
              </a:rPr>
              <a:t>для тугоплавких  стекол (повышает Т спая);</a:t>
            </a:r>
            <a:r>
              <a:rPr lang="en-US"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ковар</a:t>
            </a:r>
            <a:r>
              <a:rPr lang="ru-RU" sz="1500" dirty="0">
                <a:latin typeface="Times New Roman" pitchFamily="18" charset="0"/>
                <a:cs typeface="Times New Roman" pitchFamily="18" charset="0"/>
              </a:rPr>
              <a:t> </a:t>
            </a:r>
            <a:r>
              <a:rPr lang="en-US" sz="1500" dirty="0">
                <a:latin typeface="Times New Roman" pitchFamily="18" charset="0"/>
                <a:cs typeface="Times New Roman" pitchFamily="18" charset="0"/>
              </a:rPr>
              <a:t>Fe</a:t>
            </a:r>
            <a:r>
              <a:rPr lang="ru-RU" sz="1500" dirty="0">
                <a:latin typeface="Times New Roman" pitchFamily="18" charset="0"/>
                <a:cs typeface="Times New Roman" pitchFamily="18" charset="0"/>
              </a:rPr>
              <a:t>(53%)</a:t>
            </a:r>
            <a:r>
              <a:rPr lang="en-US" sz="1500" dirty="0">
                <a:latin typeface="Times New Roman" pitchFamily="18" charset="0"/>
                <a:cs typeface="Times New Roman" pitchFamily="18" charset="0"/>
              </a:rPr>
              <a:t>-Ni</a:t>
            </a:r>
            <a:r>
              <a:rPr lang="ru-RU" sz="1500" dirty="0">
                <a:latin typeface="Times New Roman" pitchFamily="18" charset="0"/>
                <a:cs typeface="Times New Roman" pitchFamily="18" charset="0"/>
              </a:rPr>
              <a:t>(28%)-</a:t>
            </a:r>
            <a:r>
              <a:rPr lang="en-US" sz="1500" dirty="0">
                <a:latin typeface="Times New Roman" pitchFamily="18" charset="0"/>
                <a:cs typeface="Times New Roman" pitchFamily="18" charset="0"/>
              </a:rPr>
              <a:t>C</a:t>
            </a:r>
            <a:r>
              <a:rPr lang="ru-RU" sz="1500" dirty="0">
                <a:latin typeface="Times New Roman" pitchFamily="18" charset="0"/>
                <a:cs typeface="Times New Roman" pitchFamily="18" charset="0"/>
              </a:rPr>
              <a:t>о(17%), </a:t>
            </a:r>
            <a:r>
              <a:rPr lang="ru-RU" sz="1500" dirty="0" err="1">
                <a:latin typeface="Times New Roman" pitchFamily="18" charset="0"/>
                <a:cs typeface="Times New Roman" pitchFamily="18" charset="0"/>
              </a:rPr>
              <a:t>Т</a:t>
            </a:r>
            <a:r>
              <a:rPr lang="ru-RU" sz="1500" baseline="-25000" dirty="0" err="1">
                <a:latin typeface="Times New Roman" pitchFamily="18" charset="0"/>
                <a:cs typeface="Times New Roman" pitchFamily="18" charset="0"/>
              </a:rPr>
              <a:t>отж</a:t>
            </a:r>
            <a:r>
              <a:rPr lang="ru-RU" sz="1500" dirty="0">
                <a:latin typeface="Times New Roman" pitchFamily="18" charset="0"/>
                <a:cs typeface="Times New Roman" pitchFamily="18" charset="0"/>
              </a:rPr>
              <a:t>=850С; </a:t>
            </a:r>
          </a:p>
          <a:p>
            <a:r>
              <a:rPr lang="en-US" sz="1500" dirty="0">
                <a:latin typeface="Times New Roman" pitchFamily="18" charset="0"/>
                <a:cs typeface="Times New Roman" pitchFamily="18" charset="0"/>
              </a:rPr>
              <a:t>Ni</a:t>
            </a:r>
            <a:r>
              <a:rPr lang="ru-RU" sz="1500" dirty="0">
                <a:latin typeface="Times New Roman" pitchFamily="18" charset="0"/>
                <a:cs typeface="Times New Roman" pitchFamily="18" charset="0"/>
              </a:rPr>
              <a:t>-</a:t>
            </a:r>
            <a:r>
              <a:rPr lang="en-US" sz="1500" dirty="0">
                <a:latin typeface="Times New Roman" pitchFamily="18" charset="0"/>
                <a:cs typeface="Times New Roman" pitchFamily="18" charset="0"/>
              </a:rPr>
              <a:t>C</a:t>
            </a:r>
            <a:r>
              <a:rPr lang="ru-RU" sz="1500" dirty="0">
                <a:latin typeface="Times New Roman" pitchFamily="18" charset="0"/>
                <a:cs typeface="Times New Roman" pitchFamily="18" charset="0"/>
              </a:rPr>
              <a:t>о(15%), магнитные экраны</a:t>
            </a:r>
          </a:p>
          <a:p>
            <a:r>
              <a:rPr lang="en-US" sz="1500" dirty="0">
                <a:latin typeface="Times New Roman" pitchFamily="18" charset="0"/>
                <a:cs typeface="Times New Roman" pitchFamily="18" charset="0"/>
              </a:rPr>
              <a:t>Ni</a:t>
            </a:r>
            <a:r>
              <a:rPr lang="ru-RU" sz="1500" dirty="0">
                <a:latin typeface="Times New Roman" pitchFamily="18" charset="0"/>
                <a:cs typeface="Times New Roman" pitchFamily="18" charset="0"/>
              </a:rPr>
              <a:t>-</a:t>
            </a:r>
            <a:r>
              <a:rPr lang="en-US" sz="1500" dirty="0">
                <a:latin typeface="Times New Roman" pitchFamily="18" charset="0"/>
                <a:cs typeface="Times New Roman" pitchFamily="18" charset="0"/>
              </a:rPr>
              <a:t>Cu</a:t>
            </a:r>
            <a:r>
              <a:rPr lang="ru-RU" sz="1500" dirty="0">
                <a:latin typeface="Times New Roman" pitchFamily="18" charset="0"/>
                <a:cs typeface="Times New Roman" pitchFamily="18" charset="0"/>
              </a:rPr>
              <a:t>(</a:t>
            </a:r>
            <a:r>
              <a:rPr lang="en-US" sz="1500" dirty="0">
                <a:latin typeface="Times New Roman" pitchFamily="18" charset="0"/>
                <a:cs typeface="Times New Roman" pitchFamily="18" charset="0"/>
              </a:rPr>
              <a:t>20-40</a:t>
            </a:r>
            <a:r>
              <a:rPr lang="ru-RU" sz="1500" dirty="0">
                <a:latin typeface="Times New Roman" pitchFamily="18" charset="0"/>
                <a:cs typeface="Times New Roman" pitchFamily="18" charset="0"/>
              </a:rPr>
              <a:t>%),</a:t>
            </a:r>
            <a:r>
              <a:rPr lang="en-US" sz="1500" dirty="0">
                <a:latin typeface="Times New Roman" pitchFamily="18" charset="0"/>
                <a:cs typeface="Times New Roman" pitchFamily="18" charset="0"/>
              </a:rPr>
              <a:t> </a:t>
            </a:r>
            <a:r>
              <a:rPr lang="ru-RU" sz="1500" dirty="0" err="1">
                <a:latin typeface="Times New Roman" pitchFamily="18" charset="0"/>
                <a:cs typeface="Times New Roman" pitchFamily="18" charset="0"/>
              </a:rPr>
              <a:t>монель</a:t>
            </a:r>
            <a:r>
              <a:rPr lang="ru-RU" sz="1500" dirty="0">
                <a:latin typeface="Times New Roman" pitchFamily="18" charset="0"/>
                <a:cs typeface="Times New Roman" pitchFamily="18" charset="0"/>
              </a:rPr>
              <a:t>, хорошая свариваемость;</a:t>
            </a:r>
          </a:p>
          <a:p>
            <a:r>
              <a:rPr lang="en-US" sz="1500" dirty="0">
                <a:latin typeface="Times New Roman" pitchFamily="18" charset="0"/>
                <a:cs typeface="Times New Roman" pitchFamily="18" charset="0"/>
              </a:rPr>
              <a:t>Ni</a:t>
            </a:r>
            <a:r>
              <a:rPr lang="ru-RU" sz="1500" dirty="0">
                <a:latin typeface="Times New Roman" pitchFamily="18" charset="0"/>
                <a:cs typeface="Times New Roman" pitchFamily="18" charset="0"/>
              </a:rPr>
              <a:t>(45%)-</a:t>
            </a:r>
            <a:r>
              <a:rPr lang="en-US" sz="1500" dirty="0">
                <a:latin typeface="Times New Roman" pitchFamily="18" charset="0"/>
                <a:cs typeface="Times New Roman" pitchFamily="18" charset="0"/>
              </a:rPr>
              <a:t>Cu</a:t>
            </a:r>
            <a:r>
              <a:rPr lang="ru-RU" sz="1500" dirty="0">
                <a:latin typeface="Times New Roman" pitchFamily="18" charset="0"/>
                <a:cs typeface="Times New Roman" pitchFamily="18" charset="0"/>
              </a:rPr>
              <a:t>(</a:t>
            </a:r>
            <a:r>
              <a:rPr lang="en-US" sz="1500" dirty="0">
                <a:latin typeface="Times New Roman" pitchFamily="18" charset="0"/>
                <a:cs typeface="Times New Roman" pitchFamily="18" charset="0"/>
              </a:rPr>
              <a:t>55</a:t>
            </a:r>
            <a:r>
              <a:rPr lang="ru-RU" sz="1500" dirty="0">
                <a:latin typeface="Times New Roman" pitchFamily="18" charset="0"/>
                <a:cs typeface="Times New Roman" pitchFamily="18" charset="0"/>
              </a:rPr>
              <a:t>%), константан, малый ТКС, термопары, резисторы</a:t>
            </a:r>
          </a:p>
          <a:p>
            <a:r>
              <a:rPr lang="ru-RU" sz="1500" dirty="0">
                <a:latin typeface="Times New Roman" pitchFamily="18" charset="0"/>
                <a:cs typeface="Times New Roman" pitchFamily="18" charset="0"/>
              </a:rPr>
              <a:t>Биметаллы (плакирование): платинит (</a:t>
            </a:r>
            <a:r>
              <a:rPr lang="en-US" sz="1500" dirty="0">
                <a:latin typeface="Times New Roman" pitchFamily="18" charset="0"/>
                <a:cs typeface="Times New Roman" pitchFamily="18" charset="0"/>
              </a:rPr>
              <a:t>Fe-Ni 58/42% +Cu, Cu-Ni, Fe-Al(Ni), Mo-</a:t>
            </a:r>
            <a:r>
              <a:rPr lang="en-US" sz="1500" dirty="0" err="1">
                <a:latin typeface="Times New Roman" pitchFamily="18" charset="0"/>
                <a:cs typeface="Times New Roman" pitchFamily="18" charset="0"/>
              </a:rPr>
              <a:t>Pt</a:t>
            </a:r>
            <a:r>
              <a:rPr lang="en-US" sz="1500" dirty="0">
                <a:latin typeface="Times New Roman" pitchFamily="18" charset="0"/>
                <a:cs typeface="Times New Roman" pitchFamily="18" charset="0"/>
              </a:rPr>
              <a:t>(Au), W-Cu, </a:t>
            </a:r>
            <a:r>
              <a:rPr lang="en-US" sz="1500" dirty="0" err="1">
                <a:latin typeface="Times New Roman" pitchFamily="18" charset="0"/>
                <a:cs typeface="Times New Roman" pitchFamily="18" charset="0"/>
              </a:rPr>
              <a:t>FeNi-Pt</a:t>
            </a:r>
            <a:r>
              <a:rPr lang="en-US" sz="1500" dirty="0">
                <a:latin typeface="Times New Roman" pitchFamily="18" charset="0"/>
                <a:cs typeface="Times New Roman" pitchFamily="18" charset="0"/>
              </a:rPr>
              <a:t>, </a:t>
            </a:r>
          </a:p>
          <a:p>
            <a:r>
              <a:rPr lang="en-US" sz="1500" dirty="0">
                <a:latin typeface="Times New Roman" pitchFamily="18" charset="0"/>
                <a:cs typeface="Times New Roman" pitchFamily="18" charset="0"/>
              </a:rPr>
              <a:t>Cu-</a:t>
            </a:r>
            <a:r>
              <a:rPr lang="en-US" sz="1500" dirty="0" err="1">
                <a:latin typeface="Times New Roman" pitchFamily="18" charset="0"/>
                <a:cs typeface="Times New Roman" pitchFamily="18" charset="0"/>
              </a:rPr>
              <a:t>Sn</a:t>
            </a:r>
            <a:r>
              <a:rPr lang="en-US" sz="1500" dirty="0">
                <a:latin typeface="Times New Roman" pitchFamily="18" charset="0"/>
                <a:cs typeface="Times New Roman" pitchFamily="18" charset="0"/>
              </a:rPr>
              <a:t>(</a:t>
            </a:r>
            <a:r>
              <a:rPr lang="ru-RU" sz="1500" dirty="0">
                <a:latin typeface="Times New Roman" pitchFamily="18" charset="0"/>
                <a:cs typeface="Times New Roman" pitchFamily="18" charset="0"/>
              </a:rPr>
              <a:t>бронза)</a:t>
            </a:r>
          </a:p>
          <a:p>
            <a:pPr marL="0" indent="0" algn="l">
              <a:buNone/>
            </a:pPr>
            <a:r>
              <a:rPr lang="ru-RU" sz="1700" b="1" dirty="0">
                <a:solidFill>
                  <a:srgbClr val="333333"/>
                </a:solidFill>
                <a:effectLst/>
                <a:latin typeface="Times New Roman" panose="02020603050405020304" pitchFamily="18" charset="0"/>
                <a:cs typeface="Times New Roman" panose="02020603050405020304" pitchFamily="18" charset="0"/>
              </a:rPr>
              <a:t>Бронза</a:t>
            </a:r>
            <a:r>
              <a:rPr lang="ru-RU" sz="1700" b="0" dirty="0">
                <a:solidFill>
                  <a:srgbClr val="333333"/>
                </a:solidFill>
                <a:effectLst/>
                <a:latin typeface="Times New Roman" panose="02020603050405020304" pitchFamily="18" charset="0"/>
                <a:cs typeface="Times New Roman" panose="02020603050405020304" pitchFamily="18" charset="0"/>
              </a:rPr>
              <a:t> </a:t>
            </a:r>
            <a:r>
              <a:rPr lang="ru-RU" sz="1300" b="0" dirty="0">
                <a:solidFill>
                  <a:srgbClr val="333333"/>
                </a:solidFill>
                <a:effectLst/>
                <a:latin typeface="Times New Roman" panose="02020603050405020304" pitchFamily="18" charset="0"/>
                <a:cs typeface="Times New Roman" panose="02020603050405020304" pitchFamily="18" charset="0"/>
              </a:rPr>
              <a:t>— многокомпонентный сплав, где </a:t>
            </a:r>
            <a:r>
              <a:rPr lang="ru-RU" sz="1300" b="1" dirty="0">
                <a:solidFill>
                  <a:srgbClr val="333333"/>
                </a:solidFill>
                <a:effectLst/>
                <a:latin typeface="Times New Roman" panose="02020603050405020304" pitchFamily="18" charset="0"/>
                <a:cs typeface="Times New Roman" panose="02020603050405020304" pitchFamily="18" charset="0"/>
              </a:rPr>
              <a:t>основной элемент</a:t>
            </a:r>
            <a:r>
              <a:rPr lang="ru-RU" sz="1300" b="0" dirty="0">
                <a:solidFill>
                  <a:srgbClr val="333333"/>
                </a:solidFill>
                <a:effectLst/>
                <a:latin typeface="Times New Roman" panose="02020603050405020304" pitchFamily="18" charset="0"/>
                <a:cs typeface="Times New Roman" panose="02020603050405020304" pitchFamily="18" charset="0"/>
              </a:rPr>
              <a:t> — медь (</a:t>
            </a:r>
            <a:r>
              <a:rPr lang="ru-RU" sz="1300" b="0" dirty="0" err="1">
                <a:solidFill>
                  <a:srgbClr val="333333"/>
                </a:solidFill>
                <a:effectLst/>
                <a:latin typeface="Times New Roman" panose="02020603050405020304" pitchFamily="18" charset="0"/>
                <a:cs typeface="Times New Roman" panose="02020603050405020304" pitchFamily="18" charset="0"/>
              </a:rPr>
              <a:t>Cu</a:t>
            </a:r>
            <a:r>
              <a:rPr lang="ru-RU" sz="1300" b="0" dirty="0">
                <a:solidFill>
                  <a:srgbClr val="333333"/>
                </a:solidFill>
                <a:effectLst/>
                <a:latin typeface="Times New Roman" panose="02020603050405020304" pitchFamily="18" charset="0"/>
                <a:cs typeface="Times New Roman" panose="02020603050405020304" pitchFamily="18" charset="0"/>
              </a:rPr>
              <a:t>),</a:t>
            </a:r>
          </a:p>
          <a:p>
            <a:pPr marL="0" indent="0" algn="l">
              <a:buNone/>
            </a:pPr>
            <a:r>
              <a:rPr lang="ru-RU" sz="1300" b="0" dirty="0">
                <a:solidFill>
                  <a:srgbClr val="333333"/>
                </a:solidFill>
                <a:effectLst/>
                <a:latin typeface="Times New Roman" panose="02020603050405020304" pitchFamily="18" charset="0"/>
                <a:cs typeface="Times New Roman" panose="02020603050405020304" pitchFamily="18" charset="0"/>
              </a:rPr>
              <a:t>составляющая от 60% до 95% общего состава. </a:t>
            </a:r>
            <a:r>
              <a:rPr lang="ru-RU" sz="1300" b="1" dirty="0">
                <a:solidFill>
                  <a:srgbClr val="333333"/>
                </a:solidFill>
                <a:effectLst/>
                <a:latin typeface="Times New Roman" panose="02020603050405020304" pitchFamily="18" charset="0"/>
                <a:cs typeface="Times New Roman" panose="02020603050405020304" pitchFamily="18" charset="0"/>
              </a:rPr>
              <a:t>Традиционно второй</a:t>
            </a:r>
          </a:p>
          <a:p>
            <a:pPr marL="0" indent="0" algn="l">
              <a:buNone/>
            </a:pPr>
            <a:r>
              <a:rPr lang="ru-RU" sz="1300" b="1" dirty="0">
                <a:solidFill>
                  <a:srgbClr val="333333"/>
                </a:solidFill>
                <a:effectLst/>
                <a:latin typeface="Times New Roman" panose="02020603050405020304" pitchFamily="18" charset="0"/>
                <a:cs typeface="Times New Roman" panose="02020603050405020304" pitchFamily="18" charset="0"/>
              </a:rPr>
              <a:t> важнейший компонент</a:t>
            </a:r>
            <a:r>
              <a:rPr lang="ru-RU" sz="1300" b="0" dirty="0">
                <a:solidFill>
                  <a:srgbClr val="333333"/>
                </a:solidFill>
                <a:effectLst/>
                <a:latin typeface="Times New Roman" panose="02020603050405020304" pitchFamily="18" charset="0"/>
                <a:cs typeface="Times New Roman" panose="02020603050405020304" pitchFamily="18" charset="0"/>
              </a:rPr>
              <a:t> — олово (</a:t>
            </a:r>
            <a:r>
              <a:rPr lang="ru-RU" sz="1300" b="0" dirty="0" err="1">
                <a:solidFill>
                  <a:srgbClr val="333333"/>
                </a:solidFill>
                <a:effectLst/>
                <a:latin typeface="Times New Roman" panose="02020603050405020304" pitchFamily="18" charset="0"/>
                <a:cs typeface="Times New Roman" panose="02020603050405020304" pitchFamily="18" charset="0"/>
              </a:rPr>
              <a:t>Sn</a:t>
            </a:r>
            <a:r>
              <a:rPr lang="ru-RU" sz="1300" b="0" dirty="0">
                <a:solidFill>
                  <a:srgbClr val="333333"/>
                </a:solidFill>
                <a:effectLst/>
                <a:latin typeface="Times New Roman" panose="02020603050405020304" pitchFamily="18" charset="0"/>
                <a:cs typeface="Times New Roman" panose="02020603050405020304" pitchFamily="18" charset="0"/>
              </a:rPr>
              <a:t>), хотя его содержание может </a:t>
            </a:r>
          </a:p>
          <a:p>
            <a:pPr marL="0" indent="0" algn="l">
              <a:buNone/>
            </a:pPr>
            <a:r>
              <a:rPr lang="ru-RU" sz="1300" b="0" dirty="0">
                <a:solidFill>
                  <a:srgbClr val="333333"/>
                </a:solidFill>
                <a:effectLst/>
                <a:latin typeface="Times New Roman" panose="02020603050405020304" pitchFamily="18" charset="0"/>
                <a:cs typeface="Times New Roman" panose="02020603050405020304" pitchFamily="18" charset="0"/>
              </a:rPr>
              <a:t>варьироваться от 5% до 25% в зависимости от назначения сплава. Однако </a:t>
            </a:r>
          </a:p>
          <a:p>
            <a:pPr marL="0" indent="0" algn="l">
              <a:buNone/>
            </a:pPr>
            <a:r>
              <a:rPr lang="ru-RU" sz="1300" b="0" dirty="0">
                <a:solidFill>
                  <a:srgbClr val="333333"/>
                </a:solidFill>
                <a:effectLst/>
                <a:latin typeface="Times New Roman" panose="02020603050405020304" pitchFamily="18" charset="0"/>
                <a:cs typeface="Times New Roman" panose="02020603050405020304" pitchFamily="18" charset="0"/>
              </a:rPr>
              <a:t>современные технологии позволяют создавать специальные виды бронзы</a:t>
            </a:r>
          </a:p>
          <a:p>
            <a:pPr marL="0" indent="0" algn="l">
              <a:buNone/>
            </a:pPr>
            <a:r>
              <a:rPr lang="ru-RU" sz="1300" b="0" dirty="0">
                <a:solidFill>
                  <a:srgbClr val="333333"/>
                </a:solidFill>
                <a:effectLst/>
                <a:latin typeface="Times New Roman" panose="02020603050405020304" pitchFamily="18" charset="0"/>
                <a:cs typeface="Times New Roman" panose="02020603050405020304" pitchFamily="18" charset="0"/>
              </a:rPr>
              <a:t> с добавлением различных легирующих элементов. К наиболее распространённым относятся алюминий (Al), кремний (</a:t>
            </a:r>
            <a:r>
              <a:rPr lang="ru-RU" sz="1300" b="0" dirty="0" err="1">
                <a:solidFill>
                  <a:srgbClr val="333333"/>
                </a:solidFill>
                <a:effectLst/>
                <a:latin typeface="Times New Roman" panose="02020603050405020304" pitchFamily="18" charset="0"/>
                <a:cs typeface="Times New Roman" panose="02020603050405020304" pitchFamily="18" charset="0"/>
              </a:rPr>
              <a:t>Si</a:t>
            </a:r>
            <a:r>
              <a:rPr lang="ru-RU" sz="1300" b="0" dirty="0">
                <a:solidFill>
                  <a:srgbClr val="333333"/>
                </a:solidFill>
                <a:effectLst/>
                <a:latin typeface="Times New Roman" panose="02020603050405020304" pitchFamily="18" charset="0"/>
                <a:cs typeface="Times New Roman" panose="02020603050405020304" pitchFamily="18" charset="0"/>
              </a:rPr>
              <a:t>), марганец (</a:t>
            </a:r>
            <a:r>
              <a:rPr lang="ru-RU" sz="1300" b="0" dirty="0" err="1">
                <a:solidFill>
                  <a:srgbClr val="333333"/>
                </a:solidFill>
                <a:effectLst/>
                <a:latin typeface="Times New Roman" panose="02020603050405020304" pitchFamily="18" charset="0"/>
                <a:cs typeface="Times New Roman" panose="02020603050405020304" pitchFamily="18" charset="0"/>
              </a:rPr>
              <a:t>Mn</a:t>
            </a:r>
            <a:r>
              <a:rPr lang="ru-RU" sz="1300" b="0" dirty="0">
                <a:solidFill>
                  <a:srgbClr val="333333"/>
                </a:solidFill>
                <a:effectLst/>
                <a:latin typeface="Times New Roman" panose="02020603050405020304" pitchFamily="18" charset="0"/>
                <a:cs typeface="Times New Roman" panose="02020603050405020304" pitchFamily="18" charset="0"/>
              </a:rPr>
              <a:t>), железо (Fe), никель (Ni) и цинк (Zn). Каждый дополнительный элемент придаёт сплаву уникальные характеристики</a:t>
            </a:r>
          </a:p>
          <a:p>
            <a:pPr marL="0" indent="0" algn="l">
              <a:buNone/>
            </a:pPr>
            <a:r>
              <a:rPr lang="ru-RU" sz="1700" b="1" dirty="0">
                <a:solidFill>
                  <a:srgbClr val="333333"/>
                </a:solidFill>
                <a:effectLst/>
                <a:latin typeface="Times New Roman" panose="02020603050405020304" pitchFamily="18" charset="0"/>
                <a:cs typeface="Times New Roman" panose="02020603050405020304" pitchFamily="18" charset="0"/>
              </a:rPr>
              <a:t>Латунь</a:t>
            </a:r>
            <a:r>
              <a:rPr lang="ru-RU" sz="1700" b="0" dirty="0">
                <a:solidFill>
                  <a:srgbClr val="333333"/>
                </a:solidFill>
                <a:effectLst/>
                <a:latin typeface="Times New Roman" panose="02020603050405020304" pitchFamily="18" charset="0"/>
                <a:cs typeface="Times New Roman" panose="02020603050405020304" pitchFamily="18" charset="0"/>
              </a:rPr>
              <a:t> </a:t>
            </a:r>
            <a:r>
              <a:rPr lang="ru-RU" sz="1300" b="0" dirty="0">
                <a:solidFill>
                  <a:srgbClr val="333333"/>
                </a:solidFill>
                <a:effectLst/>
                <a:latin typeface="Times New Roman" panose="02020603050405020304" pitchFamily="18" charset="0"/>
                <a:cs typeface="Times New Roman" panose="02020603050405020304" pitchFamily="18" charset="0"/>
              </a:rPr>
              <a:t>— это сплав </a:t>
            </a:r>
            <a:r>
              <a:rPr lang="ru-RU" sz="1300" b="1" dirty="0">
                <a:solidFill>
                  <a:srgbClr val="333333"/>
                </a:solidFill>
                <a:effectLst/>
                <a:latin typeface="Times New Roman" panose="02020603050405020304" pitchFamily="18" charset="0"/>
                <a:cs typeface="Times New Roman" panose="02020603050405020304" pitchFamily="18" charset="0"/>
              </a:rPr>
              <a:t>меди (</a:t>
            </a:r>
            <a:r>
              <a:rPr lang="ru-RU" sz="1300" b="1" dirty="0" err="1">
                <a:solidFill>
                  <a:srgbClr val="333333"/>
                </a:solidFill>
                <a:effectLst/>
                <a:latin typeface="Times New Roman" panose="02020603050405020304" pitchFamily="18" charset="0"/>
                <a:cs typeface="Times New Roman" panose="02020603050405020304" pitchFamily="18" charset="0"/>
              </a:rPr>
              <a:t>Cu</a:t>
            </a:r>
            <a:r>
              <a:rPr lang="ru-RU" sz="1300" b="1" dirty="0">
                <a:solidFill>
                  <a:srgbClr val="333333"/>
                </a:solidFill>
                <a:effectLst/>
                <a:latin typeface="Times New Roman" panose="02020603050405020304" pitchFamily="18" charset="0"/>
                <a:cs typeface="Times New Roman" panose="02020603050405020304" pitchFamily="18" charset="0"/>
              </a:rPr>
              <a:t>) и цинка (Zn)</a:t>
            </a:r>
            <a:r>
              <a:rPr lang="ru-RU" sz="1300" b="0" dirty="0">
                <a:solidFill>
                  <a:srgbClr val="333333"/>
                </a:solidFill>
                <a:effectLst/>
                <a:latin typeface="Times New Roman" panose="02020603050405020304" pitchFamily="18" charset="0"/>
                <a:cs typeface="Times New Roman" panose="02020603050405020304" pitchFamily="18" charset="0"/>
              </a:rPr>
              <a:t>. Медь — основной компонент, её содержание обычно составляет от 50% до 90%. Цинк добавляется в различной пропорции для регулирования прочности и пластичности сплава. Помимо меди и цинка, в состав латуни могут входить и другие элементы для придания ей специфических характеристик: </a:t>
            </a:r>
          </a:p>
          <a:p>
            <a:pPr marL="0" indent="0" algn="l">
              <a:buNone/>
            </a:pPr>
            <a:r>
              <a:rPr lang="ru-RU" sz="1300" b="1" i="0" dirty="0">
                <a:solidFill>
                  <a:srgbClr val="333333"/>
                </a:solidFill>
                <a:effectLst/>
                <a:latin typeface="Times New Roman" panose="02020603050405020304" pitchFamily="18" charset="0"/>
                <a:cs typeface="Times New Roman" panose="02020603050405020304" pitchFamily="18" charset="0"/>
              </a:rPr>
              <a:t>Свинец (Pb)</a:t>
            </a:r>
            <a:r>
              <a:rPr lang="ru-RU" sz="1300" b="0" i="0" dirty="0">
                <a:solidFill>
                  <a:srgbClr val="333333"/>
                </a:solidFill>
                <a:effectLst/>
                <a:latin typeface="Times New Roman" panose="02020603050405020304" pitchFamily="18" charset="0"/>
                <a:cs typeface="Times New Roman" panose="02020603050405020304" pitchFamily="18" charset="0"/>
              </a:rPr>
              <a:t> — улучшает обрабатываемость резанием (автоматные латуни).</a:t>
            </a:r>
          </a:p>
          <a:p>
            <a:pPr marL="0" indent="0" algn="l">
              <a:buNone/>
            </a:pPr>
            <a:r>
              <a:rPr lang="ru-RU" sz="1300" b="1" i="0" dirty="0">
                <a:solidFill>
                  <a:srgbClr val="333333"/>
                </a:solidFill>
                <a:effectLst/>
                <a:latin typeface="Times New Roman" panose="02020603050405020304" pitchFamily="18" charset="0"/>
                <a:cs typeface="Times New Roman" panose="02020603050405020304" pitchFamily="18" charset="0"/>
              </a:rPr>
              <a:t>Олово (</a:t>
            </a:r>
            <a:r>
              <a:rPr lang="ru-RU" sz="1300" b="1" i="0" dirty="0" err="1">
                <a:solidFill>
                  <a:srgbClr val="333333"/>
                </a:solidFill>
                <a:effectLst/>
                <a:latin typeface="Times New Roman" panose="02020603050405020304" pitchFamily="18" charset="0"/>
                <a:cs typeface="Times New Roman" panose="02020603050405020304" pitchFamily="18" charset="0"/>
              </a:rPr>
              <a:t>Sn</a:t>
            </a:r>
            <a:r>
              <a:rPr lang="ru-RU" sz="1300" b="1" i="0" dirty="0">
                <a:solidFill>
                  <a:srgbClr val="333333"/>
                </a:solidFill>
                <a:effectLst/>
                <a:latin typeface="Times New Roman" panose="02020603050405020304" pitchFamily="18" charset="0"/>
                <a:cs typeface="Times New Roman" panose="02020603050405020304" pitchFamily="18" charset="0"/>
              </a:rPr>
              <a:t>)</a:t>
            </a:r>
            <a:r>
              <a:rPr lang="ru-RU" sz="1300" b="0" i="0" dirty="0">
                <a:solidFill>
                  <a:srgbClr val="333333"/>
                </a:solidFill>
                <a:effectLst/>
                <a:latin typeface="Times New Roman" panose="02020603050405020304" pitchFamily="18" charset="0"/>
                <a:cs typeface="Times New Roman" panose="02020603050405020304" pitchFamily="18" charset="0"/>
              </a:rPr>
              <a:t> — повышает коррозионную стойкость, особенно в морской воде (морская латунь).</a:t>
            </a:r>
          </a:p>
          <a:p>
            <a:pPr marL="0" indent="0" algn="l">
              <a:buNone/>
            </a:pPr>
            <a:r>
              <a:rPr lang="ru-RU" sz="1300" b="1" i="0" dirty="0">
                <a:solidFill>
                  <a:srgbClr val="333333"/>
                </a:solidFill>
                <a:effectLst/>
                <a:latin typeface="Times New Roman" panose="02020603050405020304" pitchFamily="18" charset="0"/>
                <a:cs typeface="Times New Roman" panose="02020603050405020304" pitchFamily="18" charset="0"/>
              </a:rPr>
              <a:t>Марганец (</a:t>
            </a:r>
            <a:r>
              <a:rPr lang="ru-RU" sz="1300" b="1" i="0" dirty="0" err="1">
                <a:solidFill>
                  <a:srgbClr val="333333"/>
                </a:solidFill>
                <a:effectLst/>
                <a:latin typeface="Times New Roman" panose="02020603050405020304" pitchFamily="18" charset="0"/>
                <a:cs typeface="Times New Roman" panose="02020603050405020304" pitchFamily="18" charset="0"/>
              </a:rPr>
              <a:t>Mn</a:t>
            </a:r>
            <a:r>
              <a:rPr lang="ru-RU" sz="1300" b="1" i="0" dirty="0">
                <a:solidFill>
                  <a:srgbClr val="333333"/>
                </a:solidFill>
                <a:effectLst/>
                <a:latin typeface="Times New Roman" panose="02020603050405020304" pitchFamily="18" charset="0"/>
                <a:cs typeface="Times New Roman" panose="02020603050405020304" pitchFamily="18" charset="0"/>
              </a:rPr>
              <a:t>)</a:t>
            </a:r>
            <a:r>
              <a:rPr lang="ru-RU" sz="1300" b="0" i="0" dirty="0">
                <a:solidFill>
                  <a:srgbClr val="333333"/>
                </a:solidFill>
                <a:effectLst/>
                <a:latin typeface="Times New Roman" panose="02020603050405020304" pitchFamily="18" charset="0"/>
                <a:cs typeface="Times New Roman" panose="02020603050405020304" pitchFamily="18" charset="0"/>
              </a:rPr>
              <a:t> — увеличивает прочность и коррозионную стойкость.</a:t>
            </a:r>
          </a:p>
          <a:p>
            <a:pPr marL="0" indent="0" algn="l">
              <a:buNone/>
            </a:pPr>
            <a:r>
              <a:rPr lang="ru-RU" sz="1300" b="1" i="0" dirty="0">
                <a:solidFill>
                  <a:srgbClr val="333333"/>
                </a:solidFill>
                <a:effectLst/>
                <a:latin typeface="Times New Roman" panose="02020603050405020304" pitchFamily="18" charset="0"/>
                <a:cs typeface="Times New Roman" panose="02020603050405020304" pitchFamily="18" charset="0"/>
              </a:rPr>
              <a:t>Железо (Fe)</a:t>
            </a:r>
            <a:r>
              <a:rPr lang="ru-RU" sz="1300" b="0" i="0" dirty="0">
                <a:solidFill>
                  <a:srgbClr val="333333"/>
                </a:solidFill>
                <a:effectLst/>
                <a:latin typeface="Times New Roman" panose="02020603050405020304" pitchFamily="18" charset="0"/>
                <a:cs typeface="Times New Roman" panose="02020603050405020304" pitchFamily="18" charset="0"/>
              </a:rPr>
              <a:t> — повышает прочность и твёрдость.</a:t>
            </a:r>
          </a:p>
          <a:p>
            <a:pPr marL="0" indent="0" algn="l">
              <a:buNone/>
            </a:pPr>
            <a:r>
              <a:rPr lang="ru-RU" sz="1300" b="1" i="0" dirty="0">
                <a:solidFill>
                  <a:srgbClr val="333333"/>
                </a:solidFill>
                <a:effectLst/>
                <a:latin typeface="Times New Roman" panose="02020603050405020304" pitchFamily="18" charset="0"/>
                <a:cs typeface="Times New Roman" panose="02020603050405020304" pitchFamily="18" charset="0"/>
              </a:rPr>
              <a:t>Никель (Ni)</a:t>
            </a:r>
            <a:r>
              <a:rPr lang="ru-RU" sz="1300" b="0" i="0" dirty="0">
                <a:solidFill>
                  <a:srgbClr val="333333"/>
                </a:solidFill>
                <a:effectLst/>
                <a:latin typeface="Times New Roman" panose="02020603050405020304" pitchFamily="18" charset="0"/>
                <a:cs typeface="Times New Roman" panose="02020603050405020304" pitchFamily="18" charset="0"/>
              </a:rPr>
              <a:t> — улучшает коррозионную стойкость и придаёт серебристый оттенок.</a:t>
            </a:r>
          </a:p>
          <a:p>
            <a:pPr marL="0" indent="0" algn="l">
              <a:buNone/>
            </a:pPr>
            <a:r>
              <a:rPr lang="ru-RU" sz="1300" b="1" i="0" dirty="0">
                <a:solidFill>
                  <a:srgbClr val="333333"/>
                </a:solidFill>
                <a:effectLst/>
                <a:latin typeface="Times New Roman" panose="02020603050405020304" pitchFamily="18" charset="0"/>
                <a:cs typeface="Times New Roman" panose="02020603050405020304" pitchFamily="18" charset="0"/>
              </a:rPr>
              <a:t>Алюминий (Al)</a:t>
            </a:r>
            <a:r>
              <a:rPr lang="ru-RU" sz="1300" b="0" i="0" dirty="0">
                <a:solidFill>
                  <a:srgbClr val="333333"/>
                </a:solidFill>
                <a:effectLst/>
                <a:latin typeface="Times New Roman" panose="02020603050405020304" pitchFamily="18" charset="0"/>
                <a:cs typeface="Times New Roman" panose="02020603050405020304" pitchFamily="18" charset="0"/>
              </a:rPr>
              <a:t> — повышает прочность, коррозионную стойкость, образует защитную оксидную плёнку.</a:t>
            </a:r>
          </a:p>
          <a:p>
            <a:pPr marL="0" indent="0" algn="l">
              <a:buNone/>
            </a:pPr>
            <a:r>
              <a:rPr lang="ru-RU" sz="1300" b="1" i="0" dirty="0">
                <a:solidFill>
                  <a:srgbClr val="333333"/>
                </a:solidFill>
                <a:effectLst/>
                <a:latin typeface="Times New Roman" panose="02020603050405020304" pitchFamily="18" charset="0"/>
                <a:cs typeface="Times New Roman" panose="02020603050405020304" pitchFamily="18" charset="0"/>
              </a:rPr>
              <a:t>Кремний (</a:t>
            </a:r>
            <a:r>
              <a:rPr lang="ru-RU" sz="1300" b="1" i="0" dirty="0" err="1">
                <a:solidFill>
                  <a:srgbClr val="333333"/>
                </a:solidFill>
                <a:effectLst/>
                <a:latin typeface="Times New Roman" panose="02020603050405020304" pitchFamily="18" charset="0"/>
                <a:cs typeface="Times New Roman" panose="02020603050405020304" pitchFamily="18" charset="0"/>
              </a:rPr>
              <a:t>Si</a:t>
            </a:r>
            <a:r>
              <a:rPr lang="ru-RU" sz="1300" b="1" i="0" dirty="0">
                <a:solidFill>
                  <a:srgbClr val="333333"/>
                </a:solidFill>
                <a:effectLst/>
                <a:latin typeface="Times New Roman" panose="02020603050405020304" pitchFamily="18" charset="0"/>
                <a:cs typeface="Times New Roman" panose="02020603050405020304" pitchFamily="18" charset="0"/>
              </a:rPr>
              <a:t>)</a:t>
            </a:r>
            <a:r>
              <a:rPr lang="ru-RU" sz="1300" b="0" i="0" dirty="0">
                <a:solidFill>
                  <a:srgbClr val="333333"/>
                </a:solidFill>
                <a:effectLst/>
                <a:latin typeface="Times New Roman" panose="02020603050405020304" pitchFamily="18" charset="0"/>
                <a:cs typeface="Times New Roman" panose="02020603050405020304" pitchFamily="18" charset="0"/>
              </a:rPr>
              <a:t> — улучшает литейные свойства.</a:t>
            </a:r>
          </a:p>
          <a:p>
            <a:pPr marL="0" indent="0">
              <a:buNone/>
            </a:pPr>
            <a:endParaRPr lang="ru-RU" sz="1300" dirty="0">
              <a:latin typeface="Times New Roman" panose="02020603050405020304" pitchFamily="18" charset="0"/>
              <a:cs typeface="Times New Roman" pitchFamily="18" charset="0"/>
            </a:endParaRPr>
          </a:p>
          <a:p>
            <a:pPr marL="0" indent="0">
              <a:buNone/>
            </a:pPr>
            <a:endParaRPr lang="ru-RU" dirty="0">
              <a:latin typeface="Times New Roman" pitchFamily="18" charset="0"/>
              <a:cs typeface="Times New Roman" pitchFamily="18" charset="0"/>
            </a:endParaRPr>
          </a:p>
        </p:txBody>
      </p:sp>
      <p:pic>
        <p:nvPicPr>
          <p:cNvPr id="4" name="Рисунок 3"/>
          <p:cNvPicPr/>
          <p:nvPr/>
        </p:nvPicPr>
        <p:blipFill>
          <a:blip r:embed="rId2"/>
          <a:stretch>
            <a:fillRect/>
          </a:stretch>
        </p:blipFill>
        <p:spPr>
          <a:xfrm>
            <a:off x="5652120" y="2780928"/>
            <a:ext cx="3209925" cy="1114425"/>
          </a:xfrm>
          <a:prstGeom prst="rect">
            <a:avLst/>
          </a:prstGeom>
        </p:spPr>
      </p:pic>
    </p:spTree>
    <p:extLst>
      <p:ext uri="{BB962C8B-B14F-4D97-AF65-F5344CB8AC3E}">
        <p14:creationId xmlns:p14="http://schemas.microsoft.com/office/powerpoint/2010/main" val="1336179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571184" cy="490066"/>
          </a:xfrm>
        </p:spPr>
        <p:txBody>
          <a:bodyPr>
            <a:normAutofit fontScale="90000"/>
          </a:bodyPr>
          <a:lstStyle/>
          <a:p>
            <a:r>
              <a:rPr lang="ru-RU" dirty="0"/>
              <a:t>Конструкционные материалы</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486070335"/>
              </p:ext>
            </p:extLst>
          </p:nvPr>
        </p:nvGraphicFramePr>
        <p:xfrm>
          <a:off x="971600" y="3861048"/>
          <a:ext cx="6984777" cy="2144268"/>
        </p:xfrm>
        <a:graphic>
          <a:graphicData uri="http://schemas.openxmlformats.org/drawingml/2006/table">
            <a:tbl>
              <a:tblPr firstRow="1" firstCol="1" bandRow="1">
                <a:tableStyleId>{5C22544A-7EE6-4342-B048-85BDC9FD1C3A}</a:tableStyleId>
              </a:tblPr>
              <a:tblGrid>
                <a:gridCol w="2070708">
                  <a:extLst>
                    <a:ext uri="{9D8B030D-6E8A-4147-A177-3AD203B41FA5}">
                      <a16:colId xmlns:a16="http://schemas.microsoft.com/office/drawing/2014/main" val="20000"/>
                    </a:ext>
                  </a:extLst>
                </a:gridCol>
                <a:gridCol w="1638023">
                  <a:extLst>
                    <a:ext uri="{9D8B030D-6E8A-4147-A177-3AD203B41FA5}">
                      <a16:colId xmlns:a16="http://schemas.microsoft.com/office/drawing/2014/main" val="20001"/>
                    </a:ext>
                  </a:extLst>
                </a:gridCol>
                <a:gridCol w="1638023">
                  <a:extLst>
                    <a:ext uri="{9D8B030D-6E8A-4147-A177-3AD203B41FA5}">
                      <a16:colId xmlns:a16="http://schemas.microsoft.com/office/drawing/2014/main" val="20002"/>
                    </a:ext>
                  </a:extLst>
                </a:gridCol>
                <a:gridCol w="1638023">
                  <a:extLst>
                    <a:ext uri="{9D8B030D-6E8A-4147-A177-3AD203B41FA5}">
                      <a16:colId xmlns:a16="http://schemas.microsoft.com/office/drawing/2014/main" val="20003"/>
                    </a:ext>
                  </a:extLst>
                </a:gridCol>
              </a:tblGrid>
              <a:tr h="0">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tc gridSpan="3">
                  <a:txBody>
                    <a:bodyPr/>
                    <a:lstStyle/>
                    <a:p>
                      <a:pPr>
                        <a:lnSpc>
                          <a:spcPct val="115000"/>
                        </a:lnSpc>
                        <a:spcAft>
                          <a:spcPts val="0"/>
                        </a:spcAft>
                      </a:pPr>
                      <a:r>
                        <a:rPr lang="ru-RU" sz="1600" dirty="0">
                          <a:effectLst/>
                        </a:rPr>
                        <a:t>Время откачки, час</a:t>
                      </a:r>
                      <a:endParaRPr lang="ru-RU" sz="1600" dirty="0">
                        <a:effectLst/>
                        <a:latin typeface="Calibri"/>
                        <a:ea typeface="Calibri"/>
                        <a:cs typeface="Times New Roman"/>
                      </a:endParaRPr>
                    </a:p>
                  </a:txBody>
                  <a:tcPr marL="68580" marR="68580"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0">
                <a:tc>
                  <a:txBody>
                    <a:bodyPr/>
                    <a:lstStyle/>
                    <a:p>
                      <a:pPr>
                        <a:lnSpc>
                          <a:spcPct val="115000"/>
                        </a:lnSpc>
                        <a:spcAft>
                          <a:spcPts val="0"/>
                        </a:spcAft>
                      </a:pPr>
                      <a:r>
                        <a:rPr lang="en-US"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1</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5</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10</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141090">
                <a:tc>
                  <a:txBody>
                    <a:bodyPr/>
                    <a:lstStyle/>
                    <a:p>
                      <a:pPr>
                        <a:lnSpc>
                          <a:spcPct val="115000"/>
                        </a:lnSpc>
                        <a:spcAft>
                          <a:spcPts val="0"/>
                        </a:spcAft>
                      </a:pPr>
                      <a:r>
                        <a:rPr lang="ru-RU" sz="1600">
                          <a:effectLst/>
                        </a:rPr>
                        <a:t>Без обработки</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4 10</a:t>
                      </a:r>
                      <a:r>
                        <a:rPr lang="en-US" sz="1600" baseline="30000">
                          <a:effectLst/>
                        </a:rPr>
                        <a:t>-5</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2 10</a:t>
                      </a:r>
                      <a:r>
                        <a:rPr lang="en-US" sz="1600" baseline="30000">
                          <a:effectLst/>
                        </a:rPr>
                        <a:t>-5</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4 10</a:t>
                      </a:r>
                      <a:r>
                        <a:rPr lang="en-US" sz="1600" baseline="30000">
                          <a:effectLst/>
                        </a:rPr>
                        <a:t>-6</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0">
                <a:tc>
                  <a:txBody>
                    <a:bodyPr/>
                    <a:lstStyle/>
                    <a:p>
                      <a:pPr>
                        <a:lnSpc>
                          <a:spcPct val="115000"/>
                        </a:lnSpc>
                        <a:spcAft>
                          <a:spcPts val="0"/>
                        </a:spcAft>
                      </a:pPr>
                      <a:r>
                        <a:rPr lang="ru-RU" sz="1600">
                          <a:effectLst/>
                        </a:rPr>
                        <a:t>Хим. очистка</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r>
                        <a:rPr lang="en-US" sz="1600">
                          <a:effectLst/>
                        </a:rPr>
                        <a:t>10</a:t>
                      </a:r>
                      <a:r>
                        <a:rPr lang="en-US" sz="1600" baseline="30000">
                          <a:effectLst/>
                        </a:rPr>
                        <a:t>-5</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4 10</a:t>
                      </a:r>
                      <a:r>
                        <a:rPr lang="en-US" sz="1600" baseline="30000">
                          <a:effectLst/>
                        </a:rPr>
                        <a:t>-6</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3 10</a:t>
                      </a:r>
                      <a:r>
                        <a:rPr lang="en-US" sz="1600" baseline="30000">
                          <a:effectLst/>
                        </a:rPr>
                        <a:t>-6</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0">
                <a:tc>
                  <a:txBody>
                    <a:bodyPr/>
                    <a:lstStyle/>
                    <a:p>
                      <a:pPr>
                        <a:lnSpc>
                          <a:spcPct val="115000"/>
                        </a:lnSpc>
                        <a:spcAft>
                          <a:spcPts val="0"/>
                        </a:spcAft>
                      </a:pPr>
                      <a:r>
                        <a:rPr lang="ru-RU" sz="1600">
                          <a:effectLst/>
                        </a:rPr>
                        <a:t>Вак.обезгаживание, 3 часа</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1 10</a:t>
                      </a:r>
                      <a:r>
                        <a:rPr lang="en-US" sz="1600" baseline="30000">
                          <a:effectLst/>
                        </a:rPr>
                        <a:t>-6</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4 10</a:t>
                      </a:r>
                      <a:r>
                        <a:rPr lang="en-US" sz="1600" baseline="30000">
                          <a:effectLst/>
                        </a:rPr>
                        <a:t>-7</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0">
                <a:tc>
                  <a:txBody>
                    <a:bodyPr/>
                    <a:lstStyle/>
                    <a:p>
                      <a:pPr>
                        <a:lnSpc>
                          <a:spcPct val="115000"/>
                        </a:lnSpc>
                        <a:spcAft>
                          <a:spcPts val="0"/>
                        </a:spcAft>
                      </a:pPr>
                      <a:r>
                        <a:rPr lang="ru-RU" sz="1600">
                          <a:effectLst/>
                        </a:rPr>
                        <a:t>Окисление на возухе 450С, покрытие </a:t>
                      </a:r>
                      <a:r>
                        <a:rPr lang="en-US" sz="1600">
                          <a:effectLst/>
                        </a:rPr>
                        <a:t>Al</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4 10</a:t>
                      </a:r>
                      <a:r>
                        <a:rPr lang="en-US" sz="1600" baseline="30000">
                          <a:effectLst/>
                        </a:rPr>
                        <a:t>-10</a:t>
                      </a:r>
                      <a:r>
                        <a:rPr lang="ru-RU" sz="1600">
                          <a:effectLst/>
                        </a:rPr>
                        <a:t> </a:t>
                      </a:r>
                    </a:p>
                    <a:p>
                      <a:pPr>
                        <a:lnSpc>
                          <a:spcPct val="115000"/>
                        </a:lnSpc>
                        <a:spcAft>
                          <a:spcPts val="0"/>
                        </a:spcAft>
                      </a:pPr>
                      <a:r>
                        <a:rPr lang="ru-RU" sz="1600">
                          <a:effectLst/>
                        </a:rPr>
                        <a:t>После 2-3</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bl>
          </a:graphicData>
        </a:graphic>
      </p:graphicFrame>
      <p:sp>
        <p:nvSpPr>
          <p:cNvPr id="5" name="Rectangle 1"/>
          <p:cNvSpPr>
            <a:spLocks noChangeArrowheads="1"/>
          </p:cNvSpPr>
          <p:nvPr/>
        </p:nvSpPr>
        <p:spPr bwMode="auto">
          <a:xfrm>
            <a:off x="493734" y="2708920"/>
            <a:ext cx="7569429"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Газовыделение</a:t>
            </a:r>
            <a:r>
              <a:rPr kumimoji="0" lang="ru-RU"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нержавеющ</a:t>
            </a:r>
            <a:r>
              <a:rPr kumimoji="0" lang="en-US"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e</a:t>
            </a:r>
            <a:r>
              <a:rPr kumimoji="0" lang="ru-RU"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й стали (м</a:t>
            </a:r>
            <a:r>
              <a:rPr kumimoji="0" lang="ru-RU" sz="1400" b="1"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3</a:t>
            </a:r>
            <a:r>
              <a:rPr kumimoji="0" lang="ru-RU"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Па/м</a:t>
            </a:r>
            <a:r>
              <a:rPr kumimoji="0" lang="ru-RU" sz="1400" b="1"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3</a:t>
            </a:r>
            <a:r>
              <a:rPr kumimoji="0" lang="ru-RU"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с)</a:t>
            </a:r>
            <a:endParaRPr kumimoji="0" lang="ru-RU" sz="14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Сталь  </a:t>
            </a:r>
            <a:r>
              <a:rPr kumimoji="0" lang="en-US"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Fe</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r>
              <a:rPr kumimoji="0" lang="en-US"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C </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сплав.  Нержавеющая сталь -легированная хромом 12-20%. Для повышения коррозионной стойкости добавляют </a:t>
            </a:r>
            <a:r>
              <a:rPr kumimoji="0" lang="en-US"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Ni</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r>
              <a:rPr kumimoji="0" lang="en-US"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Ti</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r>
              <a:rPr kumimoji="0" lang="en-US"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Mo</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r>
              <a:rPr kumimoji="0" lang="en-US" sz="1100" b="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Nb</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Н/ж сталь бывает магнитная(ферритный класс</a:t>
            </a:r>
            <a:r>
              <a:rPr kumimoji="0" lang="en-US"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 </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твердый</a:t>
            </a:r>
            <a:r>
              <a:rPr kumimoji="0" lang="ru-RU" sz="1100" b="0" i="0" u="none" strike="noStrike" cap="none" normalizeH="0" dirty="0">
                <a:ln>
                  <a:noFill/>
                </a:ln>
                <a:solidFill>
                  <a:schemeClr val="tx1"/>
                </a:solidFill>
                <a:effectLst/>
                <a:latin typeface="Times New Roman" pitchFamily="18" charset="0"/>
                <a:ea typeface="Calibri" pitchFamily="34" charset="0"/>
                <a:cs typeface="Times New Roman" pitchFamily="18" charset="0"/>
              </a:rPr>
              <a:t> р-р внедрения углерода в железо с объемно центрированной кубической решеткой </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и немагнитная (</a:t>
            </a:r>
            <a:r>
              <a:rPr kumimoji="0" lang="ru-RU" sz="1100" b="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аустенитный</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класс-хромоникелевый или </a:t>
            </a:r>
            <a:r>
              <a:rPr kumimoji="0" lang="ru-RU" sz="1100" b="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хромомаргенцевоникелевый</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сплав стали)</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479624714"/>
              </p:ext>
            </p:extLst>
          </p:nvPr>
        </p:nvGraphicFramePr>
        <p:xfrm>
          <a:off x="380880" y="1318914"/>
          <a:ext cx="8382240" cy="1352550"/>
        </p:xfrm>
        <a:graphic>
          <a:graphicData uri="http://schemas.openxmlformats.org/drawingml/2006/table">
            <a:tbl>
              <a:tblPr firstRow="1" firstCol="1" bandRow="1">
                <a:tableStyleId>{5C22544A-7EE6-4342-B048-85BDC9FD1C3A}</a:tableStyleId>
              </a:tblPr>
              <a:tblGrid>
                <a:gridCol w="930856">
                  <a:extLst>
                    <a:ext uri="{9D8B030D-6E8A-4147-A177-3AD203B41FA5}">
                      <a16:colId xmlns:a16="http://schemas.microsoft.com/office/drawing/2014/main" val="20000"/>
                    </a:ext>
                  </a:extLst>
                </a:gridCol>
                <a:gridCol w="931423">
                  <a:extLst>
                    <a:ext uri="{9D8B030D-6E8A-4147-A177-3AD203B41FA5}">
                      <a16:colId xmlns:a16="http://schemas.microsoft.com/office/drawing/2014/main" val="20001"/>
                    </a:ext>
                  </a:extLst>
                </a:gridCol>
                <a:gridCol w="931423">
                  <a:extLst>
                    <a:ext uri="{9D8B030D-6E8A-4147-A177-3AD203B41FA5}">
                      <a16:colId xmlns:a16="http://schemas.microsoft.com/office/drawing/2014/main" val="20002"/>
                    </a:ext>
                  </a:extLst>
                </a:gridCol>
                <a:gridCol w="931423">
                  <a:extLst>
                    <a:ext uri="{9D8B030D-6E8A-4147-A177-3AD203B41FA5}">
                      <a16:colId xmlns:a16="http://schemas.microsoft.com/office/drawing/2014/main" val="20003"/>
                    </a:ext>
                  </a:extLst>
                </a:gridCol>
                <a:gridCol w="931423">
                  <a:extLst>
                    <a:ext uri="{9D8B030D-6E8A-4147-A177-3AD203B41FA5}">
                      <a16:colId xmlns:a16="http://schemas.microsoft.com/office/drawing/2014/main" val="20004"/>
                    </a:ext>
                  </a:extLst>
                </a:gridCol>
                <a:gridCol w="931423">
                  <a:extLst>
                    <a:ext uri="{9D8B030D-6E8A-4147-A177-3AD203B41FA5}">
                      <a16:colId xmlns:a16="http://schemas.microsoft.com/office/drawing/2014/main" val="20005"/>
                    </a:ext>
                  </a:extLst>
                </a:gridCol>
                <a:gridCol w="931423">
                  <a:extLst>
                    <a:ext uri="{9D8B030D-6E8A-4147-A177-3AD203B41FA5}">
                      <a16:colId xmlns:a16="http://schemas.microsoft.com/office/drawing/2014/main" val="20006"/>
                    </a:ext>
                  </a:extLst>
                </a:gridCol>
                <a:gridCol w="931423">
                  <a:extLst>
                    <a:ext uri="{9D8B030D-6E8A-4147-A177-3AD203B41FA5}">
                      <a16:colId xmlns:a16="http://schemas.microsoft.com/office/drawing/2014/main" val="20007"/>
                    </a:ext>
                  </a:extLst>
                </a:gridCol>
                <a:gridCol w="931423">
                  <a:extLst>
                    <a:ext uri="{9D8B030D-6E8A-4147-A177-3AD203B41FA5}">
                      <a16:colId xmlns:a16="http://schemas.microsoft.com/office/drawing/2014/main" val="20008"/>
                    </a:ext>
                  </a:extLst>
                </a:gridCol>
              </a:tblGrid>
              <a:tr h="503523">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Al</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dirty="0">
                          <a:effectLst/>
                        </a:rPr>
                        <a:t>Ag</a:t>
                      </a:r>
                      <a:endParaRPr lang="ru-RU" sz="1600" dirty="0">
                        <a:effectLst/>
                        <a:latin typeface="Calibri"/>
                        <a:ea typeface="Calibri"/>
                        <a:cs typeface="Times New Roman"/>
                      </a:endParaRPr>
                    </a:p>
                  </a:txBody>
                  <a:tcPr marL="60111" marR="60111" marT="0" marB="0"/>
                </a:tc>
                <a:tc>
                  <a:txBody>
                    <a:bodyPr/>
                    <a:lstStyle/>
                    <a:p>
                      <a:pPr>
                        <a:lnSpc>
                          <a:spcPct val="115000"/>
                        </a:lnSpc>
                        <a:spcAft>
                          <a:spcPts val="0"/>
                        </a:spcAft>
                      </a:pPr>
                      <a:r>
                        <a:rPr lang="en-US" sz="1600" dirty="0">
                          <a:effectLst/>
                        </a:rPr>
                        <a:t>Cu</a:t>
                      </a:r>
                      <a:r>
                        <a:rPr lang="ru-RU" sz="1600" dirty="0">
                          <a:effectLst/>
                        </a:rPr>
                        <a:t> (бронза </a:t>
                      </a:r>
                      <a:r>
                        <a:rPr lang="en-US" sz="1600" dirty="0">
                          <a:effectLst/>
                        </a:rPr>
                        <a:t>Cu-Sn)</a:t>
                      </a:r>
                      <a:endParaRPr lang="ru-RU" sz="1600" dirty="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Fe</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In</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dirty="0">
                          <a:effectLst/>
                        </a:rPr>
                        <a:t>Zn(</a:t>
                      </a:r>
                      <a:r>
                        <a:rPr lang="ru-RU" sz="1600" dirty="0">
                          <a:effectLst/>
                        </a:rPr>
                        <a:t>латунь)</a:t>
                      </a:r>
                      <a:endParaRPr lang="ru-RU" sz="1600" dirty="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W</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0111" marR="60111" marT="0" marB="0"/>
                </a:tc>
                <a:extLst>
                  <a:ext uri="{0D108BD9-81ED-4DB2-BD59-A6C34878D82A}">
                    <a16:rowId xmlns:a16="http://schemas.microsoft.com/office/drawing/2014/main" val="10000"/>
                  </a:ext>
                </a:extLst>
              </a:tr>
              <a:tr h="250077">
                <a:tc>
                  <a:txBody>
                    <a:bodyPr/>
                    <a:lstStyle/>
                    <a:p>
                      <a:pPr>
                        <a:lnSpc>
                          <a:spcPct val="115000"/>
                        </a:lnSpc>
                        <a:spcAft>
                          <a:spcPts val="0"/>
                        </a:spcAft>
                      </a:pPr>
                      <a:r>
                        <a:rPr lang="en-US" sz="1600">
                          <a:effectLst/>
                        </a:rPr>
                        <a:t>20C</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10</a:t>
                      </a:r>
                      <a:r>
                        <a:rPr lang="en-US" sz="1600" baseline="30000">
                          <a:effectLst/>
                        </a:rPr>
                        <a:t>-18</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0111" marR="60111" marT="0" marB="0"/>
                </a:tc>
                <a:extLst>
                  <a:ext uri="{0D108BD9-81ED-4DB2-BD59-A6C34878D82A}">
                    <a16:rowId xmlns:a16="http://schemas.microsoft.com/office/drawing/2014/main" val="10001"/>
                  </a:ext>
                </a:extLst>
              </a:tr>
              <a:tr h="250077">
                <a:tc>
                  <a:txBody>
                    <a:bodyPr/>
                    <a:lstStyle/>
                    <a:p>
                      <a:pPr>
                        <a:lnSpc>
                          <a:spcPct val="115000"/>
                        </a:lnSpc>
                        <a:spcAft>
                          <a:spcPts val="0"/>
                        </a:spcAft>
                      </a:pPr>
                      <a:r>
                        <a:rPr lang="en-US" sz="1600">
                          <a:effectLst/>
                        </a:rPr>
                        <a:t>500C</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10</a:t>
                      </a:r>
                      <a:r>
                        <a:rPr lang="en-US" sz="1600" baseline="30000">
                          <a:effectLst/>
                        </a:rPr>
                        <a:t>-8</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10</a:t>
                      </a:r>
                      <a:r>
                        <a:rPr lang="en-US" sz="1600" baseline="30000">
                          <a:effectLst/>
                        </a:rPr>
                        <a:t>-7</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10</a:t>
                      </a:r>
                      <a:r>
                        <a:rPr lang="en-US" sz="1600" baseline="30000">
                          <a:effectLst/>
                        </a:rPr>
                        <a:t>-9</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10</a:t>
                      </a:r>
                      <a:r>
                        <a:rPr lang="en-US" sz="1600" baseline="30000">
                          <a:effectLst/>
                        </a:rPr>
                        <a:t>-12</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10</a:t>
                      </a:r>
                      <a:r>
                        <a:rPr lang="en-US" sz="1600" baseline="30000">
                          <a:effectLst/>
                        </a:rPr>
                        <a:t>-6</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10</a:t>
                      </a:r>
                      <a:r>
                        <a:rPr lang="en-US" sz="1600" baseline="30000">
                          <a:effectLst/>
                        </a:rPr>
                        <a:t>+2</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en-US" sz="1600">
                          <a:effectLst/>
                        </a:rPr>
                        <a:t>10</a:t>
                      </a:r>
                      <a:r>
                        <a:rPr lang="en-US" sz="1600" baseline="30000">
                          <a:effectLst/>
                        </a:rPr>
                        <a:t>-18</a:t>
                      </a:r>
                      <a:endParaRPr lang="ru-RU" sz="1600">
                        <a:effectLst/>
                        <a:latin typeface="Calibri"/>
                        <a:ea typeface="Calibri"/>
                        <a:cs typeface="Times New Roman"/>
                      </a:endParaRPr>
                    </a:p>
                  </a:txBody>
                  <a:tcPr marL="60111" marR="60111"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0111" marR="60111" marT="0" marB="0"/>
                </a:tc>
                <a:extLst>
                  <a:ext uri="{0D108BD9-81ED-4DB2-BD59-A6C34878D82A}">
                    <a16:rowId xmlns:a16="http://schemas.microsoft.com/office/drawing/2014/main" val="10002"/>
                  </a:ext>
                </a:extLst>
              </a:tr>
            </a:tbl>
          </a:graphicData>
        </a:graphic>
      </p:graphicFrame>
      <p:sp>
        <p:nvSpPr>
          <p:cNvPr id="7" name="Rectangle 2"/>
          <p:cNvSpPr>
            <a:spLocks noChangeArrowheads="1"/>
          </p:cNvSpPr>
          <p:nvPr/>
        </p:nvSpPr>
        <p:spPr bwMode="auto">
          <a:xfrm>
            <a:off x="474305" y="934561"/>
            <a:ext cx="720938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Давление насыщенных паров</a:t>
            </a:r>
            <a:r>
              <a:rPr kumimoji="0" lang="en-US"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ru-RU"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Па</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1240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148643429"/>
              </p:ext>
            </p:extLst>
          </p:nvPr>
        </p:nvGraphicFramePr>
        <p:xfrm>
          <a:off x="827584" y="620688"/>
          <a:ext cx="6624734" cy="2144268"/>
        </p:xfrm>
        <a:graphic>
          <a:graphicData uri="http://schemas.openxmlformats.org/drawingml/2006/table">
            <a:tbl>
              <a:tblPr firstRow="1" firstCol="1" bandRow="1">
                <a:tableStyleId>{5C22544A-7EE6-4342-B048-85BDC9FD1C3A}</a:tableStyleId>
              </a:tblPr>
              <a:tblGrid>
                <a:gridCol w="1955186">
                  <a:extLst>
                    <a:ext uri="{9D8B030D-6E8A-4147-A177-3AD203B41FA5}">
                      <a16:colId xmlns:a16="http://schemas.microsoft.com/office/drawing/2014/main" val="20000"/>
                    </a:ext>
                  </a:extLst>
                </a:gridCol>
                <a:gridCol w="1562372">
                  <a:extLst>
                    <a:ext uri="{9D8B030D-6E8A-4147-A177-3AD203B41FA5}">
                      <a16:colId xmlns:a16="http://schemas.microsoft.com/office/drawing/2014/main" val="20001"/>
                    </a:ext>
                  </a:extLst>
                </a:gridCol>
                <a:gridCol w="1553588">
                  <a:extLst>
                    <a:ext uri="{9D8B030D-6E8A-4147-A177-3AD203B41FA5}">
                      <a16:colId xmlns:a16="http://schemas.microsoft.com/office/drawing/2014/main" val="20002"/>
                    </a:ext>
                  </a:extLst>
                </a:gridCol>
                <a:gridCol w="1553588">
                  <a:extLst>
                    <a:ext uri="{9D8B030D-6E8A-4147-A177-3AD203B41FA5}">
                      <a16:colId xmlns:a16="http://schemas.microsoft.com/office/drawing/2014/main" val="20003"/>
                    </a:ext>
                  </a:extLst>
                </a:gridCol>
              </a:tblGrid>
              <a:tr h="257027">
                <a:tc>
                  <a:txBody>
                    <a:bodyPr/>
                    <a:lstStyle/>
                    <a:p>
                      <a:pPr>
                        <a:lnSpc>
                          <a:spcPct val="115000"/>
                        </a:lnSpc>
                        <a:spcAft>
                          <a:spcPts val="0"/>
                        </a:spcAft>
                      </a:pPr>
                      <a:r>
                        <a:rPr lang="en-US" sz="1600" dirty="0">
                          <a:effectLst/>
                        </a:rPr>
                        <a:t>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Газ</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20С</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400С</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530062">
                <a:tc>
                  <a:txBody>
                    <a:bodyPr/>
                    <a:lstStyle/>
                    <a:p>
                      <a:pPr>
                        <a:lnSpc>
                          <a:spcPct val="115000"/>
                        </a:lnSpc>
                        <a:spcAft>
                          <a:spcPts val="0"/>
                        </a:spcAft>
                      </a:pPr>
                      <a:r>
                        <a:rPr lang="en-US" sz="1600" dirty="0">
                          <a:effectLst/>
                        </a:rPr>
                        <a:t>Fe</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H2</a:t>
                      </a:r>
                      <a:endParaRPr lang="ru-RU" sz="1600" dirty="0">
                        <a:effectLst/>
                      </a:endParaRPr>
                    </a:p>
                    <a:p>
                      <a:pPr>
                        <a:lnSpc>
                          <a:spcPct val="115000"/>
                        </a:lnSpc>
                        <a:spcAft>
                          <a:spcPts val="0"/>
                        </a:spcAft>
                      </a:pPr>
                      <a:r>
                        <a:rPr lang="en-US" sz="1600" dirty="0">
                          <a:effectLst/>
                        </a:rPr>
                        <a:t>N2</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1 10</a:t>
                      </a:r>
                      <a:r>
                        <a:rPr lang="en-US" sz="1600" baseline="30000" dirty="0">
                          <a:effectLst/>
                        </a:rPr>
                        <a:t>-9</a:t>
                      </a:r>
                      <a:endParaRPr lang="ru-RU" sz="1600" dirty="0">
                        <a:effectLst/>
                      </a:endParaRPr>
                    </a:p>
                    <a:p>
                      <a:pPr>
                        <a:lnSpc>
                          <a:spcPct val="115000"/>
                        </a:lnSpc>
                        <a:spcAft>
                          <a:spcPts val="0"/>
                        </a:spcAft>
                      </a:pPr>
                      <a:r>
                        <a:rPr lang="en-US" sz="1600" dirty="0">
                          <a:effectLst/>
                        </a:rPr>
                        <a:t>1 10</a:t>
                      </a:r>
                      <a:r>
                        <a:rPr lang="en-US" sz="1600" baseline="30000" dirty="0">
                          <a:effectLst/>
                        </a:rPr>
                        <a:t>-19</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1 10</a:t>
                      </a:r>
                      <a:r>
                        <a:rPr lang="en-US" sz="1600" baseline="30000">
                          <a:effectLst/>
                        </a:rPr>
                        <a:t>-6</a:t>
                      </a:r>
                      <a:endParaRPr lang="ru-RU" sz="1600">
                        <a:effectLst/>
                      </a:endParaRPr>
                    </a:p>
                    <a:p>
                      <a:pPr>
                        <a:lnSpc>
                          <a:spcPct val="115000"/>
                        </a:lnSpc>
                        <a:spcAft>
                          <a:spcPts val="0"/>
                        </a:spcAft>
                      </a:pPr>
                      <a:r>
                        <a:rPr lang="en-US" sz="1600">
                          <a:effectLst/>
                        </a:rPr>
                        <a:t>1 10</a:t>
                      </a:r>
                      <a:r>
                        <a:rPr lang="en-US" sz="1600" baseline="30000">
                          <a:effectLst/>
                        </a:rPr>
                        <a:t>-9</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257027">
                <a:tc>
                  <a:txBody>
                    <a:bodyPr/>
                    <a:lstStyle/>
                    <a:p>
                      <a:pPr>
                        <a:lnSpc>
                          <a:spcPct val="115000"/>
                        </a:lnSpc>
                        <a:spcAft>
                          <a:spcPts val="0"/>
                        </a:spcAft>
                      </a:pPr>
                      <a:r>
                        <a:rPr lang="en-US" sz="1600">
                          <a:effectLst/>
                        </a:rPr>
                        <a:t>Cu</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H2</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1 10</a:t>
                      </a:r>
                      <a:r>
                        <a:rPr lang="en-US" sz="1600" baseline="30000" dirty="0">
                          <a:effectLst/>
                        </a:rPr>
                        <a:t>-11</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1 10</a:t>
                      </a:r>
                      <a:r>
                        <a:rPr lang="en-US" sz="1600" baseline="30000">
                          <a:effectLst/>
                        </a:rPr>
                        <a:t>-8</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530062">
                <a:tc>
                  <a:txBody>
                    <a:bodyPr/>
                    <a:lstStyle/>
                    <a:p>
                      <a:pPr>
                        <a:lnSpc>
                          <a:spcPct val="115000"/>
                        </a:lnSpc>
                        <a:spcAft>
                          <a:spcPts val="0"/>
                        </a:spcAft>
                      </a:pPr>
                      <a:r>
                        <a:rPr lang="ru-RU" sz="1600">
                          <a:effectLst/>
                        </a:rPr>
                        <a:t>Кварц</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H2</a:t>
                      </a:r>
                      <a:endParaRPr lang="ru-RU" sz="1600">
                        <a:effectLst/>
                      </a:endParaRPr>
                    </a:p>
                    <a:p>
                      <a:pPr>
                        <a:lnSpc>
                          <a:spcPct val="115000"/>
                        </a:lnSpc>
                        <a:spcAft>
                          <a:spcPts val="0"/>
                        </a:spcAft>
                      </a:pPr>
                      <a:r>
                        <a:rPr lang="en-US" sz="1600">
                          <a:effectLst/>
                        </a:rPr>
                        <a:t>He</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1 10</a:t>
                      </a:r>
                      <a:r>
                        <a:rPr lang="en-US" sz="1600" baseline="30000" dirty="0">
                          <a:effectLst/>
                        </a:rPr>
                        <a:t>-13</a:t>
                      </a:r>
                      <a:endParaRPr lang="ru-RU" sz="1600" dirty="0">
                        <a:effectLst/>
                      </a:endParaRPr>
                    </a:p>
                    <a:p>
                      <a:pPr>
                        <a:lnSpc>
                          <a:spcPct val="115000"/>
                        </a:lnSpc>
                        <a:spcAft>
                          <a:spcPts val="0"/>
                        </a:spcAft>
                      </a:pPr>
                      <a:r>
                        <a:rPr lang="en-US" sz="1600" dirty="0">
                          <a:effectLst/>
                        </a:rPr>
                        <a:t>1 10</a:t>
                      </a:r>
                      <a:r>
                        <a:rPr lang="en-US" sz="1600" baseline="30000" dirty="0">
                          <a:effectLst/>
                        </a:rPr>
                        <a:t>-11</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1 10</a:t>
                      </a:r>
                      <a:r>
                        <a:rPr lang="en-US" sz="1600" baseline="30000">
                          <a:effectLst/>
                        </a:rPr>
                        <a:t>-10</a:t>
                      </a:r>
                      <a:endParaRPr lang="ru-RU" sz="1600">
                        <a:effectLst/>
                      </a:endParaRPr>
                    </a:p>
                    <a:p>
                      <a:pPr>
                        <a:lnSpc>
                          <a:spcPct val="115000"/>
                        </a:lnSpc>
                        <a:spcAft>
                          <a:spcPts val="0"/>
                        </a:spcAft>
                      </a:pPr>
                      <a:r>
                        <a:rPr lang="en-US" sz="1600">
                          <a:effectLst/>
                        </a:rPr>
                        <a:t>1 10</a:t>
                      </a:r>
                      <a:r>
                        <a:rPr lang="en-US" sz="1600" baseline="30000">
                          <a:effectLst/>
                        </a:rPr>
                        <a:t>-9</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257027">
                <a:tc>
                  <a:txBody>
                    <a:bodyPr/>
                    <a:lstStyle/>
                    <a:p>
                      <a:pPr>
                        <a:lnSpc>
                          <a:spcPct val="115000"/>
                        </a:lnSpc>
                        <a:spcAft>
                          <a:spcPts val="0"/>
                        </a:spcAft>
                      </a:pPr>
                      <a:r>
                        <a:rPr lang="ru-RU" sz="1600">
                          <a:effectLst/>
                        </a:rPr>
                        <a:t>Стекло С47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He</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1 10</a:t>
                      </a:r>
                      <a:r>
                        <a:rPr lang="en-US" sz="1600" baseline="30000" dirty="0">
                          <a:effectLst/>
                        </a:rPr>
                        <a:t>-12</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1 10</a:t>
                      </a:r>
                      <a:r>
                        <a:rPr lang="en-US" sz="1600" baseline="30000" dirty="0">
                          <a:effectLst/>
                        </a:rPr>
                        <a:t>-9</a:t>
                      </a:r>
                      <a:endParaRPr lang="ru-R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257027">
                <a:tc>
                  <a:txBody>
                    <a:bodyPr/>
                    <a:lstStyle/>
                    <a:p>
                      <a:pPr>
                        <a:lnSpc>
                          <a:spcPct val="115000"/>
                        </a:lnSpc>
                        <a:spcAft>
                          <a:spcPts val="0"/>
                        </a:spcAft>
                      </a:pPr>
                      <a:r>
                        <a:rPr lang="ru-RU" sz="1600">
                          <a:effectLst/>
                        </a:rPr>
                        <a:t>Стекло С 89 (ССС)</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He</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1 10</a:t>
                      </a:r>
                      <a:r>
                        <a:rPr lang="en-US" sz="1600" baseline="30000">
                          <a:effectLst/>
                        </a:rPr>
                        <a:t>-15</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1 10</a:t>
                      </a:r>
                      <a:r>
                        <a:rPr lang="en-US" sz="1600" baseline="30000" dirty="0">
                          <a:effectLst/>
                        </a:rPr>
                        <a:t>-10</a:t>
                      </a:r>
                      <a:endParaRPr lang="ru-R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bl>
          </a:graphicData>
        </a:graphic>
      </p:graphicFrame>
      <p:sp>
        <p:nvSpPr>
          <p:cNvPr id="5" name="Rectangle 1"/>
          <p:cNvSpPr>
            <a:spLocks noChangeArrowheads="1"/>
          </p:cNvSpPr>
          <p:nvPr/>
        </p:nvSpPr>
        <p:spPr bwMode="auto">
          <a:xfrm>
            <a:off x="1763688" y="188640"/>
            <a:ext cx="568863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Газопроницаемость стенки 1мм, Δ</a:t>
            </a:r>
            <a:r>
              <a:rPr kumimoji="0" lang="en-US" sz="1600" b="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P</a:t>
            </a:r>
            <a:r>
              <a:rPr kumimoji="0" lang="ru-RU" sz="1600" b="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=1</a:t>
            </a:r>
            <a:r>
              <a:rPr kumimoji="0" lang="en-US" sz="1600" b="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P</a:t>
            </a:r>
            <a:r>
              <a:rPr kumimoji="0" lang="ru-RU" sz="1600" b="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а (м</a:t>
            </a:r>
            <a:r>
              <a:rPr kumimoji="0" lang="ru-RU" sz="1600" b="1"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3</a:t>
            </a:r>
            <a:r>
              <a:rPr kumimoji="0" lang="ru-RU" sz="1600" b="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Па мм/м</a:t>
            </a:r>
            <a:r>
              <a:rPr kumimoji="0" lang="ru-RU" sz="1600" b="1"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2</a:t>
            </a:r>
            <a:r>
              <a:rPr kumimoji="0" lang="ru-RU" sz="1600" b="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с Па)</a:t>
            </a:r>
            <a:endParaRPr kumimoji="0" lang="ru-RU" sz="1600" b="1"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4234399048"/>
              </p:ext>
            </p:extLst>
          </p:nvPr>
        </p:nvGraphicFramePr>
        <p:xfrm>
          <a:off x="539552" y="4365104"/>
          <a:ext cx="7344816" cy="1352550"/>
        </p:xfrm>
        <a:graphic>
          <a:graphicData uri="http://schemas.openxmlformats.org/drawingml/2006/table">
            <a:tbl>
              <a:tblPr firstRow="1" firstCol="1" bandRow="1">
                <a:tableStyleId>{5C22544A-7EE6-4342-B048-85BDC9FD1C3A}</a:tableStyleId>
              </a:tblPr>
              <a:tblGrid>
                <a:gridCol w="3346369">
                  <a:extLst>
                    <a:ext uri="{9D8B030D-6E8A-4147-A177-3AD203B41FA5}">
                      <a16:colId xmlns:a16="http://schemas.microsoft.com/office/drawing/2014/main" val="20000"/>
                    </a:ext>
                  </a:extLst>
                </a:gridCol>
                <a:gridCol w="1076666">
                  <a:extLst>
                    <a:ext uri="{9D8B030D-6E8A-4147-A177-3AD203B41FA5}">
                      <a16:colId xmlns:a16="http://schemas.microsoft.com/office/drawing/2014/main" val="20001"/>
                    </a:ext>
                  </a:extLst>
                </a:gridCol>
                <a:gridCol w="1199325">
                  <a:extLst>
                    <a:ext uri="{9D8B030D-6E8A-4147-A177-3AD203B41FA5}">
                      <a16:colId xmlns:a16="http://schemas.microsoft.com/office/drawing/2014/main" val="20002"/>
                    </a:ext>
                  </a:extLst>
                </a:gridCol>
                <a:gridCol w="1722456">
                  <a:extLst>
                    <a:ext uri="{9D8B030D-6E8A-4147-A177-3AD203B41FA5}">
                      <a16:colId xmlns:a16="http://schemas.microsoft.com/office/drawing/2014/main" val="20003"/>
                    </a:ext>
                  </a:extLst>
                </a:gridCol>
              </a:tblGrid>
              <a:tr h="215900">
                <a:tc>
                  <a:txBody>
                    <a:bodyPr/>
                    <a:lstStyle/>
                    <a:p>
                      <a:pPr>
                        <a:lnSpc>
                          <a:spcPct val="115000"/>
                        </a:lnSpc>
                        <a:spcAft>
                          <a:spcPts val="0"/>
                        </a:spcAft>
                      </a:pPr>
                      <a:r>
                        <a:rPr lang="en-US" sz="1600" dirty="0">
                          <a:effectLst/>
                        </a:rPr>
                        <a:t>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Ф-4</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7889</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ИРП 2043</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0">
                <a:tc>
                  <a:txBody>
                    <a:bodyPr/>
                    <a:lstStyle/>
                    <a:p>
                      <a:pPr>
                        <a:lnSpc>
                          <a:spcPct val="115000"/>
                        </a:lnSpc>
                        <a:spcAft>
                          <a:spcPts val="0"/>
                        </a:spcAft>
                      </a:pPr>
                      <a:r>
                        <a:rPr lang="ru-RU" sz="1600">
                          <a:effectLst/>
                        </a:rPr>
                        <a:t>Газовыделение (м</a:t>
                      </a:r>
                      <a:r>
                        <a:rPr lang="ru-RU" sz="1600" baseline="30000">
                          <a:effectLst/>
                        </a:rPr>
                        <a:t>3</a:t>
                      </a:r>
                      <a:r>
                        <a:rPr lang="ru-RU" sz="1600">
                          <a:effectLst/>
                        </a:rPr>
                        <a:t>Па/м</a:t>
                      </a:r>
                      <a:r>
                        <a:rPr lang="ru-RU" sz="1600" baseline="30000">
                          <a:effectLst/>
                        </a:rPr>
                        <a:t>3</a:t>
                      </a:r>
                      <a:r>
                        <a:rPr lang="ru-RU" sz="1600">
                          <a:effectLst/>
                        </a:rPr>
                        <a:t>с)</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10</a:t>
                      </a:r>
                      <a:r>
                        <a:rPr lang="en-US" sz="1600" baseline="30000">
                          <a:effectLst/>
                        </a:rPr>
                        <a:t>-</a:t>
                      </a:r>
                      <a:r>
                        <a:rPr lang="ru-RU" sz="1600" baseline="30000">
                          <a:effectLst/>
                        </a:rPr>
                        <a:t>4</a:t>
                      </a:r>
                      <a:endParaRPr lang="ru-RU" sz="1600">
                        <a:effectLst/>
                      </a:endParaRPr>
                    </a:p>
                    <a:p>
                      <a:pPr>
                        <a:lnSpc>
                          <a:spcPct val="115000"/>
                        </a:lnSpc>
                        <a:spcAft>
                          <a:spcPts val="0"/>
                        </a:spcAft>
                      </a:pPr>
                      <a:r>
                        <a:rPr lang="en-US"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5 </a:t>
                      </a:r>
                      <a:r>
                        <a:rPr lang="en-US" sz="1600" dirty="0">
                          <a:effectLst/>
                        </a:rPr>
                        <a:t>10</a:t>
                      </a:r>
                      <a:r>
                        <a:rPr lang="en-US" sz="1600" baseline="30000" dirty="0">
                          <a:effectLst/>
                        </a:rPr>
                        <a:t>-</a:t>
                      </a:r>
                      <a:r>
                        <a:rPr lang="ru-RU" sz="1600" baseline="30000" dirty="0">
                          <a:effectLst/>
                        </a:rPr>
                        <a:t>5</a:t>
                      </a:r>
                      <a:endParaRPr lang="ru-RU" sz="1600" dirty="0">
                        <a:effectLst/>
                      </a:endParaRPr>
                    </a:p>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3 </a:t>
                      </a:r>
                      <a:r>
                        <a:rPr lang="en-US" sz="1600">
                          <a:effectLst/>
                        </a:rPr>
                        <a:t>10</a:t>
                      </a:r>
                      <a:r>
                        <a:rPr lang="en-US" sz="1600" baseline="30000">
                          <a:effectLst/>
                        </a:rPr>
                        <a:t>-</a:t>
                      </a:r>
                      <a:r>
                        <a:rPr lang="ru-RU" sz="1600" baseline="30000">
                          <a:effectLst/>
                        </a:rPr>
                        <a:t>5</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0">
                <a:tc>
                  <a:txBody>
                    <a:bodyPr/>
                    <a:lstStyle/>
                    <a:p>
                      <a:pPr>
                        <a:lnSpc>
                          <a:spcPct val="115000"/>
                        </a:lnSpc>
                        <a:spcAft>
                          <a:spcPts val="0"/>
                        </a:spcAft>
                      </a:pPr>
                      <a:r>
                        <a:rPr lang="ru-RU" sz="1600" dirty="0">
                          <a:effectLst/>
                        </a:rPr>
                        <a:t>Газопроницаемость по </a:t>
                      </a:r>
                      <a:r>
                        <a:rPr lang="en-US" sz="1600" dirty="0">
                          <a:effectLst/>
                        </a:rPr>
                        <a:t>N</a:t>
                      </a:r>
                      <a:r>
                        <a:rPr lang="ru-RU" sz="1600" dirty="0">
                          <a:effectLst/>
                        </a:rPr>
                        <a:t>2,</a:t>
                      </a:r>
                      <a:r>
                        <a:rPr lang="en-US" sz="1600" dirty="0">
                          <a:effectLst/>
                        </a:rPr>
                        <a:t>O</a:t>
                      </a:r>
                      <a:r>
                        <a:rPr lang="ru-RU" sz="1600" dirty="0">
                          <a:effectLst/>
                        </a:rPr>
                        <a:t>2 при 20С (м</a:t>
                      </a:r>
                      <a:r>
                        <a:rPr lang="ru-RU" sz="1600" baseline="30000" dirty="0">
                          <a:effectLst/>
                        </a:rPr>
                        <a:t>3</a:t>
                      </a:r>
                      <a:r>
                        <a:rPr lang="ru-RU" sz="1600" dirty="0">
                          <a:effectLst/>
                        </a:rPr>
                        <a:t> Па мм/м</a:t>
                      </a:r>
                      <a:r>
                        <a:rPr lang="ru-RU" sz="1600" baseline="30000" dirty="0">
                          <a:effectLst/>
                        </a:rPr>
                        <a:t>2</a:t>
                      </a:r>
                      <a:r>
                        <a:rPr lang="ru-RU" sz="1600" dirty="0">
                          <a:effectLst/>
                        </a:rPr>
                        <a:t> с Па)</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a:effectLst/>
                        </a:rPr>
                        <a:t>1 10</a:t>
                      </a:r>
                      <a:r>
                        <a:rPr lang="en-US" sz="1600" baseline="30000">
                          <a:effectLst/>
                        </a:rPr>
                        <a:t>-9</a:t>
                      </a:r>
                      <a:endParaRPr lang="ru-RU" sz="1600">
                        <a:effectLst/>
                      </a:endParaRPr>
                    </a:p>
                    <a:p>
                      <a:pPr>
                        <a:lnSpc>
                          <a:spcPct val="115000"/>
                        </a:lnSpc>
                        <a:spcAft>
                          <a:spcPts val="0"/>
                        </a:spcAft>
                      </a:pPr>
                      <a:r>
                        <a:rPr lang="en-US"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5 </a:t>
                      </a:r>
                      <a:r>
                        <a:rPr lang="en-US" sz="1600">
                          <a:effectLst/>
                        </a:rPr>
                        <a:t>10</a:t>
                      </a:r>
                      <a:r>
                        <a:rPr lang="en-US" sz="1600" baseline="30000">
                          <a:effectLst/>
                        </a:rPr>
                        <a:t>-</a:t>
                      </a:r>
                      <a:r>
                        <a:rPr lang="ru-RU" sz="1600" baseline="30000">
                          <a:effectLst/>
                        </a:rPr>
                        <a:t>8</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5 </a:t>
                      </a:r>
                      <a:r>
                        <a:rPr lang="en-US" sz="1600" dirty="0">
                          <a:effectLst/>
                        </a:rPr>
                        <a:t>10</a:t>
                      </a:r>
                      <a:r>
                        <a:rPr lang="en-US" sz="1600" baseline="30000" dirty="0">
                          <a:effectLst/>
                        </a:rPr>
                        <a:t>-</a:t>
                      </a:r>
                      <a:r>
                        <a:rPr lang="ru-RU" sz="1600" baseline="30000" dirty="0">
                          <a:effectLst/>
                        </a:rPr>
                        <a:t>10</a:t>
                      </a:r>
                      <a:endParaRPr lang="ru-R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
        <p:nvSpPr>
          <p:cNvPr id="7" name="Rectangle 2"/>
          <p:cNvSpPr>
            <a:spLocks noChangeArrowheads="1"/>
          </p:cNvSpPr>
          <p:nvPr/>
        </p:nvSpPr>
        <p:spPr bwMode="auto">
          <a:xfrm>
            <a:off x="413916" y="2852936"/>
            <a:ext cx="7773510"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Газовыделение</a:t>
            </a:r>
            <a:r>
              <a:rPr kumimoji="0" lang="ru-RU" sz="16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и газопроницаемость органических материалов </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Фторопласт Ф4: при Т=200С выделяет соединения фтора, хрупкость при температурах менее (-70С), малый коэффициент трения и теплопроводности</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Вакуумные резины:</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белая немаслостойкая 7889, +90 </a:t>
            </a:r>
            <a:r>
              <a:rPr kumimoji="0" lang="ru-RU" sz="1100" b="0" i="0" u="none" strike="noStrike" cap="none" normalizeH="0" baseline="0" dirty="0">
                <a:ln>
                  <a:noFill/>
                </a:ln>
                <a:solidFill>
                  <a:schemeClr val="tx1"/>
                </a:solidFill>
                <a:effectLst/>
                <a:latin typeface="Calibri"/>
                <a:ea typeface="Calibri" pitchFamily="34" charset="0"/>
                <a:cs typeface="Times New Roman" pitchFamily="18" charset="0"/>
              </a:rPr>
              <a:t>–</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(-)10С, эластична</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маслостойкая черная 9024, ИРП 1015</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термостойкая и маслостойкая ИРП1368, ИРП 2043 (до 250С)</a:t>
            </a:r>
            <a:endParaRPr kumimoji="0" lang="ru-RU" sz="800" b="0" i="0" u="none" strike="noStrike" cap="none" normalizeH="0" baseline="0" dirty="0">
              <a:ln>
                <a:noFill/>
              </a:ln>
              <a:solidFill>
                <a:schemeClr val="tx1"/>
              </a:solidFill>
              <a:effectLst/>
              <a:latin typeface="Arial" pitchFamily="34" charset="0"/>
              <a:cs typeface="Arial" pitchFamily="34" charset="0"/>
            </a:endParaRPr>
          </a:p>
        </p:txBody>
      </p:sp>
      <p:sp>
        <p:nvSpPr>
          <p:cNvPr id="8" name="Прямоугольник 7"/>
          <p:cNvSpPr/>
          <p:nvPr/>
        </p:nvSpPr>
        <p:spPr>
          <a:xfrm>
            <a:off x="2730500" y="5733256"/>
            <a:ext cx="3641700" cy="954107"/>
          </a:xfrm>
          <a:prstGeom prst="rect">
            <a:avLst/>
          </a:prstGeom>
        </p:spPr>
        <p:txBody>
          <a:bodyPr wrap="square">
            <a:spAutoFit/>
          </a:bodyPr>
          <a:lstStyle/>
          <a:p>
            <a:pPr lvl="0" eaLnBrk="0" fontAlgn="base" hangingPunct="0">
              <a:spcBef>
                <a:spcPct val="0"/>
              </a:spcBef>
              <a:spcAft>
                <a:spcPct val="0"/>
              </a:spcAft>
            </a:pPr>
            <a:r>
              <a:rPr lang="ru-RU" sz="1200" b="1" dirty="0">
                <a:solidFill>
                  <a:prstClr val="black"/>
                </a:solidFill>
                <a:latin typeface="Times New Roman" pitchFamily="18" charset="0"/>
                <a:ea typeface="Calibri" pitchFamily="34" charset="0"/>
                <a:cs typeface="Times New Roman" pitchFamily="18" charset="0"/>
              </a:rPr>
              <a:t>Необходимо учитывать газопроницаемость :</a:t>
            </a:r>
            <a:endParaRPr lang="ru-RU" sz="800" dirty="0">
              <a:solidFill>
                <a:prstClr val="black"/>
              </a:solidFill>
              <a:latin typeface="Arial" pitchFamily="34" charset="0"/>
              <a:cs typeface="Arial" pitchFamily="34" charset="0"/>
            </a:endParaRPr>
          </a:p>
          <a:p>
            <a:pPr lvl="0" eaLnBrk="0" fontAlgn="base" hangingPunct="0">
              <a:spcBef>
                <a:spcPct val="0"/>
              </a:spcBef>
              <a:spcAft>
                <a:spcPct val="0"/>
              </a:spcAft>
            </a:pPr>
            <a:r>
              <a:rPr lang="en-US" sz="1100" dirty="0">
                <a:solidFill>
                  <a:prstClr val="black"/>
                </a:solidFill>
                <a:latin typeface="Times New Roman" pitchFamily="18" charset="0"/>
                <a:ea typeface="Calibri" pitchFamily="34" charset="0"/>
                <a:cs typeface="Times New Roman" pitchFamily="18" charset="0"/>
              </a:rPr>
              <a:t>Ag </a:t>
            </a:r>
            <a:r>
              <a:rPr lang="ru-RU" sz="1100" dirty="0">
                <a:solidFill>
                  <a:prstClr val="black"/>
                </a:solidFill>
                <a:ea typeface="Calibri" pitchFamily="34" charset="0"/>
                <a:cs typeface="Times New Roman" pitchFamily="18" charset="0"/>
              </a:rPr>
              <a:t>–</a:t>
            </a:r>
            <a:r>
              <a:rPr lang="ru-RU" sz="1100" dirty="0">
                <a:solidFill>
                  <a:prstClr val="black"/>
                </a:solidFill>
                <a:latin typeface="Times New Roman" pitchFamily="18" charset="0"/>
                <a:ea typeface="Calibri" pitchFamily="34" charset="0"/>
                <a:cs typeface="Times New Roman" pitchFamily="18" charset="0"/>
              </a:rPr>
              <a:t> </a:t>
            </a:r>
            <a:r>
              <a:rPr lang="en-US" sz="1100" dirty="0">
                <a:solidFill>
                  <a:prstClr val="black"/>
                </a:solidFill>
                <a:latin typeface="Times New Roman" pitchFamily="18" charset="0"/>
                <a:ea typeface="Calibri" pitchFamily="34" charset="0"/>
                <a:cs typeface="Times New Roman" pitchFamily="18" charset="0"/>
              </a:rPr>
              <a:t>O</a:t>
            </a:r>
            <a:r>
              <a:rPr lang="ru-RU" sz="1100" dirty="0">
                <a:solidFill>
                  <a:prstClr val="black"/>
                </a:solidFill>
                <a:latin typeface="Times New Roman" pitchFamily="18" charset="0"/>
                <a:ea typeface="Calibri" pitchFamily="34" charset="0"/>
                <a:cs typeface="Times New Roman" pitchFamily="18" charset="0"/>
              </a:rPr>
              <a:t>2</a:t>
            </a:r>
            <a:endParaRPr lang="ru-RU" sz="800" dirty="0">
              <a:solidFill>
                <a:prstClr val="black"/>
              </a:solidFill>
              <a:latin typeface="Arial" pitchFamily="34" charset="0"/>
              <a:cs typeface="Arial" pitchFamily="34" charset="0"/>
            </a:endParaRPr>
          </a:p>
          <a:p>
            <a:pPr lvl="0" eaLnBrk="0" fontAlgn="base" hangingPunct="0">
              <a:spcBef>
                <a:spcPct val="0"/>
              </a:spcBef>
              <a:spcAft>
                <a:spcPct val="0"/>
              </a:spcAft>
            </a:pPr>
            <a:r>
              <a:rPr lang="en-US" sz="1100" dirty="0" err="1">
                <a:solidFill>
                  <a:prstClr val="black"/>
                </a:solidFill>
                <a:latin typeface="Times New Roman" pitchFamily="18" charset="0"/>
                <a:ea typeface="Calibri" pitchFamily="34" charset="0"/>
                <a:cs typeface="Times New Roman" pitchFamily="18" charset="0"/>
              </a:rPr>
              <a:t>Fe,Ni,Pt,Pd</a:t>
            </a:r>
            <a:r>
              <a:rPr lang="en-US" sz="1100" dirty="0">
                <a:solidFill>
                  <a:prstClr val="black"/>
                </a:solidFill>
                <a:latin typeface="Times New Roman" pitchFamily="18" charset="0"/>
                <a:ea typeface="Calibri" pitchFamily="34" charset="0"/>
                <a:cs typeface="Times New Roman" pitchFamily="18" charset="0"/>
              </a:rPr>
              <a:t> </a:t>
            </a:r>
            <a:r>
              <a:rPr lang="en-US" sz="1100" dirty="0">
                <a:solidFill>
                  <a:prstClr val="black"/>
                </a:solidFill>
                <a:ea typeface="Calibri" pitchFamily="34" charset="0"/>
                <a:cs typeface="Times New Roman" pitchFamily="18" charset="0"/>
              </a:rPr>
              <a:t>–</a:t>
            </a:r>
            <a:r>
              <a:rPr lang="en-US" sz="1100" dirty="0">
                <a:solidFill>
                  <a:prstClr val="black"/>
                </a:solidFill>
                <a:latin typeface="Times New Roman" pitchFamily="18" charset="0"/>
                <a:ea typeface="Calibri" pitchFamily="34" charset="0"/>
                <a:cs typeface="Times New Roman" pitchFamily="18" charset="0"/>
              </a:rPr>
              <a:t> H2</a:t>
            </a:r>
            <a:endParaRPr lang="ru-RU" sz="800" dirty="0">
              <a:solidFill>
                <a:prstClr val="black"/>
              </a:solidFill>
              <a:latin typeface="Arial" pitchFamily="34" charset="0"/>
              <a:cs typeface="Arial" pitchFamily="34" charset="0"/>
            </a:endParaRPr>
          </a:p>
          <a:p>
            <a:pPr lvl="0" eaLnBrk="0" fontAlgn="base" hangingPunct="0">
              <a:spcBef>
                <a:spcPct val="0"/>
              </a:spcBef>
              <a:spcAft>
                <a:spcPct val="0"/>
              </a:spcAft>
            </a:pPr>
            <a:r>
              <a:rPr lang="ru-RU" sz="1100" dirty="0">
                <a:solidFill>
                  <a:prstClr val="black"/>
                </a:solidFill>
                <a:latin typeface="Times New Roman" pitchFamily="18" charset="0"/>
                <a:ea typeface="Calibri" pitchFamily="34" charset="0"/>
                <a:cs typeface="Times New Roman" pitchFamily="18" charset="0"/>
              </a:rPr>
              <a:t>Стекло</a:t>
            </a:r>
            <a:r>
              <a:rPr lang="en-US" sz="1100" dirty="0">
                <a:solidFill>
                  <a:prstClr val="black"/>
                </a:solidFill>
                <a:latin typeface="Times New Roman" pitchFamily="18" charset="0"/>
                <a:ea typeface="Calibri" pitchFamily="34" charset="0"/>
                <a:cs typeface="Times New Roman" pitchFamily="18" charset="0"/>
              </a:rPr>
              <a:t> - He,H2</a:t>
            </a:r>
            <a:endParaRPr lang="ru-RU" sz="800" dirty="0">
              <a:solidFill>
                <a:prstClr val="black"/>
              </a:solidFill>
              <a:latin typeface="Arial" pitchFamily="34" charset="0"/>
              <a:cs typeface="Arial" pitchFamily="34" charset="0"/>
            </a:endParaRPr>
          </a:p>
          <a:p>
            <a:pPr lvl="0" eaLnBrk="0" fontAlgn="base" hangingPunct="0">
              <a:spcBef>
                <a:spcPct val="0"/>
              </a:spcBef>
              <a:spcAft>
                <a:spcPct val="0"/>
              </a:spcAft>
            </a:pPr>
            <a:r>
              <a:rPr lang="ru-RU" sz="1100" dirty="0">
                <a:solidFill>
                  <a:prstClr val="black"/>
                </a:solidFill>
                <a:latin typeface="Times New Roman" pitchFamily="18" charset="0"/>
                <a:ea typeface="Calibri" pitchFamily="34" charset="0"/>
                <a:cs typeface="Times New Roman" pitchFamily="18" charset="0"/>
              </a:rPr>
              <a:t>Резина</a:t>
            </a:r>
            <a:r>
              <a:rPr lang="en-US" sz="1100" dirty="0">
                <a:solidFill>
                  <a:prstClr val="black"/>
                </a:solidFill>
                <a:latin typeface="Times New Roman" pitchFamily="18" charset="0"/>
                <a:ea typeface="Calibri" pitchFamily="34" charset="0"/>
                <a:cs typeface="Times New Roman" pitchFamily="18" charset="0"/>
              </a:rPr>
              <a:t> - He,H2,N2</a:t>
            </a:r>
            <a:endParaRPr lang="en-US"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098127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528" y="260648"/>
            <a:ext cx="8229600" cy="634082"/>
          </a:xfrm>
        </p:spPr>
        <p:txBody>
          <a:bodyPr>
            <a:normAutofit/>
          </a:bodyPr>
          <a:lstStyle/>
          <a:p>
            <a:r>
              <a:rPr lang="ru-RU" sz="1400" b="1" dirty="0">
                <a:latin typeface="Times New Roman" pitchFamily="18" charset="0"/>
                <a:ea typeface="Calibri" pitchFamily="34" charset="0"/>
                <a:cs typeface="Times New Roman" pitchFamily="18" charset="0"/>
              </a:rPr>
              <a:t>Свариваемость металлов при контактной</a:t>
            </a:r>
            <a:r>
              <a:rPr lang="en-US" sz="1400" b="1" dirty="0">
                <a:latin typeface="Times New Roman" pitchFamily="18" charset="0"/>
                <a:ea typeface="Calibri" pitchFamily="34" charset="0"/>
                <a:cs typeface="Times New Roman" pitchFamily="18" charset="0"/>
              </a:rPr>
              <a:t> </a:t>
            </a:r>
            <a:r>
              <a:rPr lang="ru-RU" sz="1400" b="1" dirty="0">
                <a:latin typeface="Times New Roman" pitchFamily="18" charset="0"/>
                <a:ea typeface="Calibri" pitchFamily="34" charset="0"/>
                <a:cs typeface="Times New Roman" pitchFamily="18" charset="0"/>
              </a:rPr>
              <a:t>сварке</a:t>
            </a:r>
            <a:endParaRPr lang="ru-RU" sz="1400" b="1"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768148548"/>
              </p:ext>
            </p:extLst>
          </p:nvPr>
        </p:nvGraphicFramePr>
        <p:xfrm>
          <a:off x="467544" y="908720"/>
          <a:ext cx="7666640" cy="4080066"/>
        </p:xfrm>
        <a:graphic>
          <a:graphicData uri="http://schemas.openxmlformats.org/drawingml/2006/table">
            <a:tbl>
              <a:tblPr firstRow="1" firstCol="1" bandRow="1">
                <a:tableStyleId>{5C22544A-7EE6-4342-B048-85BDC9FD1C3A}</a:tableStyleId>
              </a:tblPr>
              <a:tblGrid>
                <a:gridCol w="856573">
                  <a:extLst>
                    <a:ext uri="{9D8B030D-6E8A-4147-A177-3AD203B41FA5}">
                      <a16:colId xmlns:a16="http://schemas.microsoft.com/office/drawing/2014/main" val="20000"/>
                    </a:ext>
                  </a:extLst>
                </a:gridCol>
                <a:gridCol w="367563">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gridCol w="576064">
                  <a:extLst>
                    <a:ext uri="{9D8B030D-6E8A-4147-A177-3AD203B41FA5}">
                      <a16:colId xmlns:a16="http://schemas.microsoft.com/office/drawing/2014/main" val="20004"/>
                    </a:ext>
                  </a:extLst>
                </a:gridCol>
                <a:gridCol w="504056">
                  <a:extLst>
                    <a:ext uri="{9D8B030D-6E8A-4147-A177-3AD203B41FA5}">
                      <a16:colId xmlns:a16="http://schemas.microsoft.com/office/drawing/2014/main" val="20005"/>
                    </a:ext>
                  </a:extLst>
                </a:gridCol>
                <a:gridCol w="504056">
                  <a:extLst>
                    <a:ext uri="{9D8B030D-6E8A-4147-A177-3AD203B41FA5}">
                      <a16:colId xmlns:a16="http://schemas.microsoft.com/office/drawing/2014/main" val="20006"/>
                    </a:ext>
                  </a:extLst>
                </a:gridCol>
                <a:gridCol w="432048">
                  <a:extLst>
                    <a:ext uri="{9D8B030D-6E8A-4147-A177-3AD203B41FA5}">
                      <a16:colId xmlns:a16="http://schemas.microsoft.com/office/drawing/2014/main" val="20007"/>
                    </a:ext>
                  </a:extLst>
                </a:gridCol>
                <a:gridCol w="432048">
                  <a:extLst>
                    <a:ext uri="{9D8B030D-6E8A-4147-A177-3AD203B41FA5}">
                      <a16:colId xmlns:a16="http://schemas.microsoft.com/office/drawing/2014/main" val="20008"/>
                    </a:ext>
                  </a:extLst>
                </a:gridCol>
                <a:gridCol w="432048">
                  <a:extLst>
                    <a:ext uri="{9D8B030D-6E8A-4147-A177-3AD203B41FA5}">
                      <a16:colId xmlns:a16="http://schemas.microsoft.com/office/drawing/2014/main" val="20009"/>
                    </a:ext>
                  </a:extLst>
                </a:gridCol>
                <a:gridCol w="504056">
                  <a:extLst>
                    <a:ext uri="{9D8B030D-6E8A-4147-A177-3AD203B41FA5}">
                      <a16:colId xmlns:a16="http://schemas.microsoft.com/office/drawing/2014/main" val="20010"/>
                    </a:ext>
                  </a:extLst>
                </a:gridCol>
                <a:gridCol w="504056">
                  <a:extLst>
                    <a:ext uri="{9D8B030D-6E8A-4147-A177-3AD203B41FA5}">
                      <a16:colId xmlns:a16="http://schemas.microsoft.com/office/drawing/2014/main" val="20011"/>
                    </a:ext>
                  </a:extLst>
                </a:gridCol>
                <a:gridCol w="360040">
                  <a:extLst>
                    <a:ext uri="{9D8B030D-6E8A-4147-A177-3AD203B41FA5}">
                      <a16:colId xmlns:a16="http://schemas.microsoft.com/office/drawing/2014/main" val="20012"/>
                    </a:ext>
                  </a:extLst>
                </a:gridCol>
                <a:gridCol w="504056">
                  <a:extLst>
                    <a:ext uri="{9D8B030D-6E8A-4147-A177-3AD203B41FA5}">
                      <a16:colId xmlns:a16="http://schemas.microsoft.com/office/drawing/2014/main" val="20013"/>
                    </a:ext>
                  </a:extLst>
                </a:gridCol>
                <a:gridCol w="432048">
                  <a:extLst>
                    <a:ext uri="{9D8B030D-6E8A-4147-A177-3AD203B41FA5}">
                      <a16:colId xmlns:a16="http://schemas.microsoft.com/office/drawing/2014/main" val="20014"/>
                    </a:ext>
                  </a:extLst>
                </a:gridCol>
                <a:gridCol w="465840">
                  <a:extLst>
                    <a:ext uri="{9D8B030D-6E8A-4147-A177-3AD203B41FA5}">
                      <a16:colId xmlns:a16="http://schemas.microsoft.com/office/drawing/2014/main" val="20015"/>
                    </a:ext>
                  </a:extLst>
                </a:gridCol>
              </a:tblGrid>
              <a:tr h="288216">
                <a:tc>
                  <a:txBody>
                    <a:bodyPr/>
                    <a:lstStyle/>
                    <a:p>
                      <a:pPr>
                        <a:lnSpc>
                          <a:spcPct val="115000"/>
                        </a:lnSpc>
                        <a:spcAft>
                          <a:spcPts val="0"/>
                        </a:spcAft>
                      </a:pPr>
                      <a:r>
                        <a:rPr lang="ru-RU" sz="1000" dirty="0">
                          <a:effectLst/>
                        </a:rPr>
                        <a:t> </a:t>
                      </a:r>
                      <a:endParaRPr lang="ru-RU" sz="1000" dirty="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15</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11</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10</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9</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8</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dirty="0">
                          <a:effectLst/>
                        </a:rPr>
                        <a:t>7</a:t>
                      </a:r>
                      <a:endParaRPr lang="ru-RU" sz="1000" dirty="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6</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5</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0"/>
                  </a:ext>
                </a:extLst>
              </a:tr>
              <a:tr h="143144">
                <a:tc>
                  <a:txBody>
                    <a:bodyPr/>
                    <a:lstStyle/>
                    <a:p>
                      <a:pPr>
                        <a:lnSpc>
                          <a:spcPct val="115000"/>
                        </a:lnSpc>
                        <a:spcAft>
                          <a:spcPts val="0"/>
                        </a:spcAft>
                      </a:pPr>
                      <a:r>
                        <a:rPr lang="ru-RU" sz="1000">
                          <a:effectLst/>
                        </a:rPr>
                        <a:t>1.</a:t>
                      </a:r>
                      <a:r>
                        <a:rPr lang="en-US" sz="1000">
                          <a:effectLst/>
                        </a:rPr>
                        <a:t>W</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dirty="0">
                          <a:effectLst/>
                        </a:rPr>
                        <a:t>4</a:t>
                      </a:r>
                      <a:endParaRPr lang="ru-RU" sz="1000" dirty="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3в</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4а</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4а</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1"/>
                  </a:ext>
                </a:extLst>
              </a:tr>
              <a:tr h="143144">
                <a:tc>
                  <a:txBody>
                    <a:bodyPr/>
                    <a:lstStyle/>
                    <a:p>
                      <a:pPr>
                        <a:lnSpc>
                          <a:spcPct val="115000"/>
                        </a:lnSpc>
                        <a:spcAft>
                          <a:spcPts val="0"/>
                        </a:spcAft>
                      </a:pPr>
                      <a:r>
                        <a:rPr lang="ru-RU" sz="1000">
                          <a:effectLst/>
                        </a:rPr>
                        <a:t>2.</a:t>
                      </a:r>
                      <a:r>
                        <a:rPr lang="en-US" sz="1000">
                          <a:effectLst/>
                        </a:rPr>
                        <a:t>Mo</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2в</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2в</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2в</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4в</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2"/>
                  </a:ext>
                </a:extLst>
              </a:tr>
              <a:tr h="143144">
                <a:tc>
                  <a:txBody>
                    <a:bodyPr/>
                    <a:lstStyle/>
                    <a:p>
                      <a:pPr>
                        <a:lnSpc>
                          <a:spcPct val="115000"/>
                        </a:lnSpc>
                        <a:spcAft>
                          <a:spcPts val="0"/>
                        </a:spcAft>
                      </a:pPr>
                      <a:r>
                        <a:rPr lang="ru-RU" sz="1000">
                          <a:effectLst/>
                        </a:rPr>
                        <a:t>3.</a:t>
                      </a:r>
                      <a:r>
                        <a:rPr lang="en-US" sz="1000">
                          <a:effectLst/>
                        </a:rPr>
                        <a:t>Ta</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4а</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3"/>
                  </a:ext>
                </a:extLst>
              </a:tr>
              <a:tr h="288216">
                <a:tc>
                  <a:txBody>
                    <a:bodyPr/>
                    <a:lstStyle/>
                    <a:p>
                      <a:pPr>
                        <a:lnSpc>
                          <a:spcPct val="115000"/>
                        </a:lnSpc>
                        <a:spcAft>
                          <a:spcPts val="0"/>
                        </a:spcAft>
                      </a:pPr>
                      <a:r>
                        <a:rPr lang="ru-RU" sz="1000">
                          <a:effectLst/>
                        </a:rPr>
                        <a:t>4.</a:t>
                      </a:r>
                      <a:r>
                        <a:rPr lang="en-US" sz="1000">
                          <a:effectLst/>
                        </a:rPr>
                        <a:t>Ni</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4"/>
                  </a:ext>
                </a:extLst>
              </a:tr>
              <a:tr h="288216">
                <a:tc>
                  <a:txBody>
                    <a:bodyPr/>
                    <a:lstStyle/>
                    <a:p>
                      <a:pPr>
                        <a:lnSpc>
                          <a:spcPct val="115000"/>
                        </a:lnSpc>
                        <a:spcAft>
                          <a:spcPts val="0"/>
                        </a:spcAft>
                      </a:pPr>
                      <a:r>
                        <a:rPr lang="ru-RU" sz="1000">
                          <a:effectLst/>
                        </a:rPr>
                        <a:t>5.</a:t>
                      </a:r>
                      <a:r>
                        <a:rPr lang="en-US" sz="1000">
                          <a:effectLst/>
                        </a:rPr>
                        <a:t>Fe</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1</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5"/>
                  </a:ext>
                </a:extLst>
              </a:tr>
              <a:tr h="143144">
                <a:tc>
                  <a:txBody>
                    <a:bodyPr/>
                    <a:lstStyle/>
                    <a:p>
                      <a:pPr>
                        <a:lnSpc>
                          <a:spcPct val="115000"/>
                        </a:lnSpc>
                        <a:spcAft>
                          <a:spcPts val="0"/>
                        </a:spcAft>
                      </a:pPr>
                      <a:r>
                        <a:rPr lang="ru-RU" sz="1000">
                          <a:effectLst/>
                        </a:rPr>
                        <a:t>6.</a:t>
                      </a:r>
                      <a:r>
                        <a:rPr lang="en-US" sz="1000">
                          <a:effectLst/>
                        </a:rPr>
                        <a:t>Cu</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6"/>
                  </a:ext>
                </a:extLst>
              </a:tr>
              <a:tr h="143144">
                <a:tc>
                  <a:txBody>
                    <a:bodyPr/>
                    <a:lstStyle/>
                    <a:p>
                      <a:pPr>
                        <a:lnSpc>
                          <a:spcPct val="115000"/>
                        </a:lnSpc>
                        <a:spcAft>
                          <a:spcPts val="0"/>
                        </a:spcAft>
                      </a:pPr>
                      <a:r>
                        <a:rPr lang="ru-RU" sz="1000">
                          <a:effectLst/>
                        </a:rPr>
                        <a:t>7.</a:t>
                      </a:r>
                      <a:r>
                        <a:rPr lang="en-US" sz="1000">
                          <a:effectLst/>
                        </a:rPr>
                        <a:t>Al</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4</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7"/>
                  </a:ext>
                </a:extLst>
              </a:tr>
              <a:tr h="143144">
                <a:tc>
                  <a:txBody>
                    <a:bodyPr/>
                    <a:lstStyle/>
                    <a:p>
                      <a:pPr>
                        <a:lnSpc>
                          <a:spcPct val="115000"/>
                        </a:lnSpc>
                        <a:spcAft>
                          <a:spcPts val="0"/>
                        </a:spcAft>
                      </a:pPr>
                      <a:r>
                        <a:rPr lang="ru-RU" sz="1000">
                          <a:effectLst/>
                        </a:rPr>
                        <a:t>8.</a:t>
                      </a:r>
                      <a:r>
                        <a:rPr lang="en-US" sz="1000">
                          <a:effectLst/>
                        </a:rPr>
                        <a:t>Pb</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8"/>
                  </a:ext>
                </a:extLst>
              </a:tr>
              <a:tr h="143144">
                <a:tc>
                  <a:txBody>
                    <a:bodyPr/>
                    <a:lstStyle/>
                    <a:p>
                      <a:pPr>
                        <a:lnSpc>
                          <a:spcPct val="115000"/>
                        </a:lnSpc>
                        <a:spcAft>
                          <a:spcPts val="0"/>
                        </a:spcAft>
                      </a:pPr>
                      <a:r>
                        <a:rPr lang="ru-RU" sz="1000">
                          <a:effectLst/>
                        </a:rPr>
                        <a:t>9.</a:t>
                      </a:r>
                      <a:r>
                        <a:rPr lang="en-US" sz="1000">
                          <a:effectLst/>
                        </a:rPr>
                        <a:t>Mg</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09"/>
                  </a:ext>
                </a:extLst>
              </a:tr>
              <a:tr h="436681">
                <a:tc>
                  <a:txBody>
                    <a:bodyPr/>
                    <a:lstStyle/>
                    <a:p>
                      <a:pPr>
                        <a:lnSpc>
                          <a:spcPct val="115000"/>
                        </a:lnSpc>
                        <a:spcAft>
                          <a:spcPts val="0"/>
                        </a:spcAft>
                      </a:pPr>
                      <a:r>
                        <a:rPr lang="ru-RU" sz="1000">
                          <a:effectLst/>
                        </a:rPr>
                        <a:t>10.сталь высокромистая</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10"/>
                  </a:ext>
                </a:extLst>
              </a:tr>
              <a:tr h="288216">
                <a:tc>
                  <a:txBody>
                    <a:bodyPr/>
                    <a:lstStyle/>
                    <a:p>
                      <a:pPr>
                        <a:lnSpc>
                          <a:spcPct val="115000"/>
                        </a:lnSpc>
                        <a:spcAft>
                          <a:spcPts val="0"/>
                        </a:spcAft>
                      </a:pPr>
                      <a:r>
                        <a:rPr lang="ru-RU" sz="1000">
                          <a:effectLst/>
                        </a:rPr>
                        <a:t>11.Нерж. сталь</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3</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11"/>
                  </a:ext>
                </a:extLst>
              </a:tr>
              <a:tr h="288216">
                <a:tc>
                  <a:txBody>
                    <a:bodyPr/>
                    <a:lstStyle/>
                    <a:p>
                      <a:pPr>
                        <a:lnSpc>
                          <a:spcPct val="115000"/>
                        </a:lnSpc>
                        <a:spcAft>
                          <a:spcPts val="0"/>
                        </a:spcAft>
                      </a:pPr>
                      <a:r>
                        <a:rPr lang="ru-RU" sz="1000">
                          <a:effectLst/>
                        </a:rPr>
                        <a:t>12.инвар</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12"/>
                  </a:ext>
                </a:extLst>
              </a:tr>
              <a:tr h="288216">
                <a:tc>
                  <a:txBody>
                    <a:bodyPr/>
                    <a:lstStyle/>
                    <a:p>
                      <a:pPr>
                        <a:lnSpc>
                          <a:spcPct val="115000"/>
                        </a:lnSpc>
                        <a:spcAft>
                          <a:spcPts val="0"/>
                        </a:spcAft>
                      </a:pPr>
                      <a:r>
                        <a:rPr lang="ru-RU" sz="1000">
                          <a:effectLst/>
                        </a:rPr>
                        <a:t>13.монель</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13"/>
                  </a:ext>
                </a:extLst>
              </a:tr>
              <a:tr h="288216">
                <a:tc>
                  <a:txBody>
                    <a:bodyPr/>
                    <a:lstStyle/>
                    <a:p>
                      <a:pPr>
                        <a:lnSpc>
                          <a:spcPct val="115000"/>
                        </a:lnSpc>
                        <a:spcAft>
                          <a:spcPts val="0"/>
                        </a:spcAft>
                      </a:pPr>
                      <a:r>
                        <a:rPr lang="ru-RU" sz="1000">
                          <a:effectLst/>
                        </a:rPr>
                        <a:t>14.Константан</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extLst>
                  <a:ext uri="{0D108BD9-81ED-4DB2-BD59-A6C34878D82A}">
                    <a16:rowId xmlns:a16="http://schemas.microsoft.com/office/drawing/2014/main" val="10014"/>
                  </a:ext>
                </a:extLst>
              </a:tr>
              <a:tr h="288216">
                <a:tc>
                  <a:txBody>
                    <a:bodyPr/>
                    <a:lstStyle/>
                    <a:p>
                      <a:pPr>
                        <a:lnSpc>
                          <a:spcPct val="115000"/>
                        </a:lnSpc>
                        <a:spcAft>
                          <a:spcPts val="0"/>
                        </a:spcAft>
                      </a:pPr>
                      <a:r>
                        <a:rPr lang="ru-RU" sz="1000">
                          <a:effectLst/>
                        </a:rPr>
                        <a:t>15.нихром</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2б</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a:effectLst/>
                        </a:rPr>
                        <a:t> </a:t>
                      </a:r>
                      <a:endParaRPr lang="ru-RU" sz="1000">
                        <a:effectLst/>
                        <a:latin typeface="Calibri"/>
                        <a:ea typeface="Calibri"/>
                        <a:cs typeface="Times New Roman"/>
                      </a:endParaRPr>
                    </a:p>
                  </a:txBody>
                  <a:tcPr marL="60111" marR="60111" marT="0" marB="0"/>
                </a:tc>
                <a:tc>
                  <a:txBody>
                    <a:bodyPr/>
                    <a:lstStyle/>
                    <a:p>
                      <a:pPr>
                        <a:lnSpc>
                          <a:spcPct val="115000"/>
                        </a:lnSpc>
                        <a:spcAft>
                          <a:spcPts val="0"/>
                        </a:spcAft>
                      </a:pPr>
                      <a:r>
                        <a:rPr lang="ru-RU" sz="1000" dirty="0">
                          <a:effectLst/>
                        </a:rPr>
                        <a:t> </a:t>
                      </a:r>
                      <a:endParaRPr lang="ru-RU" sz="1000" dirty="0">
                        <a:effectLst/>
                        <a:latin typeface="Calibri"/>
                        <a:ea typeface="Calibri"/>
                        <a:cs typeface="Times New Roman"/>
                      </a:endParaRPr>
                    </a:p>
                  </a:txBody>
                  <a:tcPr marL="60111" marR="60111" marT="0" marB="0"/>
                </a:tc>
                <a:extLst>
                  <a:ext uri="{0D108BD9-81ED-4DB2-BD59-A6C34878D82A}">
                    <a16:rowId xmlns:a16="http://schemas.microsoft.com/office/drawing/2014/main" val="10015"/>
                  </a:ext>
                </a:extLst>
              </a:tr>
            </a:tbl>
          </a:graphicData>
        </a:graphic>
      </p:graphicFrame>
      <p:sp>
        <p:nvSpPr>
          <p:cNvPr id="5" name="Rectangle 1"/>
          <p:cNvSpPr>
            <a:spLocks noChangeArrowheads="1"/>
          </p:cNvSpPr>
          <p:nvPr/>
        </p:nvSpPr>
        <p:spPr bwMode="auto">
          <a:xfrm>
            <a:off x="2051720" y="5713596"/>
            <a:ext cx="5184576"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1. Очень хорошо. 2. Хорошо. 3. Затруднительно. 4. Плохо.</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А </a:t>
            </a:r>
            <a:r>
              <a:rPr kumimoji="0" lang="ru-RU" sz="1100" b="0" i="0" u="none" strike="noStrike" cap="none" normalizeH="0" baseline="0" dirty="0">
                <a:ln>
                  <a:noFill/>
                </a:ln>
                <a:solidFill>
                  <a:schemeClr val="tx1"/>
                </a:solidFill>
                <a:effectLst/>
                <a:latin typeface="Calibri"/>
                <a:ea typeface="Calibri" pitchFamily="34" charset="0"/>
                <a:cs typeface="Times New Roman" pitchFamily="18" charset="0"/>
              </a:rPr>
              <a:t>–</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с применением защитной жидкости.</a:t>
            </a:r>
            <a:r>
              <a:rPr kumimoji="0" lang="ru-RU" sz="1100" b="0" i="0" u="none" strike="noStrike" cap="none" normalizeH="0" dirty="0">
                <a:ln>
                  <a:noFill/>
                </a:ln>
                <a:solidFill>
                  <a:schemeClr val="tx1"/>
                </a:solidFill>
                <a:effectLst/>
                <a:latin typeface="Times New Roman" pitchFamily="18" charset="0"/>
                <a:ea typeface="Calibri" pitchFamily="34" charset="0"/>
                <a:cs typeface="Times New Roman" pitchFamily="18" charset="0"/>
              </a:rPr>
              <a:t> </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Б  -только импульсная сварка</a:t>
            </a: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В </a:t>
            </a:r>
            <a:r>
              <a:rPr kumimoji="0" lang="ru-RU" sz="1100" b="0" i="0" u="none" strike="noStrike" cap="none" normalizeH="0" baseline="0" dirty="0">
                <a:ln>
                  <a:noFill/>
                </a:ln>
                <a:solidFill>
                  <a:schemeClr val="tx1"/>
                </a:solidFill>
                <a:effectLst/>
                <a:latin typeface="Calibri"/>
                <a:ea typeface="Calibri" pitchFamily="34" charset="0"/>
                <a:cs typeface="Times New Roman" pitchFamily="18" charset="0"/>
              </a:rPr>
              <a:t>–</a:t>
            </a: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только тонкие проволоки</a:t>
            </a: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69973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47248" cy="490066"/>
          </a:xfrm>
        </p:spPr>
        <p:txBody>
          <a:bodyPr>
            <a:normAutofit/>
          </a:bodyPr>
          <a:lstStyle/>
          <a:p>
            <a:r>
              <a:rPr lang="ru-RU" sz="1600" b="1" dirty="0">
                <a:latin typeface="Times New Roman" pitchFamily="18" charset="0"/>
                <a:cs typeface="Times New Roman" pitchFamily="18" charset="0"/>
              </a:rPr>
              <a:t>пайка</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09349090"/>
              </p:ext>
            </p:extLst>
          </p:nvPr>
        </p:nvGraphicFramePr>
        <p:xfrm>
          <a:off x="771599" y="792932"/>
          <a:ext cx="5024537" cy="4752529"/>
        </p:xfrm>
        <a:graphic>
          <a:graphicData uri="http://schemas.openxmlformats.org/drawingml/2006/table">
            <a:tbl>
              <a:tblPr firstRow="1" firstCol="1" bandRow="1">
                <a:tableStyleId>{5C22544A-7EE6-4342-B048-85BDC9FD1C3A}</a:tableStyleId>
              </a:tblPr>
              <a:tblGrid>
                <a:gridCol w="848073">
                  <a:extLst>
                    <a:ext uri="{9D8B030D-6E8A-4147-A177-3AD203B41FA5}">
                      <a16:colId xmlns:a16="http://schemas.microsoft.com/office/drawing/2014/main" val="20000"/>
                    </a:ext>
                  </a:extLst>
                </a:gridCol>
                <a:gridCol w="648072">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648072">
                  <a:extLst>
                    <a:ext uri="{9D8B030D-6E8A-4147-A177-3AD203B41FA5}">
                      <a16:colId xmlns:a16="http://schemas.microsoft.com/office/drawing/2014/main" val="20004"/>
                    </a:ext>
                  </a:extLst>
                </a:gridCol>
                <a:gridCol w="792088">
                  <a:extLst>
                    <a:ext uri="{9D8B030D-6E8A-4147-A177-3AD203B41FA5}">
                      <a16:colId xmlns:a16="http://schemas.microsoft.com/office/drawing/2014/main" val="20005"/>
                    </a:ext>
                  </a:extLst>
                </a:gridCol>
                <a:gridCol w="720080">
                  <a:extLst>
                    <a:ext uri="{9D8B030D-6E8A-4147-A177-3AD203B41FA5}">
                      <a16:colId xmlns:a16="http://schemas.microsoft.com/office/drawing/2014/main" val="20006"/>
                    </a:ext>
                  </a:extLst>
                </a:gridCol>
              </a:tblGrid>
              <a:tr h="904603">
                <a:tc>
                  <a:txBody>
                    <a:bodyPr/>
                    <a:lstStyle/>
                    <a:p>
                      <a:endParaRPr lang="ru-RU" sz="1600" dirty="0"/>
                    </a:p>
                  </a:txBody>
                  <a:tcPr marL="68580" marR="68580" marT="0" marB="0"/>
                </a:tc>
                <a:tc>
                  <a:txBody>
                    <a:bodyPr/>
                    <a:lstStyle/>
                    <a:p>
                      <a:endParaRPr lang="ru-RU" sz="1600" dirty="0"/>
                    </a:p>
                  </a:txBody>
                  <a:tcPr marL="68580" marR="68580" marT="0" marB="0"/>
                </a:tc>
                <a:tc>
                  <a:txBody>
                    <a:bodyPr/>
                    <a:lstStyle/>
                    <a:p>
                      <a:pPr>
                        <a:lnSpc>
                          <a:spcPct val="115000"/>
                        </a:lnSpc>
                        <a:spcAft>
                          <a:spcPts val="0"/>
                        </a:spcAft>
                      </a:pPr>
                      <a:r>
                        <a:rPr lang="en-US" sz="1600" dirty="0">
                          <a:effectLst/>
                        </a:rPr>
                        <a:t>Mo</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Ni</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W</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US" sz="1600" dirty="0">
                          <a:effectLst/>
                        </a:rPr>
                        <a:t>Cu</a:t>
                      </a:r>
                      <a:endParaRPr lang="ru-R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675088">
                <a:tc>
                  <a:txBody>
                    <a:bodyPr/>
                    <a:lstStyle/>
                    <a:p>
                      <a:pPr>
                        <a:lnSpc>
                          <a:spcPct val="115000"/>
                        </a:lnSpc>
                        <a:spcAft>
                          <a:spcPts val="0"/>
                        </a:spcAft>
                      </a:pPr>
                      <a:r>
                        <a:rPr lang="en-US" sz="1600">
                          <a:effectLst/>
                        </a:rPr>
                        <a:t>Cu</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4,7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6-9</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6,7,9</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6,7,9</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7,8</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8</a:t>
                      </a:r>
                      <a:endParaRPr lang="ru-R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675088">
                <a:tc>
                  <a:txBody>
                    <a:bodyPr/>
                    <a:lstStyle/>
                    <a:p>
                      <a:pPr>
                        <a:lnSpc>
                          <a:spcPct val="115000"/>
                        </a:lnSpc>
                        <a:spcAft>
                          <a:spcPts val="0"/>
                        </a:spcAft>
                      </a:pPr>
                      <a:r>
                        <a:rPr lang="ru-RU" sz="1600">
                          <a:effectLst/>
                        </a:rPr>
                        <a:t>Нерж</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5,7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3,5</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5,7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2,7,9</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1,8</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675088">
                <a:tc>
                  <a:txBody>
                    <a:bodyPr/>
                    <a:lstStyle/>
                    <a:p>
                      <a:pPr>
                        <a:lnSpc>
                          <a:spcPct val="115000"/>
                        </a:lnSpc>
                        <a:spcAft>
                          <a:spcPts val="0"/>
                        </a:spcAft>
                      </a:pPr>
                      <a:r>
                        <a:rPr lang="ru-RU" sz="1600">
                          <a:effectLst/>
                        </a:rPr>
                        <a:t>ковар</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4,7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2,6,7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2,9</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675088">
                <a:tc>
                  <a:txBody>
                    <a:bodyPr/>
                    <a:lstStyle/>
                    <a:p>
                      <a:pPr>
                        <a:lnSpc>
                          <a:spcPct val="115000"/>
                        </a:lnSpc>
                        <a:spcAft>
                          <a:spcPts val="0"/>
                        </a:spcAft>
                      </a:pPr>
                      <a:r>
                        <a:rPr lang="en-US" sz="1600">
                          <a:effectLst/>
                        </a:rPr>
                        <a:t>Ni</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4,7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4,7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4,6,7</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688544">
                <a:tc>
                  <a:txBody>
                    <a:bodyPr/>
                    <a:lstStyle/>
                    <a:p>
                      <a:pPr>
                        <a:lnSpc>
                          <a:spcPct val="115000"/>
                        </a:lnSpc>
                        <a:spcAft>
                          <a:spcPts val="0"/>
                        </a:spcAft>
                      </a:pPr>
                      <a:r>
                        <a:rPr lang="en-US" sz="1600">
                          <a:effectLst/>
                        </a:rPr>
                        <a:t>Mo</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4,7,8</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4,7,8</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459030">
                <a:tc>
                  <a:txBody>
                    <a:bodyPr/>
                    <a:lstStyle/>
                    <a:p>
                      <a:pPr>
                        <a:lnSpc>
                          <a:spcPct val="115000"/>
                        </a:lnSpc>
                        <a:spcAft>
                          <a:spcPts val="0"/>
                        </a:spcAft>
                      </a:pPr>
                      <a:r>
                        <a:rPr lang="en-US" sz="1600">
                          <a:effectLst/>
                        </a:rPr>
                        <a:t>W</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7,8</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a:effectLst/>
                        </a:rPr>
                        <a:t> </a:t>
                      </a:r>
                      <a:endParaRPr lang="ru-RU" sz="160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600" dirty="0">
                          <a:effectLst/>
                        </a:rPr>
                        <a:t> </a:t>
                      </a:r>
                      <a:endParaRPr lang="ru-R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6"/>
                  </a:ext>
                </a:extLst>
              </a:tr>
            </a:tbl>
          </a:graphicData>
        </a:graphic>
      </p:graphicFrame>
      <p:sp>
        <p:nvSpPr>
          <p:cNvPr id="5" name="Rectangle 1"/>
          <p:cNvSpPr>
            <a:spLocks noChangeArrowheads="1"/>
          </p:cNvSpPr>
          <p:nvPr/>
        </p:nvSpPr>
        <p:spPr bwMode="auto">
          <a:xfrm>
            <a:off x="5940152" y="1412776"/>
            <a:ext cx="3896642"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Припои:</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1.</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Cu(1083 C)</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2.</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Au (1063)</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3.</a:t>
            </a:r>
            <a:r>
              <a:rPr kumimoji="0" lang="en-US" sz="1400" b="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Pd</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(10%)-Ag(90%)  (1065C)</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4.</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Au(35)-Cu(62)-Ni(3)    (1030 C)</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ru-RU" sz="1400" dirty="0">
                <a:latin typeface="Times New Roman" pitchFamily="18" charset="0"/>
                <a:ea typeface="Calibri" pitchFamily="34" charset="0"/>
                <a:cs typeface="Times New Roman" pitchFamily="18" charset="0"/>
              </a:rPr>
              <a:t>6.</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Au(40)-Cu(60)  (980 C)</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7.</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Au (82)-Ni(18)  (950 C)</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8.</a:t>
            </a:r>
            <a:r>
              <a:rPr kumimoji="0" lang="en-US" sz="1400" b="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Pd</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(10) -Ag(58)-Cu(32)  (850 C)</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9.</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Ag(82)-Cu(28)  (780 C) </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10. </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In(10)-Cu(27)-Ag(63)   (730 C)</a:t>
            </a:r>
            <a:endParaRPr kumimoji="0" lang="ru-RU"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ru-RU" sz="1400" dirty="0">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Мягкие (низкотемпературные) припои: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на основе </a:t>
            </a:r>
            <a:r>
              <a:rPr kumimoji="0" lang="en-US" sz="1400" b="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Pb</a:t>
            </a: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en-US" sz="1400" b="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Sn</a:t>
            </a: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In</a:t>
            </a: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Bi</a:t>
            </a: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Cd</a:t>
            </a: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en-US"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Zn</a:t>
            </a:r>
            <a:r>
              <a:rPr kumimoji="0" lang="ru-RU"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endParaRPr kumimoji="0" lang="ru-RU" sz="14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51396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4603" y="155974"/>
            <a:ext cx="7499176" cy="274042"/>
          </a:xfrm>
        </p:spPr>
        <p:txBody>
          <a:bodyPr>
            <a:normAutofit fontScale="90000"/>
          </a:bodyPr>
          <a:lstStyle/>
          <a:p>
            <a:r>
              <a:rPr lang="ru-RU" sz="1600" b="1" dirty="0">
                <a:latin typeface="Times New Roman" pitchFamily="18" charset="0"/>
                <a:cs typeface="Times New Roman" pitchFamily="18" charset="0"/>
              </a:rPr>
              <a:t>Стекла ЭВП</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966613587"/>
              </p:ext>
            </p:extLst>
          </p:nvPr>
        </p:nvGraphicFramePr>
        <p:xfrm>
          <a:off x="1043608" y="536723"/>
          <a:ext cx="7711504" cy="6299257"/>
        </p:xfrm>
        <a:graphic>
          <a:graphicData uri="http://schemas.openxmlformats.org/drawingml/2006/table">
            <a:tbl>
              <a:tblPr firstRow="1" firstCol="1" bandRow="1">
                <a:tableStyleId>{5C22544A-7EE6-4342-B048-85BDC9FD1C3A}</a:tableStyleId>
              </a:tblPr>
              <a:tblGrid>
                <a:gridCol w="637808">
                  <a:extLst>
                    <a:ext uri="{9D8B030D-6E8A-4147-A177-3AD203B41FA5}">
                      <a16:colId xmlns:a16="http://schemas.microsoft.com/office/drawing/2014/main" val="20000"/>
                    </a:ext>
                  </a:extLst>
                </a:gridCol>
                <a:gridCol w="457244">
                  <a:extLst>
                    <a:ext uri="{9D8B030D-6E8A-4147-A177-3AD203B41FA5}">
                      <a16:colId xmlns:a16="http://schemas.microsoft.com/office/drawing/2014/main" val="20001"/>
                    </a:ext>
                  </a:extLst>
                </a:gridCol>
                <a:gridCol w="284583">
                  <a:extLst>
                    <a:ext uri="{9D8B030D-6E8A-4147-A177-3AD203B41FA5}">
                      <a16:colId xmlns:a16="http://schemas.microsoft.com/office/drawing/2014/main" val="20002"/>
                    </a:ext>
                  </a:extLst>
                </a:gridCol>
                <a:gridCol w="133938">
                  <a:extLst>
                    <a:ext uri="{9D8B030D-6E8A-4147-A177-3AD203B41FA5}">
                      <a16:colId xmlns:a16="http://schemas.microsoft.com/office/drawing/2014/main" val="20003"/>
                    </a:ext>
                  </a:extLst>
                </a:gridCol>
                <a:gridCol w="279770">
                  <a:extLst>
                    <a:ext uri="{9D8B030D-6E8A-4147-A177-3AD203B41FA5}">
                      <a16:colId xmlns:a16="http://schemas.microsoft.com/office/drawing/2014/main" val="20004"/>
                    </a:ext>
                  </a:extLst>
                </a:gridCol>
                <a:gridCol w="188818">
                  <a:extLst>
                    <a:ext uri="{9D8B030D-6E8A-4147-A177-3AD203B41FA5}">
                      <a16:colId xmlns:a16="http://schemas.microsoft.com/office/drawing/2014/main" val="20005"/>
                    </a:ext>
                  </a:extLst>
                </a:gridCol>
                <a:gridCol w="244336">
                  <a:extLst>
                    <a:ext uri="{9D8B030D-6E8A-4147-A177-3AD203B41FA5}">
                      <a16:colId xmlns:a16="http://schemas.microsoft.com/office/drawing/2014/main" val="20006"/>
                    </a:ext>
                  </a:extLst>
                </a:gridCol>
                <a:gridCol w="304495">
                  <a:extLst>
                    <a:ext uri="{9D8B030D-6E8A-4147-A177-3AD203B41FA5}">
                      <a16:colId xmlns:a16="http://schemas.microsoft.com/office/drawing/2014/main" val="20007"/>
                    </a:ext>
                  </a:extLst>
                </a:gridCol>
                <a:gridCol w="133938">
                  <a:extLst>
                    <a:ext uri="{9D8B030D-6E8A-4147-A177-3AD203B41FA5}">
                      <a16:colId xmlns:a16="http://schemas.microsoft.com/office/drawing/2014/main" val="20008"/>
                    </a:ext>
                  </a:extLst>
                </a:gridCol>
                <a:gridCol w="186272">
                  <a:extLst>
                    <a:ext uri="{9D8B030D-6E8A-4147-A177-3AD203B41FA5}">
                      <a16:colId xmlns:a16="http://schemas.microsoft.com/office/drawing/2014/main" val="20009"/>
                    </a:ext>
                  </a:extLst>
                </a:gridCol>
                <a:gridCol w="79669">
                  <a:extLst>
                    <a:ext uri="{9D8B030D-6E8A-4147-A177-3AD203B41FA5}">
                      <a16:colId xmlns:a16="http://schemas.microsoft.com/office/drawing/2014/main" val="20010"/>
                    </a:ext>
                  </a:extLst>
                </a:gridCol>
                <a:gridCol w="266822">
                  <a:extLst>
                    <a:ext uri="{9D8B030D-6E8A-4147-A177-3AD203B41FA5}">
                      <a16:colId xmlns:a16="http://schemas.microsoft.com/office/drawing/2014/main" val="4271364288"/>
                    </a:ext>
                  </a:extLst>
                </a:gridCol>
                <a:gridCol w="298326">
                  <a:extLst>
                    <a:ext uri="{9D8B030D-6E8A-4147-A177-3AD203B41FA5}">
                      <a16:colId xmlns:a16="http://schemas.microsoft.com/office/drawing/2014/main" val="20011"/>
                    </a:ext>
                  </a:extLst>
                </a:gridCol>
                <a:gridCol w="298326">
                  <a:extLst>
                    <a:ext uri="{9D8B030D-6E8A-4147-A177-3AD203B41FA5}">
                      <a16:colId xmlns:a16="http://schemas.microsoft.com/office/drawing/2014/main" val="20012"/>
                    </a:ext>
                  </a:extLst>
                </a:gridCol>
                <a:gridCol w="309240">
                  <a:extLst>
                    <a:ext uri="{9D8B030D-6E8A-4147-A177-3AD203B41FA5}">
                      <a16:colId xmlns:a16="http://schemas.microsoft.com/office/drawing/2014/main" val="20013"/>
                    </a:ext>
                  </a:extLst>
                </a:gridCol>
                <a:gridCol w="309604">
                  <a:extLst>
                    <a:ext uri="{9D8B030D-6E8A-4147-A177-3AD203B41FA5}">
                      <a16:colId xmlns:a16="http://schemas.microsoft.com/office/drawing/2014/main" val="20014"/>
                    </a:ext>
                  </a:extLst>
                </a:gridCol>
                <a:gridCol w="567182">
                  <a:extLst>
                    <a:ext uri="{9D8B030D-6E8A-4147-A177-3AD203B41FA5}">
                      <a16:colId xmlns:a16="http://schemas.microsoft.com/office/drawing/2014/main" val="20015"/>
                    </a:ext>
                  </a:extLst>
                </a:gridCol>
                <a:gridCol w="567182">
                  <a:extLst>
                    <a:ext uri="{9D8B030D-6E8A-4147-A177-3AD203B41FA5}">
                      <a16:colId xmlns:a16="http://schemas.microsoft.com/office/drawing/2014/main" val="20016"/>
                    </a:ext>
                  </a:extLst>
                </a:gridCol>
                <a:gridCol w="515885">
                  <a:extLst>
                    <a:ext uri="{9D8B030D-6E8A-4147-A177-3AD203B41FA5}">
                      <a16:colId xmlns:a16="http://schemas.microsoft.com/office/drawing/2014/main" val="20017"/>
                    </a:ext>
                  </a:extLst>
                </a:gridCol>
                <a:gridCol w="824033">
                  <a:extLst>
                    <a:ext uri="{9D8B030D-6E8A-4147-A177-3AD203B41FA5}">
                      <a16:colId xmlns:a16="http://schemas.microsoft.com/office/drawing/2014/main" val="20018"/>
                    </a:ext>
                  </a:extLst>
                </a:gridCol>
                <a:gridCol w="824033">
                  <a:extLst>
                    <a:ext uri="{9D8B030D-6E8A-4147-A177-3AD203B41FA5}">
                      <a16:colId xmlns:a16="http://schemas.microsoft.com/office/drawing/2014/main" val="20019"/>
                    </a:ext>
                  </a:extLst>
                </a:gridCol>
              </a:tblGrid>
              <a:tr h="553193">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марка</a:t>
                      </a:r>
                      <a:endParaRPr lang="ru-RU" sz="900" dirty="0">
                        <a:effectLst/>
                        <a:latin typeface="Calibri"/>
                        <a:ea typeface="Calibri"/>
                        <a:cs typeface="Times New Roman"/>
                      </a:endParaRPr>
                    </a:p>
                  </a:txBody>
                  <a:tcPr marL="54269" marR="54269" marT="0" marB="0"/>
                </a:tc>
                <a:tc gridSpan="4">
                  <a:txBody>
                    <a:bodyPr/>
                    <a:lstStyle/>
                    <a:p>
                      <a:pPr>
                        <a:lnSpc>
                          <a:spcPct val="115000"/>
                        </a:lnSpc>
                        <a:spcAft>
                          <a:spcPts val="0"/>
                        </a:spcAft>
                      </a:pPr>
                      <a:r>
                        <a:rPr lang="ru-RU" sz="900" dirty="0">
                          <a:effectLst/>
                        </a:rPr>
                        <a:t>стеклообразующие</a:t>
                      </a:r>
                      <a:endParaRPr lang="ru-RU" sz="900" dirty="0">
                        <a:effectLst/>
                        <a:latin typeface="Calibri"/>
                        <a:ea typeface="Calibri"/>
                        <a:cs typeface="Times New Roman"/>
                      </a:endParaRPr>
                    </a:p>
                  </a:txBody>
                  <a:tcPr marL="54269" marR="54269" marT="0" marB="0"/>
                </a:tc>
                <a:tc hMerge="1">
                  <a:txBody>
                    <a:bodyPr/>
                    <a:lstStyle/>
                    <a:p>
                      <a:endParaRPr lang="ru-RU"/>
                    </a:p>
                  </a:txBody>
                  <a:tcPr/>
                </a:tc>
                <a:tc hMerge="1">
                  <a:txBody>
                    <a:bodyPr/>
                    <a:lstStyle/>
                    <a:p>
                      <a:endParaRPr lang="ru-RU"/>
                    </a:p>
                  </a:txBody>
                  <a:tcPr/>
                </a:tc>
                <a:tc hMerge="1">
                  <a:txBody>
                    <a:bodyPr/>
                    <a:lstStyle/>
                    <a:p>
                      <a:endParaRPr lang="ru-RU"/>
                    </a:p>
                  </a:txBody>
                  <a:tcPr/>
                </a:tc>
                <a:tc gridSpan="6">
                  <a:txBody>
                    <a:bodyPr/>
                    <a:lstStyle/>
                    <a:p>
                      <a:pPr>
                        <a:lnSpc>
                          <a:spcPct val="115000"/>
                        </a:lnSpc>
                        <a:spcAft>
                          <a:spcPts val="0"/>
                        </a:spcAft>
                      </a:pPr>
                      <a:r>
                        <a:rPr lang="ru-RU" sz="900" dirty="0">
                          <a:effectLst/>
                        </a:rPr>
                        <a:t>промежуточные</a:t>
                      </a:r>
                      <a:endParaRPr lang="ru-RU" sz="900" dirty="0">
                        <a:effectLst/>
                        <a:latin typeface="Calibri"/>
                        <a:ea typeface="Calibri"/>
                        <a:cs typeface="Times New Roman"/>
                      </a:endParaRPr>
                    </a:p>
                  </a:txBody>
                  <a:tcPr marL="54269" marR="54269"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pPr>
                        <a:lnSpc>
                          <a:spcPct val="115000"/>
                        </a:lnSpc>
                        <a:spcAft>
                          <a:spcPts val="0"/>
                        </a:spcAft>
                      </a:pPr>
                      <a:endParaRPr lang="ru-RU" sz="800" dirty="0">
                        <a:effectLst/>
                        <a:latin typeface="Calibri"/>
                        <a:ea typeface="Calibri"/>
                        <a:cs typeface="Times New Roman"/>
                      </a:endParaRPr>
                    </a:p>
                  </a:txBody>
                  <a:tcPr marL="54269" marR="54269" marT="0" marB="0"/>
                </a:tc>
                <a:tc gridSpan="4">
                  <a:txBody>
                    <a:bodyPr/>
                    <a:lstStyle/>
                    <a:p>
                      <a:pPr>
                        <a:lnSpc>
                          <a:spcPct val="115000"/>
                        </a:lnSpc>
                        <a:spcAft>
                          <a:spcPts val="0"/>
                        </a:spcAft>
                      </a:pPr>
                      <a:r>
                        <a:rPr lang="ru-RU" sz="900" dirty="0">
                          <a:effectLst/>
                        </a:rPr>
                        <a:t>модификаторы</a:t>
                      </a:r>
                      <a:endParaRPr lang="ru-RU" sz="900" dirty="0">
                        <a:effectLst/>
                        <a:latin typeface="Calibri"/>
                        <a:ea typeface="Calibri"/>
                        <a:cs typeface="Times New Roman"/>
                      </a:endParaRPr>
                    </a:p>
                  </a:txBody>
                  <a:tcPr marL="54269" marR="54269" marT="0" marB="0"/>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nSpc>
                          <a:spcPct val="115000"/>
                        </a:lnSpc>
                        <a:spcAft>
                          <a:spcPts val="0"/>
                        </a:spcAft>
                      </a:pPr>
                      <a:r>
                        <a:rPr lang="ru-RU" sz="900">
                          <a:effectLst/>
                        </a:rPr>
                        <a:t>КТР</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Тразмягчения,С</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Зона отжига, С</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Термостойкость</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extLst>
                  <a:ext uri="{0D108BD9-81ED-4DB2-BD59-A6C34878D82A}">
                    <a16:rowId xmlns:a16="http://schemas.microsoft.com/office/drawing/2014/main" val="10000"/>
                  </a:ext>
                </a:extLst>
              </a:tr>
              <a:tr h="741274">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SiO2</a:t>
                      </a:r>
                      <a:r>
                        <a:rPr lang="ru-RU" sz="900" dirty="0">
                          <a:effectLst/>
                        </a:rPr>
                        <a:t>,%</a:t>
                      </a:r>
                      <a:endParaRPr lang="ru-RU" sz="900" dirty="0">
                        <a:effectLst/>
                        <a:latin typeface="Calibri"/>
                        <a:ea typeface="Calibri"/>
                        <a:cs typeface="Times New Roman"/>
                      </a:endParaRPr>
                    </a:p>
                  </a:txBody>
                  <a:tcPr marL="54269" marR="54269" marT="0" marB="0"/>
                </a:tc>
                <a:tc hMerge="1">
                  <a:txBody>
                    <a:bodyPr/>
                    <a:lstStyle/>
                    <a:p>
                      <a:endParaRPr lang="ru-RU"/>
                    </a:p>
                  </a:txBody>
                  <a:tcPr/>
                </a:tc>
                <a:tc gridSpan="2">
                  <a:txBody>
                    <a:bodyPr/>
                    <a:lstStyle/>
                    <a:p>
                      <a:pPr>
                        <a:lnSpc>
                          <a:spcPct val="115000"/>
                        </a:lnSpc>
                        <a:spcAft>
                          <a:spcPts val="0"/>
                        </a:spcAft>
                      </a:pPr>
                      <a:r>
                        <a:rPr lang="en-US" sz="900" dirty="0">
                          <a:effectLst/>
                        </a:rPr>
                        <a:t>B2O3</a:t>
                      </a:r>
                      <a:r>
                        <a:rPr lang="ru-RU" sz="900" dirty="0">
                          <a:effectLst/>
                        </a:rPr>
                        <a:t>,%</a:t>
                      </a:r>
                      <a:endParaRPr lang="ru-RU" sz="900" dirty="0">
                        <a:effectLst/>
                        <a:latin typeface="Calibri"/>
                        <a:ea typeface="Calibri"/>
                        <a:cs typeface="Times New Roman"/>
                      </a:endParaRPr>
                    </a:p>
                  </a:txBody>
                  <a:tcPr marL="54269" marR="54269" marT="0" marB="0"/>
                </a:tc>
                <a:tc hMerge="1">
                  <a:txBody>
                    <a:bodyPr/>
                    <a:lstStyle/>
                    <a:p>
                      <a:endParaRPr lang="ru-RU"/>
                    </a:p>
                  </a:txBody>
                  <a:tcPr/>
                </a:tc>
                <a:tc gridSpan="2">
                  <a:txBody>
                    <a:bodyPr/>
                    <a:lstStyle/>
                    <a:p>
                      <a:pPr>
                        <a:lnSpc>
                          <a:spcPct val="115000"/>
                        </a:lnSpc>
                        <a:spcAft>
                          <a:spcPts val="0"/>
                        </a:spcAft>
                      </a:pPr>
                      <a:r>
                        <a:rPr lang="en-US" sz="900" dirty="0">
                          <a:effectLst/>
                        </a:rPr>
                        <a:t>Al2O3</a:t>
                      </a:r>
                      <a:r>
                        <a:rPr lang="ru-RU" sz="900" dirty="0">
                          <a:effectLst/>
                        </a:rPr>
                        <a:t>,%</a:t>
                      </a:r>
                      <a:endParaRPr lang="ru-RU" sz="900" dirty="0">
                        <a:effectLst/>
                        <a:latin typeface="Calibri"/>
                        <a:ea typeface="Calibri"/>
                        <a:cs typeface="Times New Roman"/>
                      </a:endParaRPr>
                    </a:p>
                  </a:txBody>
                  <a:tcPr marL="54269" marR="54269" marT="0" marB="0"/>
                </a:tc>
                <a:tc hMerge="1">
                  <a:txBody>
                    <a:bodyPr/>
                    <a:lstStyle/>
                    <a:p>
                      <a:endParaRPr lang="ru-RU"/>
                    </a:p>
                  </a:txBody>
                  <a:tcPr/>
                </a:tc>
                <a:tc gridSpan="4">
                  <a:txBody>
                    <a:bodyPr/>
                    <a:lstStyle/>
                    <a:p>
                      <a:pPr>
                        <a:lnSpc>
                          <a:spcPct val="115000"/>
                        </a:lnSpc>
                        <a:spcAft>
                          <a:spcPts val="0"/>
                        </a:spcAft>
                      </a:pPr>
                      <a:r>
                        <a:rPr lang="en-US" sz="900">
                          <a:effectLst/>
                        </a:rPr>
                        <a:t>PbO</a:t>
                      </a:r>
                      <a:r>
                        <a:rPr lang="ru-RU" sz="900">
                          <a:effectLst/>
                        </a:rPr>
                        <a:t>,%</a:t>
                      </a:r>
                      <a:endParaRPr lang="ru-RU" sz="900">
                        <a:effectLst/>
                        <a:latin typeface="Calibri"/>
                        <a:ea typeface="Calibri"/>
                        <a:cs typeface="Times New Roman"/>
                      </a:endParaRPr>
                    </a:p>
                  </a:txBody>
                  <a:tcPr marL="54269" marR="54269" marT="0" marB="0"/>
                </a:tc>
                <a:tc hMerge="1">
                  <a:txBody>
                    <a:bodyPr/>
                    <a:lstStyle/>
                    <a:p>
                      <a:endParaRPr lang="ru-RU"/>
                    </a:p>
                  </a:txBody>
                  <a:tcPr/>
                </a:tc>
                <a:tc hMerge="1">
                  <a:txBody>
                    <a:bodyPr/>
                    <a:lstStyle/>
                    <a:p>
                      <a:endParaRPr lang="ru-RU"/>
                    </a:p>
                  </a:txBody>
                  <a:tcPr/>
                </a:tc>
                <a:tc hMerge="1">
                  <a:txBody>
                    <a:bodyPr/>
                    <a:lstStyle/>
                    <a:p>
                      <a:pPr>
                        <a:lnSpc>
                          <a:spcPct val="115000"/>
                        </a:lnSpc>
                        <a:spcAft>
                          <a:spcPts val="0"/>
                        </a:spcAft>
                      </a:pP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CuO</a:t>
                      </a:r>
                      <a:r>
                        <a:rPr lang="ru-RU" sz="900">
                          <a:effectLst/>
                        </a:rPr>
                        <a:t>,%</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Na2O</a:t>
                      </a:r>
                      <a:r>
                        <a:rPr lang="ru-RU" sz="900">
                          <a:effectLst/>
                        </a:rPr>
                        <a:t>,%</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K2O</a:t>
                      </a:r>
                      <a:r>
                        <a:rPr lang="ru-RU" sz="900" dirty="0">
                          <a:effectLst/>
                        </a:rPr>
                        <a:t>,%</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err="1">
                          <a:effectLst/>
                        </a:rPr>
                        <a:t>BaO</a:t>
                      </a:r>
                      <a:r>
                        <a:rPr lang="en-US" sz="900" dirty="0">
                          <a:effectLst/>
                        </a:rPr>
                        <a:t>, MgO</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10</a:t>
                      </a:r>
                      <a:r>
                        <a:rPr lang="en-US" sz="900" baseline="30000" dirty="0">
                          <a:effectLst/>
                        </a:rPr>
                        <a:t>-7</a:t>
                      </a:r>
                      <a:endParaRPr lang="ru-RU" sz="900" dirty="0">
                        <a:effectLst/>
                      </a:endParaRPr>
                    </a:p>
                    <a:p>
                      <a:pPr>
                        <a:lnSpc>
                          <a:spcPct val="115000"/>
                        </a:lnSpc>
                        <a:spcAft>
                          <a:spcPts val="0"/>
                        </a:spcAft>
                      </a:pPr>
                      <a:r>
                        <a:rPr lang="en-US" sz="900" dirty="0">
                          <a:effectLst/>
                        </a:rPr>
                        <a:t>1/</a:t>
                      </a:r>
                      <a:r>
                        <a:rPr lang="ru-RU" sz="900" dirty="0">
                          <a:effectLst/>
                        </a:rPr>
                        <a:t>град</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extLst>
                  <a:ext uri="{0D108BD9-81ED-4DB2-BD59-A6C34878D82A}">
                    <a16:rowId xmlns:a16="http://schemas.microsoft.com/office/drawing/2014/main" val="10001"/>
                  </a:ext>
                </a:extLst>
              </a:tr>
              <a:tr h="365112">
                <a:tc rowSpan="4">
                  <a:txBody>
                    <a:bodyPr/>
                    <a:lstStyle/>
                    <a:p>
                      <a:pPr>
                        <a:lnSpc>
                          <a:spcPct val="115000"/>
                        </a:lnSpc>
                        <a:spcAft>
                          <a:spcPts val="0"/>
                        </a:spcAft>
                      </a:pPr>
                      <a:r>
                        <a:rPr lang="en-US" sz="900">
                          <a:effectLst/>
                        </a:rPr>
                        <a:t>Pt</a:t>
                      </a:r>
                      <a:endParaRPr lang="ru-RU" sz="900">
                        <a:effectLst/>
                      </a:endParaRPr>
                    </a:p>
                    <a:p>
                      <a:pPr>
                        <a:lnSpc>
                          <a:spcPct val="115000"/>
                        </a:lnSpc>
                        <a:spcAft>
                          <a:spcPts val="0"/>
                        </a:spcAft>
                      </a:pPr>
                      <a:r>
                        <a:rPr lang="en-US" sz="900">
                          <a:effectLst/>
                        </a:rPr>
                        <a:t>65 10</a:t>
                      </a:r>
                      <a:r>
                        <a:rPr lang="en-US" sz="900" baseline="30000">
                          <a:effectLst/>
                        </a:rPr>
                        <a:t>-7</a:t>
                      </a:r>
                      <a:endParaRPr lang="ru-RU" sz="900">
                        <a:effectLst/>
                      </a:endParaRPr>
                    </a:p>
                    <a:p>
                      <a:pPr>
                        <a:lnSpc>
                          <a:spcPct val="115000"/>
                        </a:lnSpc>
                        <a:spcAft>
                          <a:spcPts val="0"/>
                        </a:spcAft>
                      </a:pPr>
                      <a:r>
                        <a:rPr lang="en-US" sz="900">
                          <a:effectLst/>
                        </a:rPr>
                        <a:t>1/</a:t>
                      </a:r>
                      <a:r>
                        <a:rPr lang="ru-RU" sz="900">
                          <a:effectLst/>
                        </a:rPr>
                        <a:t>град</a:t>
                      </a:r>
                    </a:p>
                    <a:p>
                      <a:pPr>
                        <a:lnSpc>
                          <a:spcPct val="115000"/>
                        </a:lnSpc>
                        <a:spcAft>
                          <a:spcPts val="0"/>
                        </a:spcAft>
                      </a:pPr>
                      <a:r>
                        <a:rPr lang="ru-RU" sz="900">
                          <a:effectLst/>
                        </a:rPr>
                        <a:t>(мягкие)</a:t>
                      </a:r>
                    </a:p>
                    <a:p>
                      <a:pPr>
                        <a:lnSpc>
                          <a:spcPct val="115000"/>
                        </a:lnSpc>
                        <a:spcAft>
                          <a:spcPts val="0"/>
                        </a:spcAft>
                      </a:pPr>
                      <a:r>
                        <a:rPr lang="ru-RU" sz="900">
                          <a:effectLst/>
                        </a:rPr>
                        <a:t>Для массовых ламп</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С82</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71.5</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p>
                      <a:pPr>
                        <a:lnSpc>
                          <a:spcPct val="115000"/>
                        </a:lnSpc>
                        <a:spcAft>
                          <a:spcPts val="0"/>
                        </a:spcAft>
                      </a:pPr>
                      <a:r>
                        <a:rPr lang="ru-RU" sz="900" dirty="0">
                          <a:effectLst/>
                        </a:rPr>
                        <a:t>-</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1.8</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4">
                  <a:txBody>
                    <a:bodyPr/>
                    <a:lstStyle/>
                    <a:p>
                      <a:pPr>
                        <a:lnSpc>
                          <a:spcPct val="115000"/>
                        </a:lnSpc>
                        <a:spcAft>
                          <a:spcPts val="0"/>
                        </a:spcAft>
                      </a:pP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8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14</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11.5</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1.2</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82</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610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425-545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130</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Спаи с </a:t>
                      </a:r>
                      <a:r>
                        <a:rPr lang="en-US" sz="900" dirty="0">
                          <a:effectLst/>
                        </a:rPr>
                        <a:t>Fe</a:t>
                      </a:r>
                      <a:r>
                        <a:rPr lang="ru-RU" sz="900" dirty="0">
                          <a:effectLst/>
                        </a:rPr>
                        <a:t>-</a:t>
                      </a:r>
                      <a:r>
                        <a:rPr lang="en-US" sz="900" dirty="0">
                          <a:effectLst/>
                        </a:rPr>
                        <a:t>Cr</a:t>
                      </a:r>
                      <a:r>
                        <a:rPr lang="ru-RU" sz="900" dirty="0">
                          <a:effectLst/>
                        </a:rPr>
                        <a:t>, сталь</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02"/>
                  </a:ext>
                </a:extLst>
              </a:tr>
              <a:tr h="365112">
                <a:tc vMerge="1">
                  <a:txBody>
                    <a:bodyPr/>
                    <a:lstStyle/>
                    <a:p>
                      <a:endParaRPr lang="ru-RU"/>
                    </a:p>
                  </a:txBody>
                  <a:tcPr/>
                </a:tc>
                <a:tc>
                  <a:txBody>
                    <a:bodyPr/>
                    <a:lstStyle/>
                    <a:p>
                      <a:pPr>
                        <a:lnSpc>
                          <a:spcPct val="115000"/>
                        </a:lnSpc>
                        <a:spcAft>
                          <a:spcPts val="0"/>
                        </a:spcAft>
                      </a:pPr>
                      <a:r>
                        <a:rPr lang="ru-RU" sz="900">
                          <a:effectLst/>
                        </a:rPr>
                        <a:t>С88</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55.3</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7</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4">
                  <a:txBody>
                    <a:bodyPr/>
                    <a:lstStyle/>
                    <a:p>
                      <a:pPr>
                        <a:lnSpc>
                          <a:spcPct val="115000"/>
                        </a:lnSpc>
                        <a:spcAft>
                          <a:spcPts val="0"/>
                        </a:spcAft>
                      </a:pPr>
                      <a:r>
                        <a:rPr lang="ru-RU" sz="900" dirty="0">
                          <a:effectLst/>
                        </a:rPr>
                        <a:t>30</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8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3.8</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9.2</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88</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490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368-450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100</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ТВ трубки</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03"/>
                  </a:ext>
                </a:extLst>
              </a:tr>
              <a:tr h="365112">
                <a:tc vMerge="1">
                  <a:txBody>
                    <a:bodyPr/>
                    <a:lstStyle/>
                    <a:p>
                      <a:endParaRPr lang="ru-RU"/>
                    </a:p>
                  </a:txBody>
                  <a:tcPr/>
                </a:tc>
                <a:tc>
                  <a:txBody>
                    <a:bodyPr/>
                    <a:lstStyle/>
                    <a:p>
                      <a:pPr>
                        <a:lnSpc>
                          <a:spcPct val="115000"/>
                        </a:lnSpc>
                        <a:spcAft>
                          <a:spcPts val="0"/>
                        </a:spcAft>
                      </a:pPr>
                      <a:r>
                        <a:rPr lang="ru-RU" sz="900">
                          <a:effectLst/>
                        </a:rPr>
                        <a:t>С90</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69.5</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a:t>
                      </a:r>
                      <a:endParaRPr lang="ru-RU" sz="900">
                        <a:effectLst/>
                        <a:latin typeface="Calibri"/>
                        <a:ea typeface="Calibri"/>
                        <a:cs typeface="Times New Roman"/>
                      </a:endParaRPr>
                    </a:p>
                  </a:txBody>
                  <a:tcPr marL="54269" marR="54269" marT="0" marB="0"/>
                </a:tc>
                <a:tc gridSpan="4">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8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5.5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12.5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4</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8.5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0</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550</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400-505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110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лампы</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04"/>
                  </a:ext>
                </a:extLst>
              </a:tr>
              <a:tr h="137814">
                <a:tc vMerge="1">
                  <a:txBody>
                    <a:bodyPr/>
                    <a:lstStyle/>
                    <a:p>
                      <a:endParaRPr lang="ru-RU"/>
                    </a:p>
                  </a:txBody>
                  <a:tcPr/>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05"/>
                  </a:ext>
                </a:extLst>
              </a:tr>
              <a:tr h="177032">
                <a:tc>
                  <a:txBody>
                    <a:bodyPr/>
                    <a:lstStyle/>
                    <a:p>
                      <a:pPr>
                        <a:lnSpc>
                          <a:spcPct val="115000"/>
                        </a:lnSpc>
                        <a:spcAft>
                          <a:spcPts val="0"/>
                        </a:spcAft>
                      </a:pPr>
                      <a:r>
                        <a:rPr lang="en-US"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06"/>
                  </a:ext>
                </a:extLst>
              </a:tr>
              <a:tr h="365112">
                <a:tc rowSpan="3">
                  <a:txBody>
                    <a:bodyPr/>
                    <a:lstStyle/>
                    <a:p>
                      <a:pPr>
                        <a:lnSpc>
                          <a:spcPct val="115000"/>
                        </a:lnSpc>
                        <a:spcAft>
                          <a:spcPts val="0"/>
                        </a:spcAft>
                      </a:pPr>
                      <a:r>
                        <a:rPr lang="ru-RU" sz="900">
                          <a:effectLst/>
                        </a:rPr>
                        <a:t> Мо</a:t>
                      </a:r>
                    </a:p>
                    <a:p>
                      <a:pPr>
                        <a:lnSpc>
                          <a:spcPct val="115000"/>
                        </a:lnSpc>
                        <a:spcAft>
                          <a:spcPts val="0"/>
                        </a:spcAft>
                      </a:pPr>
                      <a:r>
                        <a:rPr lang="en-US" sz="900">
                          <a:effectLst/>
                        </a:rPr>
                        <a:t>55 10</a:t>
                      </a:r>
                      <a:r>
                        <a:rPr lang="en-US" sz="900" baseline="30000">
                          <a:effectLst/>
                        </a:rPr>
                        <a:t>-7</a:t>
                      </a:r>
                      <a:endParaRPr lang="ru-RU" sz="900">
                        <a:effectLst/>
                      </a:endParaRPr>
                    </a:p>
                    <a:p>
                      <a:pPr>
                        <a:lnSpc>
                          <a:spcPct val="115000"/>
                        </a:lnSpc>
                        <a:spcAft>
                          <a:spcPts val="0"/>
                        </a:spcAft>
                      </a:pPr>
                      <a:r>
                        <a:rPr lang="en-US" sz="900">
                          <a:effectLst/>
                        </a:rPr>
                        <a:t>1/</a:t>
                      </a:r>
                      <a:r>
                        <a:rPr lang="ru-RU" sz="900">
                          <a:effectLst/>
                        </a:rPr>
                        <a:t>град</a:t>
                      </a:r>
                    </a:p>
                    <a:p>
                      <a:pPr>
                        <a:lnSpc>
                          <a:spcPct val="115000"/>
                        </a:lnSpc>
                        <a:spcAft>
                          <a:spcPts val="0"/>
                        </a:spcAft>
                      </a:pPr>
                      <a:r>
                        <a:rPr lang="ru-RU" sz="900">
                          <a:effectLst/>
                        </a:rPr>
                        <a:t>Мощные лампы</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С47</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68.5</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a:effectLst/>
                        </a:rPr>
                        <a:t>17.2</a:t>
                      </a:r>
                      <a:endParaRPr lang="ru-RU" sz="900">
                        <a:effectLst/>
                        <a:latin typeface="Calibri"/>
                        <a:ea typeface="Calibri"/>
                        <a:cs typeface="Times New Roman"/>
                      </a:endParaRPr>
                    </a:p>
                    <a:p>
                      <a:pPr>
                        <a:lnSpc>
                          <a:spcPct val="115000"/>
                        </a:lnSpc>
                        <a:spcAft>
                          <a:spcPts val="0"/>
                        </a:spcAft>
                      </a:pPr>
                      <a:r>
                        <a:rPr lang="ru-RU" sz="90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dirty="0">
                          <a:effectLst/>
                        </a:rPr>
                        <a:t>2.5</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3">
                  <a:txBody>
                    <a:bodyPr/>
                    <a:lstStyle/>
                    <a:p>
                      <a:pPr>
                        <a:lnSpc>
                          <a:spcPct val="115000"/>
                        </a:lnSpc>
                        <a:spcAft>
                          <a:spcPts val="0"/>
                        </a:spcAft>
                      </a:pPr>
                      <a:r>
                        <a:rPr lang="en-US" sz="900">
                          <a:effectLst/>
                        </a:rPr>
                        <a:t>Zno 5.0</a:t>
                      </a:r>
                      <a:endParaRPr lang="ru-RU" sz="900">
                        <a:effectLst/>
                        <a:latin typeface="Calibri"/>
                        <a:ea typeface="Calibri"/>
                        <a:cs typeface="Times New Roman"/>
                      </a:endParaRPr>
                    </a:p>
                  </a:txBody>
                  <a:tcPr marL="54269" marR="54269" marT="0" marB="0"/>
                </a:tc>
                <a:tc hMerge="1">
                  <a:txBody>
                    <a:bodyPr/>
                    <a:lstStyle/>
                    <a:p>
                      <a:endParaRPr lang="ru-RU"/>
                    </a:p>
                  </a:txBody>
                  <a:tcPr/>
                </a:tc>
                <a:tc hMerge="1">
                  <a:txBody>
                    <a:bodyPr/>
                    <a:lstStyle/>
                    <a:p>
                      <a:pPr>
                        <a:lnSpc>
                          <a:spcPct val="115000"/>
                        </a:lnSpc>
                        <a:spcAft>
                          <a:spcPts val="0"/>
                        </a:spcAft>
                      </a:pP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6.8</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47</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590</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420-550</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200</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07"/>
                  </a:ext>
                </a:extLst>
              </a:tr>
              <a:tr h="365112">
                <a:tc vMerge="1">
                  <a:txBody>
                    <a:bodyPr/>
                    <a:lstStyle/>
                    <a:p>
                      <a:endParaRPr lang="ru-RU"/>
                    </a:p>
                  </a:txBody>
                  <a:tcPr/>
                </a:tc>
                <a:tc>
                  <a:txBody>
                    <a:bodyPr/>
                    <a:lstStyle/>
                    <a:p>
                      <a:pPr>
                        <a:lnSpc>
                          <a:spcPct val="115000"/>
                        </a:lnSpc>
                        <a:spcAft>
                          <a:spcPts val="0"/>
                        </a:spcAft>
                      </a:pPr>
                      <a:r>
                        <a:rPr lang="ru-RU" sz="900">
                          <a:effectLst/>
                        </a:rPr>
                        <a:t>С49</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66.9</a:t>
                      </a:r>
                      <a:endParaRPr lang="ru-RU" sz="900" dirty="0">
                        <a:effectLst/>
                        <a:latin typeface="Calibri"/>
                        <a:ea typeface="Calibri"/>
                        <a:cs typeface="Times New Roman"/>
                      </a:endParaRPr>
                    </a:p>
                    <a:p>
                      <a:pPr>
                        <a:lnSpc>
                          <a:spcPct val="115000"/>
                        </a:lnSpc>
                        <a:spcAft>
                          <a:spcPts val="0"/>
                        </a:spcAft>
                      </a:pPr>
                      <a:r>
                        <a:rPr lang="en-US"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20.</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3.5</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a:effectLst/>
                        </a:rPr>
                        <a:t>-</a:t>
                      </a: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r>
                        <a:rPr lang="ru-RU" sz="800">
                          <a:effectLst/>
                        </a:rPr>
                        <a:t> </a:t>
                      </a: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3.9</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5.4</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49</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575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410-535</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180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Мощные лампы</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08"/>
                  </a:ext>
                </a:extLst>
              </a:tr>
              <a:tr h="553193">
                <a:tc vMerge="1">
                  <a:txBody>
                    <a:bodyPr/>
                    <a:lstStyle/>
                    <a:p>
                      <a:endParaRPr lang="ru-RU"/>
                    </a:p>
                  </a:txBody>
                  <a:tcPr/>
                </a:tc>
                <a:tc>
                  <a:txBody>
                    <a:bodyPr/>
                    <a:lstStyle/>
                    <a:p>
                      <a:pPr>
                        <a:lnSpc>
                          <a:spcPct val="115000"/>
                        </a:lnSpc>
                        <a:spcAft>
                          <a:spcPts val="0"/>
                        </a:spcAft>
                      </a:pPr>
                      <a:r>
                        <a:rPr lang="ru-RU" sz="900">
                          <a:effectLst/>
                        </a:rPr>
                        <a:t>С54</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63</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24.9</a:t>
                      </a:r>
                      <a:endParaRPr lang="ru-RU" sz="900" dirty="0">
                        <a:effectLst/>
                        <a:latin typeface="Calibri"/>
                        <a:ea typeface="Calibri"/>
                        <a:cs typeface="Times New Roman"/>
                      </a:endParaRPr>
                    </a:p>
                    <a:p>
                      <a:pPr>
                        <a:lnSpc>
                          <a:spcPct val="115000"/>
                        </a:lnSpc>
                        <a:spcAft>
                          <a:spcPts val="0"/>
                        </a:spcAft>
                      </a:pPr>
                      <a:r>
                        <a:rPr lang="en-US"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1.5</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r>
                        <a:rPr lang="ru-RU" sz="800">
                          <a:effectLst/>
                        </a:rPr>
                        <a:t> </a:t>
                      </a: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9.1</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1.5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54</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50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440-565</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170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Спаи с </a:t>
                      </a:r>
                      <a:r>
                        <a:rPr lang="ru-RU" sz="900" dirty="0" err="1">
                          <a:effectLst/>
                        </a:rPr>
                        <a:t>коваром</a:t>
                      </a:r>
                      <a:r>
                        <a:rPr lang="ru-RU" sz="900" dirty="0">
                          <a:effectLst/>
                        </a:rPr>
                        <a:t> для СВЧ</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09"/>
                  </a:ext>
                </a:extLst>
              </a:tr>
              <a:tr h="177032">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r>
                        <a:rPr lang="ru-RU" sz="800">
                          <a:effectLst/>
                        </a:rPr>
                        <a:t> </a:t>
                      </a: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10"/>
                  </a:ext>
                </a:extLst>
              </a:tr>
              <a:tr h="365112">
                <a:tc rowSpan="4">
                  <a:txBody>
                    <a:bodyPr/>
                    <a:lstStyle/>
                    <a:p>
                      <a:pPr>
                        <a:lnSpc>
                          <a:spcPct val="115000"/>
                        </a:lnSpc>
                        <a:spcAft>
                          <a:spcPts val="0"/>
                        </a:spcAft>
                      </a:pPr>
                      <a:r>
                        <a:rPr lang="en-US" sz="900">
                          <a:effectLst/>
                        </a:rPr>
                        <a:t>W</a:t>
                      </a:r>
                      <a:endParaRPr lang="ru-RU" sz="900">
                        <a:effectLst/>
                      </a:endParaRPr>
                    </a:p>
                    <a:p>
                      <a:pPr>
                        <a:lnSpc>
                          <a:spcPct val="115000"/>
                        </a:lnSpc>
                        <a:spcAft>
                          <a:spcPts val="0"/>
                        </a:spcAft>
                      </a:pPr>
                      <a:r>
                        <a:rPr lang="en-US" sz="900">
                          <a:effectLst/>
                        </a:rPr>
                        <a:t>44 10</a:t>
                      </a:r>
                      <a:r>
                        <a:rPr lang="en-US" sz="900" baseline="30000">
                          <a:effectLst/>
                        </a:rPr>
                        <a:t>-7</a:t>
                      </a:r>
                      <a:endParaRPr lang="ru-RU" sz="900">
                        <a:effectLst/>
                      </a:endParaRPr>
                    </a:p>
                    <a:p>
                      <a:pPr>
                        <a:lnSpc>
                          <a:spcPct val="115000"/>
                        </a:lnSpc>
                        <a:spcAft>
                          <a:spcPts val="0"/>
                        </a:spcAft>
                      </a:pPr>
                      <a:r>
                        <a:rPr lang="en-US" sz="900">
                          <a:effectLst/>
                        </a:rPr>
                        <a:t>1/</a:t>
                      </a:r>
                      <a:r>
                        <a:rPr lang="ru-RU" sz="900">
                          <a:effectLst/>
                        </a:rPr>
                        <a:t>град</a:t>
                      </a:r>
                    </a:p>
                    <a:p>
                      <a:pPr>
                        <a:lnSpc>
                          <a:spcPct val="115000"/>
                        </a:lnSpc>
                        <a:spcAft>
                          <a:spcPts val="0"/>
                        </a:spcAft>
                      </a:pPr>
                      <a:r>
                        <a:rPr lang="ru-RU" sz="900">
                          <a:effectLst/>
                        </a:rPr>
                        <a:t>(тверые)</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Кварц</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98.8</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0.1</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r>
                        <a:rPr lang="ru-RU" sz="800">
                          <a:effectLst/>
                        </a:rPr>
                        <a:t> </a:t>
                      </a: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5.8</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1500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11"/>
                  </a:ext>
                </a:extLst>
              </a:tr>
              <a:tr h="340626">
                <a:tc vMerge="1">
                  <a:txBody>
                    <a:bodyPr/>
                    <a:lstStyle/>
                    <a:p>
                      <a:endParaRPr lang="ru-RU"/>
                    </a:p>
                  </a:txBody>
                  <a:tcPr/>
                </a:tc>
                <a:tc>
                  <a:txBody>
                    <a:bodyPr/>
                    <a:lstStyle/>
                    <a:p>
                      <a:pPr>
                        <a:lnSpc>
                          <a:spcPct val="115000"/>
                        </a:lnSpc>
                        <a:spcAft>
                          <a:spcPts val="0"/>
                        </a:spcAft>
                      </a:pPr>
                      <a:r>
                        <a:rPr lang="ru-RU" sz="900">
                          <a:effectLst/>
                        </a:rPr>
                        <a:t>П15</a:t>
                      </a:r>
                    </a:p>
                    <a:p>
                      <a:pPr>
                        <a:lnSpc>
                          <a:spcPct val="115000"/>
                        </a:lnSpc>
                        <a:spcAft>
                          <a:spcPts val="0"/>
                        </a:spcAft>
                      </a:pPr>
                      <a:r>
                        <a:rPr lang="ru-RU" sz="900">
                          <a:effectLst/>
                        </a:rPr>
                        <a:t>Пирекс</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78.5</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15</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2</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r>
                        <a:rPr lang="ru-RU" sz="800">
                          <a:effectLst/>
                        </a:rPr>
                        <a:t> </a:t>
                      </a: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3</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1.5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33.4</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600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0-560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Переходы на кварц</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12"/>
                  </a:ext>
                </a:extLst>
              </a:tr>
              <a:tr h="365112">
                <a:tc vMerge="1">
                  <a:txBody>
                    <a:bodyPr/>
                    <a:lstStyle/>
                    <a:p>
                      <a:endParaRPr lang="ru-RU"/>
                    </a:p>
                  </a:txBody>
                  <a:tcPr/>
                </a:tc>
                <a:tc>
                  <a:txBody>
                    <a:bodyPr/>
                    <a:lstStyle/>
                    <a:p>
                      <a:pPr>
                        <a:lnSpc>
                          <a:spcPct val="115000"/>
                        </a:lnSpc>
                        <a:spcAft>
                          <a:spcPts val="0"/>
                        </a:spcAft>
                      </a:pPr>
                      <a:r>
                        <a:rPr lang="ru-RU" sz="900">
                          <a:effectLst/>
                        </a:rPr>
                        <a:t>С35</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68.8</a:t>
                      </a:r>
                      <a:endParaRPr lang="ru-RU" sz="900" dirty="0">
                        <a:effectLst/>
                        <a:latin typeface="Calibri"/>
                        <a:ea typeface="Calibri"/>
                        <a:cs typeface="Times New Roman"/>
                      </a:endParaRPr>
                    </a:p>
                    <a:p>
                      <a:pPr>
                        <a:lnSpc>
                          <a:spcPct val="115000"/>
                        </a:lnSpc>
                        <a:spcAft>
                          <a:spcPts val="0"/>
                        </a:spcAft>
                      </a:pPr>
                      <a:r>
                        <a:rPr lang="en-US"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26.5</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r>
                        <a:rPr lang="ru-RU" sz="800">
                          <a:effectLst/>
                        </a:rPr>
                        <a:t> </a:t>
                      </a: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2.4</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0.5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35.5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575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0-490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220</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en-US" sz="900" dirty="0">
                          <a:effectLst/>
                        </a:rPr>
                        <a:t> </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13"/>
                  </a:ext>
                </a:extLst>
              </a:tr>
              <a:tr h="929355">
                <a:tc vMerge="1">
                  <a:txBody>
                    <a:bodyPr/>
                    <a:lstStyle/>
                    <a:p>
                      <a:endParaRPr lang="ru-RU"/>
                    </a:p>
                  </a:txBody>
                  <a:tcPr/>
                </a:tc>
                <a:tc>
                  <a:txBody>
                    <a:bodyPr/>
                    <a:lstStyle/>
                    <a:p>
                      <a:pPr>
                        <a:lnSpc>
                          <a:spcPct val="115000"/>
                        </a:lnSpc>
                        <a:spcAft>
                          <a:spcPts val="0"/>
                        </a:spcAft>
                      </a:pPr>
                      <a:r>
                        <a:rPr lang="ru-RU" sz="900">
                          <a:effectLst/>
                        </a:rPr>
                        <a:t>С37</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73</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dirty="0">
                          <a:effectLst/>
                        </a:rPr>
                        <a:t>16.5</a:t>
                      </a:r>
                      <a:endParaRPr lang="ru-RU" sz="900" dirty="0">
                        <a:effectLst/>
                        <a:latin typeface="Calibri"/>
                        <a:ea typeface="Calibri"/>
                        <a:cs typeface="Times New Roman"/>
                      </a:endParaRPr>
                    </a:p>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hMerge="1">
                  <a:txBody>
                    <a:bodyPr/>
                    <a:lstStyle/>
                    <a:p>
                      <a:pPr>
                        <a:lnSpc>
                          <a:spcPct val="115000"/>
                        </a:lnSpc>
                        <a:spcAft>
                          <a:spcPts val="0"/>
                        </a:spcAft>
                      </a:pP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gridSpan="2">
                  <a:txBody>
                    <a:bodyPr/>
                    <a:lstStyle/>
                    <a:p>
                      <a:pPr>
                        <a:lnSpc>
                          <a:spcPct val="115000"/>
                        </a:lnSpc>
                        <a:spcAft>
                          <a:spcPts val="0"/>
                        </a:spcAft>
                      </a:pPr>
                      <a:r>
                        <a:rPr lang="en-US" sz="900">
                          <a:effectLst/>
                        </a:rPr>
                        <a:t>6</a:t>
                      </a:r>
                      <a:endParaRPr lang="ru-RU" sz="900">
                        <a:effectLst/>
                        <a:latin typeface="Calibri"/>
                        <a:ea typeface="Calibri"/>
                        <a:cs typeface="Times New Roman"/>
                      </a:endParaRPr>
                    </a:p>
                  </a:txBody>
                  <a:tcPr marL="54269" marR="54269" marT="0" marB="0"/>
                </a:tc>
                <a:tc hMerge="1">
                  <a:txBody>
                    <a:bodyPr/>
                    <a:lstStyle/>
                    <a:p>
                      <a:pPr>
                        <a:lnSpc>
                          <a:spcPct val="115000"/>
                        </a:lnSpc>
                        <a:spcAft>
                          <a:spcPts val="0"/>
                        </a:spcAft>
                      </a:pPr>
                      <a:r>
                        <a:rPr lang="ru-RU" sz="800">
                          <a:effectLst/>
                        </a:rPr>
                        <a:t> </a:t>
                      </a:r>
                      <a:endParaRPr lang="ru-RU" sz="8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 </a:t>
                      </a:r>
                      <a:endParaRPr lang="ru-RU" sz="900" dirty="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3</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1.5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a:effectLst/>
                        </a:rPr>
                        <a:t> </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39.5</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640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410-540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en-US" sz="900">
                          <a:effectLst/>
                        </a:rPr>
                        <a:t>230</a:t>
                      </a:r>
                      <a:endParaRPr lang="ru-RU" sz="900">
                        <a:effectLst/>
                        <a:latin typeface="Calibri"/>
                        <a:ea typeface="Calibri"/>
                        <a:cs typeface="Times New Roman"/>
                      </a:endParaRPr>
                    </a:p>
                  </a:txBody>
                  <a:tcPr marL="54269" marR="54269" marT="0" marB="0"/>
                </a:tc>
                <a:tc>
                  <a:txBody>
                    <a:bodyPr/>
                    <a:lstStyle/>
                    <a:p>
                      <a:pPr>
                        <a:lnSpc>
                          <a:spcPct val="115000"/>
                        </a:lnSpc>
                        <a:spcAft>
                          <a:spcPts val="0"/>
                        </a:spcAft>
                      </a:pPr>
                      <a:r>
                        <a:rPr lang="ru-RU" sz="900" dirty="0">
                          <a:effectLst/>
                        </a:rPr>
                        <a:t>Малый тангенс потерь, для больших Т </a:t>
                      </a:r>
                      <a:endParaRPr lang="ru-RU" sz="900" dirty="0">
                        <a:effectLst/>
                        <a:latin typeface="Calibri"/>
                        <a:ea typeface="Calibri"/>
                        <a:cs typeface="Times New Roman"/>
                      </a:endParaRPr>
                    </a:p>
                  </a:txBody>
                  <a:tcPr marL="54269" marR="54269" marT="0" marB="0"/>
                </a:tc>
                <a:extLst>
                  <a:ext uri="{0D108BD9-81ED-4DB2-BD59-A6C34878D82A}">
                    <a16:rowId xmlns:a16="http://schemas.microsoft.com/office/drawing/2014/main" val="10014"/>
                  </a:ext>
                </a:extLst>
              </a:tr>
            </a:tbl>
          </a:graphicData>
        </a:graphic>
      </p:graphicFrame>
      <p:sp>
        <p:nvSpPr>
          <p:cNvPr id="5" name="Rectangle 1"/>
          <p:cNvSpPr>
            <a:spLocks noChangeArrowheads="1"/>
          </p:cNvSpPr>
          <p:nvPr/>
        </p:nvSpPr>
        <p:spPr bwMode="auto">
          <a:xfrm>
            <a:off x="1068153" y="1268760"/>
            <a:ext cx="65472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Стекла</a:t>
            </a:r>
            <a:endParaRPr kumimoji="0" lang="ru-RU" sz="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3154309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915</TotalTime>
  <Words>9184</Words>
  <Application>Microsoft Office PowerPoint</Application>
  <PresentationFormat>Экран (4:3)</PresentationFormat>
  <Paragraphs>1212</Paragraphs>
  <Slides>36</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36</vt:i4>
      </vt:variant>
    </vt:vector>
  </HeadingPairs>
  <TitlesOfParts>
    <vt:vector size="40" baseType="lpstr">
      <vt:lpstr>Arial</vt:lpstr>
      <vt:lpstr>Calibri</vt:lpstr>
      <vt:lpstr>Times New Roman</vt:lpstr>
      <vt:lpstr>Тема Office</vt:lpstr>
      <vt:lpstr>Металлы и сплавы</vt:lpstr>
      <vt:lpstr>Презентация PowerPoint</vt:lpstr>
      <vt:lpstr>Презентация PowerPoint</vt:lpstr>
      <vt:lpstr>СПЛАВЫ</vt:lpstr>
      <vt:lpstr>Конструкционные материалы</vt:lpstr>
      <vt:lpstr>Презентация PowerPoint</vt:lpstr>
      <vt:lpstr>Свариваемость металлов при контактной сварке</vt:lpstr>
      <vt:lpstr>пайка</vt:lpstr>
      <vt:lpstr>Стекла ЭВП</vt:lpstr>
      <vt:lpstr>Свойства стекол. </vt:lpstr>
      <vt:lpstr>Спай стекло - металл</vt:lpstr>
      <vt:lpstr> Конструкции спаев </vt:lpstr>
      <vt:lpstr>Презентация PowerPoint</vt:lpstr>
      <vt:lpstr>Презентация PowerPoint</vt:lpstr>
      <vt:lpstr>Технология получения спаев</vt:lpstr>
      <vt:lpstr>КЕРАМИКА</vt:lpstr>
      <vt:lpstr>Структура керамики</vt:lpstr>
      <vt:lpstr>Механические свойства </vt:lpstr>
      <vt:lpstr>Теплофизические свойства </vt:lpstr>
      <vt:lpstr>Термические свойства </vt:lpstr>
      <vt:lpstr>Электрофизические свойства </vt:lpstr>
      <vt:lpstr>Керамика на основе Al2O3</vt:lpstr>
      <vt:lpstr>Свойства корундовой керамики</vt:lpstr>
      <vt:lpstr>Презентация PowerPoint</vt:lpstr>
      <vt:lpstr>Презентация PowerPoint</vt:lpstr>
      <vt:lpstr>Презентация PowerPoint</vt:lpstr>
      <vt:lpstr>Технология пайки металла с керамикой </vt:lpstr>
      <vt:lpstr>Технология пайки металла с керамикой  Выбор типа металлокерамических соединений </vt:lpstr>
      <vt:lpstr>Технология пайки металлизированной керамики </vt:lpstr>
      <vt:lpstr>Типовая схема получения металлокерамических узлов по многоступенчатой технологии</vt:lpstr>
      <vt:lpstr>Презентация PowerPoint</vt:lpstr>
      <vt:lpstr>Презентация PowerPoint</vt:lpstr>
      <vt:lpstr>Технология пайки металлизированной керамики </vt:lpstr>
      <vt:lpstr>Пайка керамики с металлом без спекания метализационного слоя  </vt:lpstr>
      <vt:lpstr>Активная пайка металла с керамикой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Металлы и сплавы</dc:title>
  <dc:creator>Sasha</dc:creator>
  <cp:lastModifiedBy>OpPrib</cp:lastModifiedBy>
  <cp:revision>77</cp:revision>
  <dcterms:created xsi:type="dcterms:W3CDTF">2019-09-08T03:10:25Z</dcterms:created>
  <dcterms:modified xsi:type="dcterms:W3CDTF">2025-10-21T04:50:25Z</dcterms:modified>
</cp:coreProperties>
</file>