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6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7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99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267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6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36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15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69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375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32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0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7A056-3B6C-4D78-8637-CEBDB8106882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7820C-55F9-4E4F-975E-8B232C1F1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3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контроля поверхности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546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МАСС-СПЕКТРОМЕТРИЯ ВТОРИЧНЫХ ИОНОВ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	ВИМС обладает рядом уникальных возможностей: </a:t>
            </a:r>
          </a:p>
          <a:p>
            <a:r>
              <a:rPr lang="ru-RU" dirty="0" smtClean="0"/>
              <a:t>1. Анализу можно подвергать любые твердые вещества без какой-либо </a:t>
            </a:r>
          </a:p>
          <a:p>
            <a:r>
              <a:rPr lang="ru-RU" dirty="0" smtClean="0"/>
              <a:t>специальной подготовки (металлы и сплавы, полупроводники, диэлектрики). </a:t>
            </a:r>
          </a:p>
          <a:p>
            <a:r>
              <a:rPr lang="ru-RU" dirty="0" smtClean="0"/>
              <a:t>2. Регистрируются все элементы от водорода до трансурановых.  </a:t>
            </a:r>
          </a:p>
          <a:p>
            <a:r>
              <a:rPr lang="ru-RU" dirty="0" smtClean="0"/>
              <a:t>3. Идентификация изотопов не требует дополнительных усилий.  </a:t>
            </a:r>
          </a:p>
          <a:p>
            <a:r>
              <a:rPr lang="ru-RU" dirty="0" smtClean="0"/>
              <a:t>4. Чувствительность  анализа  на  современных  приборах  составляет  по </a:t>
            </a:r>
          </a:p>
          <a:p>
            <a:r>
              <a:rPr lang="ru-RU" dirty="0" smtClean="0"/>
              <a:t>концентрации ~ 1012 – 1016 атомов примеси в 1 см3 (~ 10-4 – 10-7%), по расходу </a:t>
            </a:r>
          </a:p>
          <a:p>
            <a:r>
              <a:rPr lang="ru-RU" dirty="0" smtClean="0"/>
              <a:t>вещества ~ 10-14 – 10-15 г (~ 10-6 </a:t>
            </a:r>
            <a:r>
              <a:rPr lang="ru-RU" dirty="0" err="1" smtClean="0"/>
              <a:t>монослоя</a:t>
            </a:r>
            <a:r>
              <a:rPr lang="ru-RU" dirty="0" smtClean="0"/>
              <a:t>).  </a:t>
            </a:r>
          </a:p>
          <a:p>
            <a:r>
              <a:rPr lang="ru-RU" dirty="0" smtClean="0"/>
              <a:t>5. Возможность проводить послойный анализ материалов с высокой раз-</a:t>
            </a:r>
          </a:p>
          <a:p>
            <a:r>
              <a:rPr lang="ru-RU" dirty="0" smtClean="0"/>
              <a:t>решающей способностью по глубине – порядка 30 – 100 Е.  </a:t>
            </a:r>
          </a:p>
          <a:p>
            <a:r>
              <a:rPr lang="ru-RU" dirty="0" smtClean="0"/>
              <a:t>6. Идентифицируются не только отдельные элементы, но и их </a:t>
            </a:r>
            <a:r>
              <a:rPr lang="ru-RU" dirty="0" err="1" smtClean="0"/>
              <a:t>химиче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ские</a:t>
            </a:r>
            <a:r>
              <a:rPr lang="ru-RU" dirty="0" smtClean="0"/>
              <a:t> соединения. </a:t>
            </a:r>
          </a:p>
          <a:p>
            <a:r>
              <a:rPr lang="ru-RU" dirty="0" smtClean="0"/>
              <a:t>В тоже время метод имеет и некоторые недостатки:  </a:t>
            </a:r>
          </a:p>
          <a:p>
            <a:r>
              <a:rPr lang="ru-RU" dirty="0" smtClean="0"/>
              <a:t>1. Трудность точного количественного определения элементного состава </a:t>
            </a:r>
          </a:p>
          <a:p>
            <a:r>
              <a:rPr lang="ru-RU" dirty="0" smtClean="0"/>
              <a:t>образца, связанная с зависимостью вероятности ионизации частиц от их </a:t>
            </a:r>
            <a:r>
              <a:rPr lang="ru-RU" dirty="0" err="1" smtClean="0"/>
              <a:t>ок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ружения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2. Разрушающее  воздействие  пучка  первичных  ионов  на  исследуемый </a:t>
            </a:r>
          </a:p>
          <a:p>
            <a:r>
              <a:rPr lang="ru-RU" dirty="0" smtClean="0"/>
              <a:t>образец, и как следствие, возникновения эффектов связанных с </a:t>
            </a:r>
            <a:r>
              <a:rPr lang="ru-RU" dirty="0" err="1" smtClean="0"/>
              <a:t>перемешива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нием</a:t>
            </a:r>
            <a:r>
              <a:rPr lang="ru-RU" dirty="0" smtClean="0"/>
              <a:t> и сегрегацией элементов на поверхности.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80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200" dirty="0" smtClean="0"/>
              <a:t>Установки для ионного микроанализа содержат: источник и систему фокусировки пучка первичных ионов; устройства для сбора и фокусировки вторичных  ионов; масс-спектрометр  с  системой  регистрации  тока  вторичных ионов; устройства для формирования, наблюдения и документирования изображений поверхности, исследуемых объектов во вторичных ионах выбранного типа. </a:t>
            </a:r>
          </a:p>
          <a:p>
            <a:pPr marL="0" indent="0">
              <a:buNone/>
            </a:pPr>
            <a:r>
              <a:rPr lang="ru-RU" sz="1200" dirty="0" smtClean="0"/>
              <a:t>В качестве ионных источников чаще всего применяются </a:t>
            </a:r>
            <a:r>
              <a:rPr lang="ru-RU" sz="1200" dirty="0" err="1" smtClean="0"/>
              <a:t>дуоплазматроны</a:t>
            </a:r>
            <a:r>
              <a:rPr lang="ru-RU" sz="1200" dirty="0" smtClean="0"/>
              <a:t>, дающие  интенсивные  пучки  как положительных, так  и  отрицательных ионов</a:t>
            </a:r>
          </a:p>
          <a:p>
            <a:pPr marL="0" indent="0">
              <a:buNone/>
            </a:pPr>
            <a:r>
              <a:rPr lang="ru-RU" sz="1200" dirty="0" smtClean="0"/>
              <a:t>В зависимости от способа получения и обработки ионного сигнала можно выделить три типа устройств для МСВИ: ионные масс-спектральные микроскопы, ионные </a:t>
            </a:r>
            <a:r>
              <a:rPr lang="ru-RU" sz="1200" dirty="0" err="1" smtClean="0"/>
              <a:t>микрозонды</a:t>
            </a:r>
            <a:r>
              <a:rPr lang="ru-RU" sz="1200" dirty="0" smtClean="0"/>
              <a:t> и растровые ионные микроскопы. </a:t>
            </a:r>
          </a:p>
          <a:p>
            <a:pPr marL="0" indent="0">
              <a:buNone/>
            </a:pPr>
            <a:r>
              <a:rPr lang="ru-RU" sz="1200" dirty="0" smtClean="0"/>
              <a:t>Блок-схема  ионного  масс-спектрального  микроскопа – на рисунке. Вторичные ионы различных сортов, испускаемые образцом, ускоряются и фокусируются фильтром. Увеличенное ионное изображение бомбардируемой  поверхности  фильтруется  масс-спектрометром, на  выходе  из  которого получается  изображение, сформированное  ионами  уже  только  одного, выбранного  сорта. Это  изображение  передается  в  систему, преобразующую  его  сначала в электронное изображение. Таким образом, микроскоп дает увеличенную картину распределения  элемента выбранного сорта по поверхности образца. Перестраивая масс-спектрометр, можно получить картину распределения любого интересующего элемента.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200" dirty="0" smtClean="0"/>
              <a:t> </a:t>
            </a:r>
          </a:p>
          <a:p>
            <a:pPr marL="0" indent="0">
              <a:buNone/>
            </a:pPr>
            <a:r>
              <a:rPr lang="ru-RU" sz="1200" dirty="0"/>
              <a:t>	</a:t>
            </a:r>
            <a:r>
              <a:rPr lang="ru-RU" sz="1200" dirty="0" smtClean="0"/>
              <a:t>			Установка для анализа методом вторично-ионной </a:t>
            </a:r>
            <a:r>
              <a:rPr lang="ru-RU" sz="1200" dirty="0" err="1" smtClean="0"/>
              <a:t>масc</a:t>
            </a:r>
            <a:r>
              <a:rPr lang="ru-RU" sz="1200" dirty="0" smtClean="0"/>
              <a:t>-</a:t>
            </a:r>
          </a:p>
          <a:p>
            <a:pPr marL="0" indent="0">
              <a:buNone/>
            </a:pPr>
            <a:r>
              <a:rPr lang="ru-RU" sz="1200" dirty="0" smtClean="0"/>
              <a:t>				</a:t>
            </a:r>
            <a:r>
              <a:rPr lang="ru-RU" sz="1200" dirty="0" err="1" smtClean="0"/>
              <a:t>спректроскопии</a:t>
            </a:r>
            <a:r>
              <a:rPr lang="ru-RU" sz="1200" dirty="0" smtClean="0"/>
              <a:t> </a:t>
            </a:r>
            <a:r>
              <a:rPr lang="ru-RU" sz="1200" dirty="0" err="1" smtClean="0"/>
              <a:t>Cameca</a:t>
            </a:r>
            <a:r>
              <a:rPr lang="ru-RU" sz="1200" dirty="0" smtClean="0"/>
              <a:t> IMS3f </a:t>
            </a:r>
            <a:r>
              <a:rPr lang="ru-RU" sz="1200" dirty="0" err="1" smtClean="0"/>
              <a:t>Magnetic</a:t>
            </a:r>
            <a:r>
              <a:rPr lang="ru-RU" sz="1200" dirty="0" smtClean="0"/>
              <a:t>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 smtClean="0"/>
          </a:p>
          <a:p>
            <a:endParaRPr lang="ru-RU" sz="1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852936"/>
            <a:ext cx="3888432" cy="171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36195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70526"/>
            <a:ext cx="24669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36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Основные характеристики и применения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МСВИ  является  наиболее  универсальным  и  прямым  методом  анализа элементного состава твердых тел. С его помощью могут быть определены все элементы  периодической  системы, включая  водород, а  также  их  изотопы. </a:t>
            </a:r>
          </a:p>
          <a:p>
            <a:r>
              <a:rPr lang="ru-RU" dirty="0" smtClean="0"/>
              <a:t>Наиболее  перспективной  областью  применения  МСВИ  является  контроль слоистых композиций. Главная особенность МСВИ – очень высокая чувствительность. Пределы обнаружения по концентрации элементов достигают 10</a:t>
            </a:r>
            <a:r>
              <a:rPr lang="ru-RU" baseline="30000" dirty="0" smtClean="0"/>
              <a:t>–7</a:t>
            </a:r>
            <a:r>
              <a:rPr lang="ru-RU" dirty="0" smtClean="0"/>
              <a:t> %, по массе – 10</a:t>
            </a:r>
            <a:r>
              <a:rPr lang="ru-RU" baseline="30000" dirty="0" smtClean="0"/>
              <a:t>–16</a:t>
            </a:r>
            <a:r>
              <a:rPr lang="ru-RU" dirty="0" smtClean="0"/>
              <a:t>г. Минимальный анализируемый объем вещества – 10</a:t>
            </a:r>
            <a:r>
              <a:rPr lang="ru-RU" baseline="30000" dirty="0" smtClean="0"/>
              <a:t>–14</a:t>
            </a:r>
            <a:r>
              <a:rPr lang="ru-RU" dirty="0" smtClean="0"/>
              <a:t> см3. </a:t>
            </a:r>
          </a:p>
          <a:p>
            <a:r>
              <a:rPr lang="ru-RU" dirty="0" smtClean="0"/>
              <a:t>В  установках  для  изучения  поверхностных  явлений (адсорбции, окисления) создается сверхвысокий вакуум (10–7–10–8 Па), обеспечивается чистота первичного  пучка  и  поверхности  образца, что  предупреждает  возникновение  неконтролируемых  химических  процессов  и  имплантации  примесей. В  приборах для общего, послойного и локального поверхностного анализа обеспечивается вакуум не хуже 10–4–10–6 Па. </a:t>
            </a:r>
          </a:p>
          <a:p>
            <a:r>
              <a:rPr lang="ru-RU" dirty="0" smtClean="0"/>
              <a:t>Методом МСВИ можно проводить количественный и полуколичественный анализ всех элементов от водорода до урана. Минимально обнаруживаемые концентрации в зависимости от определяемого элемента, матрицы, в которой он определяется, и используемого первичного пучка могут меняться </a:t>
            </a:r>
            <a:r>
              <a:rPr lang="ru-RU" smtClean="0"/>
              <a:t>на </a:t>
            </a:r>
            <a:r>
              <a:rPr lang="ru-RU" smtClean="0"/>
              <a:t>несколько </a:t>
            </a:r>
            <a:r>
              <a:rPr lang="ru-RU" dirty="0" smtClean="0"/>
              <a:t>порядков. При наличии соответствующих эталонов точность </a:t>
            </a:r>
            <a:r>
              <a:rPr lang="ru-RU" dirty="0" smtClean="0"/>
              <a:t>количественного </a:t>
            </a:r>
            <a:r>
              <a:rPr lang="ru-RU" dirty="0" smtClean="0"/>
              <a:t>анализа с помощью МСВИ может достигать 10–15 %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Поскольку бомбардировка образца первичными ионами приводит к по-</a:t>
            </a:r>
          </a:p>
          <a:p>
            <a:r>
              <a:rPr lang="ru-RU" dirty="0" err="1" smtClean="0"/>
              <a:t>слойному</a:t>
            </a:r>
            <a:r>
              <a:rPr lang="ru-RU" dirty="0" smtClean="0"/>
              <a:t> распылению мишени, метод ВИМС позволяет определять измене-</a:t>
            </a:r>
          </a:p>
          <a:p>
            <a:r>
              <a:rPr lang="ru-RU" dirty="0" err="1" smtClean="0"/>
              <a:t>ние</a:t>
            </a:r>
            <a:r>
              <a:rPr lang="ru-RU" dirty="0" smtClean="0"/>
              <a:t> концентраций элементов с глубиной. Для этой цели измеряют ток </a:t>
            </a:r>
            <a:r>
              <a:rPr lang="ru-RU" dirty="0" smtClean="0"/>
              <a:t>вторичных </a:t>
            </a:r>
            <a:r>
              <a:rPr lang="ru-RU" dirty="0" smtClean="0"/>
              <a:t>ионов от времени бомбардировки, а затем проводят перерасчет </a:t>
            </a:r>
            <a:r>
              <a:rPr lang="ru-RU" dirty="0" smtClean="0"/>
              <a:t>временной </a:t>
            </a:r>
            <a:r>
              <a:rPr lang="ru-RU" dirty="0" smtClean="0"/>
              <a:t>шкалы в глубину травления: z = </a:t>
            </a:r>
            <a:r>
              <a:rPr lang="ru-RU" dirty="0" err="1" smtClean="0"/>
              <a:t>vt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97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3000"/>
                    </a14:imgEffect>
                    <a14:imgEffect>
                      <a14:brightnessContrast bright="30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1560" y="548680"/>
            <a:ext cx="7851715" cy="588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4052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МЕТОДЫ ОПТИЧЕСКОЙ ИНФРАКРАСНОЙ  СПЕКТРОСКОПИИ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Существует два вида колебательных спектров: спектры комбинационного рассеяния и инфракрасные спектры поглощения и отражения. В результате электронных переходов между соответствующими энергетическими уровнями при поглощении или испускании определенного кванта излучения появляются спектры. Молекулярная  спектроскопия  изучает  спектральный  состав  излучения, получающегося в результате поглощения, испускания или рассеяния электромагнитного  излучения  веществом.</a:t>
            </a: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678233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818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 smtClean="0"/>
              <a:t>	При совпадении частот колебательного движения атомов в молекулах и электромагнитных  колебаний  внешнего  источника  излучения  наблюдается резонансное поглощение энергии, в результате которого молекула переходит с нижнего (основного) колебательного уровня на один из возбужденных. Колебательным переходам соответствуют меньшие энергии и частоты по сравнению с электронными, поэтому для перевода молекулы в возбужденные колебательные состояния необходимо излучение в более длинноволновой, инфракрасной, области спектра. </a:t>
            </a:r>
          </a:p>
          <a:p>
            <a:pPr marL="0" indent="0">
              <a:buNone/>
            </a:pPr>
            <a:r>
              <a:rPr lang="ru-RU" sz="1200" dirty="0" smtClean="0"/>
              <a:t>	Кроме колебаний, молекулы могут принимать участие во вращательном движении (в жидкостях и тем более в твердых телах вращательное движение заторможено  и  выступает  в  виде  вибраций, т.е. маятниковых  движений). </a:t>
            </a:r>
          </a:p>
          <a:p>
            <a:pPr marL="0" indent="0">
              <a:buNone/>
            </a:pPr>
            <a:r>
              <a:rPr lang="ru-RU" sz="1200" dirty="0" smtClean="0"/>
              <a:t>Вращательные переходы имеют место при поглощении еще меньших энергий, чем это характерно для колебательных переходов. В чистом виде они наблюдаются только в микроволновой и радиочастотной областях спектра. Твердые  образцы  могут  готовиться  для  исследования  ИК-спектров  различными способами. В электронике ¬ это </a:t>
            </a:r>
            <a:r>
              <a:rPr lang="ru-RU" sz="1200" dirty="0" err="1" smtClean="0"/>
              <a:t>монокрис-таллические</a:t>
            </a:r>
            <a:r>
              <a:rPr lang="ru-RU" sz="1200" dirty="0" smtClean="0"/>
              <a:t> и тонкопленочные материалы. Материалы с большим коэффициентом поглощения ИК-излучения  исследуются  методом  отражения. Для этого  исследуемая  поверхность образца подвергается шлифовке и полировке. </a:t>
            </a:r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	Метод исследования поверхности твердых тел, получивший  название «нарушенного  полного  внутреннего  отражения» (НПВО). Метод был разработан в начале 70-х годов прошлого века одновременно </a:t>
            </a:r>
            <a:r>
              <a:rPr lang="ru-RU" sz="1200" dirty="0" err="1" smtClean="0"/>
              <a:t>Фаренфортом</a:t>
            </a:r>
            <a:r>
              <a:rPr lang="ru-RU" sz="1200" dirty="0" smtClean="0"/>
              <a:t> и </a:t>
            </a:r>
            <a:r>
              <a:rPr lang="ru-RU" sz="1200" dirty="0" err="1" smtClean="0"/>
              <a:t>Харриком</a:t>
            </a:r>
            <a:r>
              <a:rPr lang="ru-RU" sz="1200" dirty="0" smtClean="0"/>
              <a:t>. Предложенный ими метод основан на использовании как однократного отражения для получения спектров массивных </a:t>
            </a:r>
            <a:r>
              <a:rPr lang="ru-RU" sz="1200" dirty="0" err="1" smtClean="0"/>
              <a:t>сильнопоглощающих</a:t>
            </a:r>
            <a:r>
              <a:rPr lang="ru-RU" sz="1200" dirty="0" smtClean="0"/>
              <a:t>  образцов, так  и  многократного  нарушенного  полного  отражения для исследования поверхностных соединений и тонких пленок. (НПВО). Метод был разработан в начале 70-х  для исследования поверхностных соединений и тонких пленок.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		1 ¬ образец; 2 ¬ элемент </a:t>
            </a:r>
            <a:r>
              <a:rPr lang="ru-RU" sz="1200" dirty="0" err="1" smtClean="0"/>
              <a:t>НПВОгократного</a:t>
            </a:r>
            <a:r>
              <a:rPr lang="ru-RU" sz="1200" dirty="0" smtClean="0"/>
              <a:t>  нарушенного  полного </a:t>
            </a:r>
          </a:p>
          <a:p>
            <a:pPr marL="0" indent="0">
              <a:buNone/>
            </a:pPr>
            <a:endParaRPr lang="ru-RU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49080"/>
            <a:ext cx="30194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927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Характерные спектры пропускания тонких пленок SiO2 на </a:t>
            </a:r>
            <a:br>
              <a:rPr lang="ru-RU" sz="1600" dirty="0" smtClean="0"/>
            </a:br>
            <a:r>
              <a:rPr lang="ru-RU" sz="1600" dirty="0" smtClean="0"/>
              <a:t>кремниевой подложке. 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В спектре наблюдается ряд полос поглощения. Наиболее сильные полосы наблюдаются при 465 см–1, 812 см–1 и 1090 см–1. Все указанные  полосы  поглощения  принадлежат  к  фундаментальным  колебаниям групп </a:t>
            </a:r>
            <a:r>
              <a:rPr lang="ru-RU" sz="1400" dirty="0" err="1" smtClean="0"/>
              <a:t>Si</a:t>
            </a:r>
            <a:r>
              <a:rPr lang="ru-RU" sz="1400" dirty="0" smtClean="0"/>
              <a:t>-O в SiO2. </a:t>
            </a:r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32" y="1196752"/>
            <a:ext cx="5374126" cy="3796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13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Фурье-спектрометры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Прибор представляет собой интерферометр, на выходе которого при линейном изменении разности оптического хода происходит модуляция светового потока с частотой, пропорциональной волновым числам или  частотам электромагнитного излучения, т.е. происходит селективная частотная  модуляция. Спектральный  состав  излучения  определяется  с  помощью обратного преобразования Фурье. </a:t>
            </a:r>
          </a:p>
          <a:p>
            <a:pPr marL="0" indent="0">
              <a:buNone/>
            </a:pPr>
            <a:r>
              <a:rPr lang="ru-RU" sz="1400" dirty="0" smtClean="0"/>
              <a:t>Фурье-спектрометр состоит из источника излучения 1, входной диафрагмы 2, объектива коллиматора 3, селективного модулятора 4, 5, 6, 13, выходного коллиматора 8, выходной диафрагмы 9, приемника 10, усилителя 11 и индикатора 12. Селективный модулятор представляет собой интерферометр, в котором световой поток разделяется </a:t>
            </a:r>
            <a:r>
              <a:rPr lang="ru-RU" sz="1400" dirty="0" err="1" smtClean="0"/>
              <a:t>светоделителем</a:t>
            </a:r>
            <a:r>
              <a:rPr lang="ru-RU" sz="1400" dirty="0" smtClean="0"/>
              <a:t> 4 и направляется на  зеркала 5 и 13. Интерферирующие  пучки  собираются  соединительным устройством 7 и направляются на объектив 8. Частотная модуляция осуществляется линейным перемещением одного из зеркал 5 с помощью подвижного устройства 6. Это перемещение, пропорциональное изменению разности хода, передается на индикаторное устройство 12, где строится зависимость интенсивности  излучения  от  разности  хода, т.е. фиксируется  </a:t>
            </a:r>
            <a:r>
              <a:rPr lang="ru-RU" sz="1400" dirty="0" err="1" smtClean="0"/>
              <a:t>интерферо</a:t>
            </a:r>
            <a:r>
              <a:rPr lang="ru-RU" sz="1400" dirty="0" smtClean="0"/>
              <a:t>-грамма. Далее  находится  спектр  путем  гармонического  анализа  </a:t>
            </a:r>
            <a:r>
              <a:rPr lang="ru-RU" sz="1400" dirty="0" err="1" smtClean="0"/>
              <a:t>интерферограммы</a:t>
            </a:r>
            <a:r>
              <a:rPr lang="ru-RU" sz="1400" dirty="0" smtClean="0"/>
              <a:t>, то есть  </a:t>
            </a:r>
            <a:r>
              <a:rPr lang="ru-RU" sz="1400" dirty="0" err="1" smtClean="0"/>
              <a:t>разложе-ния</a:t>
            </a:r>
            <a:r>
              <a:rPr lang="ru-RU" sz="1400" dirty="0" smtClean="0"/>
              <a:t>  ее  на  частотные  составляющие  путем  обратного преобразования Фурье. Это осуществляется с помощью ЭВМ. 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				</a:t>
            </a:r>
          </a:p>
          <a:p>
            <a:pPr marL="0" indent="0">
              <a:buNone/>
            </a:pPr>
            <a:r>
              <a:rPr lang="ru-RU" sz="1400" dirty="0" smtClean="0"/>
              <a:t>					 Фурье–спектрометр </a:t>
            </a:r>
            <a:r>
              <a:rPr lang="en-US" sz="1400" dirty="0" err="1" smtClean="0"/>
              <a:t>Infralum</a:t>
            </a:r>
            <a:r>
              <a:rPr lang="en-US" sz="1400" dirty="0" smtClean="0"/>
              <a:t> FT-801 </a:t>
            </a: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509120"/>
            <a:ext cx="378142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2298195" cy="1678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590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Спектр поглощения для монокристалла кремния (при 300К) 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Чувствительность  Фурье-спектрометра при измерениях при комнатной температуре равна 1016 см–3 для кислорода и 2·1016 см–3 для углерода. При охлаждении пластин до температуры жидкого азота  можно  повысить  чувствительность  до 2·1015 см–3 для кислорода и до 4·1015 см–3 для углерода. Путем измерений значений составляющих в форме узких  выбросов  на  </a:t>
            </a:r>
            <a:r>
              <a:rPr lang="ru-RU" sz="1400" dirty="0" err="1" smtClean="0"/>
              <a:t>интерферограмме</a:t>
            </a:r>
            <a:r>
              <a:rPr lang="ru-RU" sz="1400" dirty="0" smtClean="0"/>
              <a:t>, полученной  с  использованием  </a:t>
            </a:r>
            <a:r>
              <a:rPr lang="ru-RU" sz="1400" dirty="0" err="1" smtClean="0"/>
              <a:t>отра-женного</a:t>
            </a:r>
            <a:r>
              <a:rPr lang="ru-RU" sz="1400" dirty="0" smtClean="0"/>
              <a:t> от образца излучения, можно определить с высокой точностью толщину пластины. Таким образом, </a:t>
            </a:r>
            <a:r>
              <a:rPr lang="ru-RU" sz="1400" dirty="0" err="1" smtClean="0"/>
              <a:t>фурье</a:t>
            </a:r>
            <a:r>
              <a:rPr lang="ru-RU" sz="1400" dirty="0" smtClean="0"/>
              <a:t>-спектрометр может быть использован в качестве прибора для измерения толщины</a:t>
            </a:r>
            <a:endParaRPr lang="ru-RU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340768"/>
            <a:ext cx="5093041" cy="2834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167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Спектроскопия комбинационного рассеяния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500" dirty="0" smtClean="0"/>
              <a:t>Спектроскопия комбинационного рассеяния света (в иностранной литературе обозначается термином «</a:t>
            </a:r>
            <a:r>
              <a:rPr lang="ru-RU" sz="1500" dirty="0" err="1" smtClean="0"/>
              <a:t>рамановская</a:t>
            </a:r>
            <a:r>
              <a:rPr lang="ru-RU" sz="1500" dirty="0" smtClean="0"/>
              <a:t>» спектроскопия) – раздел оптической спектроскопии, изучающий взаимодействие монохроматического излучения  с  веществом, сопровождающееся  изменением  энергии рассеянного излучения по сравнению с энергией падающего на объект (возбуждающего) излучения. Комбинационное рассеяние (КР) обусловлено неупругими столкновениями фотонов с молекулами (или ионами), в ходе которых они обмениваются энергией. Комбинационное рассеяние света (КРС) – рассеяние в газах, жидкостях и кристаллах, сопровождающееся заметным изменением частоты. </a:t>
            </a:r>
          </a:p>
          <a:p>
            <a:pPr marL="0" indent="0">
              <a:buNone/>
            </a:pPr>
            <a:r>
              <a:rPr lang="ru-RU" sz="1500" dirty="0" smtClean="0"/>
              <a:t>В отличие от </a:t>
            </a:r>
            <a:r>
              <a:rPr lang="ru-RU" sz="1500" dirty="0" err="1" smtClean="0"/>
              <a:t>рэлеевского</a:t>
            </a:r>
            <a:r>
              <a:rPr lang="ru-RU" sz="1500" dirty="0" smtClean="0"/>
              <a:t> рассеяния света, при КРС в спектре рассеянного излучения наблюдаются спектральные линии, отсутствующие в линейчатом спектре  первичного (возбуждающего) света. Число  и  расположение  появляющихся линий (называемых комбинационными линиями или спутниками) определяется молекулярным строением вещества. КРС было открыто Г. С. </a:t>
            </a:r>
            <a:r>
              <a:rPr lang="ru-RU" sz="1500" dirty="0" err="1" smtClean="0"/>
              <a:t>Ландсбергом</a:t>
            </a:r>
            <a:r>
              <a:rPr lang="ru-RU" sz="1500" dirty="0" smtClean="0"/>
              <a:t> и Л. И. Мандельштамом в 1928 г. при исследовании рассеяния света  в  кристаллах  и  одновременно  Ч. В. </a:t>
            </a:r>
            <a:r>
              <a:rPr lang="ru-RU" sz="1500" dirty="0" err="1" smtClean="0"/>
              <a:t>Раманом</a:t>
            </a:r>
            <a:r>
              <a:rPr lang="ru-RU" sz="1500" dirty="0" smtClean="0"/>
              <a:t>  и  К. С. </a:t>
            </a:r>
            <a:r>
              <a:rPr lang="ru-RU" sz="1500" dirty="0" err="1" smtClean="0"/>
              <a:t>Кришнаном</a:t>
            </a:r>
            <a:r>
              <a:rPr lang="ru-RU" sz="1500" dirty="0" smtClean="0"/>
              <a:t>  при исследовании рассеяния света в жидкостях. я ядерного остова молекулы. </a:t>
            </a:r>
          </a:p>
          <a:p>
            <a:pPr marL="0" indent="0">
              <a:buNone/>
            </a:pPr>
            <a:r>
              <a:rPr lang="ru-RU" sz="1500" dirty="0" smtClean="0"/>
              <a:t>Сам  процесс  комбинационного  рассеяния  можно  представить  себе  как «реакцию» взаимодействия фотона с молекулой. В результате  неупругого рассеяния в спектре появляются фотоны с меньшей энергией (энергия молекулы при том увеличивается) – «</a:t>
            </a:r>
            <a:r>
              <a:rPr lang="ru-RU" sz="1500" dirty="0" err="1" smtClean="0"/>
              <a:t>стоксово</a:t>
            </a:r>
            <a:r>
              <a:rPr lang="ru-RU" sz="1500" dirty="0" smtClean="0"/>
              <a:t>» рассеяние,  и фотоны с большей энергией - «</a:t>
            </a:r>
            <a:r>
              <a:rPr lang="ru-RU" sz="1500" dirty="0" err="1" smtClean="0"/>
              <a:t>антистоксово</a:t>
            </a:r>
            <a:r>
              <a:rPr lang="ru-RU" sz="1500" dirty="0" smtClean="0"/>
              <a:t>» рассеяние. </a:t>
            </a:r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/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/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/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endParaRPr lang="ru-RU" sz="1500" dirty="0"/>
          </a:p>
          <a:p>
            <a:pPr marL="0" indent="0">
              <a:buNone/>
            </a:pPr>
            <a:r>
              <a:rPr lang="ru-RU" sz="1500" dirty="0" smtClean="0"/>
              <a:t>Схематичное расположение </a:t>
            </a:r>
            <a:r>
              <a:rPr lang="ru-RU" sz="1500" dirty="0" err="1" smtClean="0"/>
              <a:t>стоксовских</a:t>
            </a:r>
            <a:r>
              <a:rPr lang="ru-RU" sz="1500" dirty="0" smtClean="0"/>
              <a:t> и </a:t>
            </a:r>
            <a:r>
              <a:rPr lang="ru-RU" sz="1500" dirty="0" err="1" smtClean="0"/>
              <a:t>антистоксовских</a:t>
            </a:r>
            <a:r>
              <a:rPr lang="ru-RU" sz="1500" dirty="0" smtClean="0"/>
              <a:t> компонент КРС относительно линии </a:t>
            </a:r>
            <a:r>
              <a:rPr lang="ru-RU" sz="1500" dirty="0" err="1" smtClean="0"/>
              <a:t>рэлеевского</a:t>
            </a:r>
            <a:r>
              <a:rPr lang="ru-RU" sz="1500" dirty="0" smtClean="0"/>
              <a:t> упругого рассеяния света. </a:t>
            </a:r>
          </a:p>
          <a:p>
            <a:endParaRPr lang="ru-RU" sz="1500" dirty="0"/>
          </a:p>
          <a:p>
            <a:endParaRPr lang="ru-R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062" y="3645024"/>
            <a:ext cx="2907105" cy="197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835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Внешний вид современных устройств для </a:t>
            </a:r>
            <a:r>
              <a:rPr lang="ru-RU" sz="2000" dirty="0" err="1" smtClean="0"/>
              <a:t>Рамановсой</a:t>
            </a:r>
            <a:r>
              <a:rPr lang="ru-RU" sz="2000" dirty="0" smtClean="0"/>
              <a:t> спектрометрии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dirty="0" smtClean="0"/>
              <a:t>Принцип действия такого спектрометра основан на возбуждении лазерным излучением в образце колебаний и регистрации рассеянного излучения. Монохроматор имеет </a:t>
            </a:r>
            <a:r>
              <a:rPr lang="ru-RU" sz="4800" dirty="0" err="1" smtClean="0"/>
              <a:t>диспергирующие</a:t>
            </a:r>
            <a:r>
              <a:rPr lang="ru-RU" sz="4800" dirty="0" smtClean="0"/>
              <a:t> элементы ¬ обычно дифракционные решетки, число  которых  определяется  необходимым  отделением  высокоинтенсивного  </a:t>
            </a:r>
            <a:r>
              <a:rPr lang="ru-RU" sz="4800" dirty="0" err="1" smtClean="0"/>
              <a:t>релеевского</a:t>
            </a:r>
            <a:r>
              <a:rPr lang="ru-RU" sz="4800" dirty="0" smtClean="0"/>
              <a:t>  рассеяния  от  комбинационного  рассеяния. Интенсивность  КР  в 107–108  раз  меньше  интенсивности  </a:t>
            </a:r>
            <a:r>
              <a:rPr lang="ru-RU" sz="4800" dirty="0" err="1" smtClean="0"/>
              <a:t>релеевского</a:t>
            </a:r>
            <a:r>
              <a:rPr lang="ru-RU" sz="4800" dirty="0" smtClean="0"/>
              <a:t>  рассеяния. Максимальное разрешение серийных КР-спектрометров составляет 0,5 см–1. </a:t>
            </a:r>
            <a:r>
              <a:rPr lang="ru-RU" sz="4800" dirty="0" err="1" smtClean="0"/>
              <a:t>Свременные</a:t>
            </a:r>
            <a:r>
              <a:rPr lang="ru-RU" sz="4800" dirty="0" smtClean="0"/>
              <a:t> КР-</a:t>
            </a:r>
            <a:r>
              <a:rPr lang="ru-RU" sz="4800" dirty="0" err="1" smtClean="0"/>
              <a:t>спект</a:t>
            </a:r>
            <a:r>
              <a:rPr lang="ru-RU" sz="4800" dirty="0" smtClean="0"/>
              <a:t>-</a:t>
            </a:r>
            <a:r>
              <a:rPr lang="ru-RU" sz="4800" dirty="0" err="1" smtClean="0"/>
              <a:t>ометры</a:t>
            </a:r>
            <a:r>
              <a:rPr lang="ru-RU" sz="4800" dirty="0" smtClean="0"/>
              <a:t> применяются совместно с аппаратурой Фу-</a:t>
            </a:r>
            <a:r>
              <a:rPr lang="ru-RU" sz="4800" dirty="0" err="1" smtClean="0"/>
              <a:t>рье</a:t>
            </a:r>
            <a:r>
              <a:rPr lang="ru-RU" sz="4800" dirty="0" smtClean="0"/>
              <a:t>-</a:t>
            </a:r>
            <a:r>
              <a:rPr lang="ru-RU" sz="4800" dirty="0" err="1" smtClean="0"/>
              <a:t>преоб-разования</a:t>
            </a:r>
            <a:r>
              <a:rPr lang="ru-RU" sz="4800" dirty="0" smtClean="0"/>
              <a:t>. В  качестве  источника  излучения  чаще  всего  используются  гелий-</a:t>
            </a:r>
          </a:p>
          <a:p>
            <a:pPr marL="0" indent="0">
              <a:buNone/>
            </a:pPr>
            <a:r>
              <a:rPr lang="ru-RU" sz="4800" dirty="0" smtClean="0"/>
              <a:t>неоновые  или  аргоновые  лазеры. В  качестве  стандартного, надежно  работающего используется импульсный </a:t>
            </a:r>
            <a:r>
              <a:rPr lang="ru-RU" sz="4800" dirty="0" err="1" smtClean="0"/>
              <a:t>Nd</a:t>
            </a:r>
            <a:r>
              <a:rPr lang="ru-RU" sz="4800" dirty="0" smtClean="0"/>
              <a:t>-YAG лазер.  </a:t>
            </a:r>
          </a:p>
          <a:p>
            <a:pPr marL="0" indent="0">
              <a:buNone/>
            </a:pPr>
            <a:r>
              <a:rPr lang="ru-RU" sz="4800" dirty="0" smtClean="0"/>
              <a:t>В 1977 году был разработан новый метод КР-спектроскопии, позволяющий в 104–108 раз увеличить интенсивность КР адсорбированных на поверхности молекул. Этот метод получил название: спектроскопия усиленного поверхностью  комбинационного  рассеяния. Причины, вызывающие  усиление поверхностью КР, можно разделить на две группы ¬ электромагнитные (эти явления  описываются  уравнениями  Максвелла) и  химические, описывающиеся уравнениями квантовой химии. Усиление поверхностью КР </a:t>
            </a:r>
            <a:r>
              <a:rPr lang="ru-RU" sz="4800" dirty="0" err="1" smtClean="0"/>
              <a:t>наблюда</a:t>
            </a:r>
            <a:r>
              <a:rPr lang="ru-RU" sz="4800" dirty="0" smtClean="0"/>
              <a:t>-</a:t>
            </a:r>
          </a:p>
          <a:p>
            <a:pPr marL="0" indent="0">
              <a:buNone/>
            </a:pPr>
            <a:r>
              <a:rPr lang="ru-RU" sz="4800" dirty="0" err="1" smtClean="0"/>
              <a:t>ется</a:t>
            </a:r>
            <a:r>
              <a:rPr lang="ru-RU" sz="4800" dirty="0" smtClean="0"/>
              <a:t> для целого ряда адсорбированных на поверхности металлов: </a:t>
            </a:r>
            <a:r>
              <a:rPr lang="ru-RU" sz="4800" dirty="0" err="1" smtClean="0"/>
              <a:t>Ag</a:t>
            </a:r>
            <a:r>
              <a:rPr lang="ru-RU" sz="4800" dirty="0" smtClean="0"/>
              <a:t>, </a:t>
            </a:r>
            <a:r>
              <a:rPr lang="ru-RU" sz="4800" dirty="0" err="1" smtClean="0"/>
              <a:t>Au</a:t>
            </a:r>
            <a:r>
              <a:rPr lang="ru-RU" sz="4800" dirty="0" smtClean="0"/>
              <a:t>, </a:t>
            </a:r>
            <a:r>
              <a:rPr lang="ru-RU" sz="4800" dirty="0" err="1" smtClean="0"/>
              <a:t>Cu</a:t>
            </a:r>
            <a:r>
              <a:rPr lang="ru-RU" sz="4800" dirty="0" smtClean="0"/>
              <a:t>, </a:t>
            </a:r>
            <a:r>
              <a:rPr lang="ru-RU" sz="4800" dirty="0" err="1" smtClean="0"/>
              <a:t>Pd</a:t>
            </a:r>
            <a:r>
              <a:rPr lang="ru-RU" sz="4800" dirty="0" smtClean="0"/>
              <a:t>, </a:t>
            </a:r>
            <a:r>
              <a:rPr lang="ru-RU" sz="4800" dirty="0" err="1" smtClean="0"/>
              <a:t>In</a:t>
            </a:r>
            <a:r>
              <a:rPr lang="ru-RU" sz="4800" dirty="0" smtClean="0"/>
              <a:t>, </a:t>
            </a:r>
            <a:r>
              <a:rPr lang="ru-RU" sz="4800" dirty="0" err="1" smtClean="0"/>
              <a:t>Hg</a:t>
            </a:r>
            <a:r>
              <a:rPr lang="ru-RU" sz="4800" dirty="0" smtClean="0"/>
              <a:t>, </a:t>
            </a:r>
            <a:r>
              <a:rPr lang="ru-RU" sz="4800" dirty="0" err="1" smtClean="0"/>
              <a:t>Tl</a:t>
            </a:r>
            <a:r>
              <a:rPr lang="ru-RU" sz="4800" dirty="0" smtClean="0"/>
              <a:t>, </a:t>
            </a:r>
            <a:r>
              <a:rPr lang="ru-RU" sz="4800" dirty="0" err="1" smtClean="0"/>
              <a:t>Al</a:t>
            </a:r>
            <a:r>
              <a:rPr lang="ru-RU" sz="4800" dirty="0" smtClean="0"/>
              <a:t>, </a:t>
            </a:r>
            <a:r>
              <a:rPr lang="ru-RU" sz="4800" dirty="0" err="1" smtClean="0"/>
              <a:t>Li</a:t>
            </a:r>
            <a:r>
              <a:rPr lang="ru-RU" sz="4800" dirty="0" smtClean="0"/>
              <a:t>, </a:t>
            </a:r>
            <a:r>
              <a:rPr lang="ru-RU" sz="4800" dirty="0" err="1" smtClean="0"/>
              <a:t>Na</a:t>
            </a:r>
            <a:r>
              <a:rPr lang="ru-RU" sz="4800" dirty="0" smtClean="0"/>
              <a:t>, K, </a:t>
            </a:r>
            <a:r>
              <a:rPr lang="ru-RU" sz="4800" dirty="0" err="1" smtClean="0"/>
              <a:t>Ga</a:t>
            </a:r>
            <a:r>
              <a:rPr lang="ru-RU" sz="4800" dirty="0" smtClean="0"/>
              <a:t>, </a:t>
            </a:r>
            <a:r>
              <a:rPr lang="ru-RU" sz="4800" dirty="0" err="1" smtClean="0"/>
              <a:t>Zn</a:t>
            </a:r>
            <a:r>
              <a:rPr lang="ru-RU" sz="4800" dirty="0" smtClean="0"/>
              <a:t> и </a:t>
            </a:r>
            <a:r>
              <a:rPr lang="ru-RU" sz="4800" dirty="0" err="1" smtClean="0"/>
              <a:t>Cd</a:t>
            </a:r>
            <a:r>
              <a:rPr lang="ru-RU" sz="4800" dirty="0" smtClean="0"/>
              <a:t>, но при строго определенных условиях. </a:t>
            </a:r>
          </a:p>
          <a:p>
            <a:pPr marL="0" indent="0">
              <a:buNone/>
            </a:pPr>
            <a:r>
              <a:rPr lang="ru-RU" sz="4800" dirty="0" smtClean="0"/>
              <a:t>Для возникновения усиленного поверхностью КР необходимы два условия: во-первых, поверхность  должна  иметь  специфическую  морфологию  и определенную  шероховатость; во-вторых, адсорбент  должен  обладать  соответствующими диэлектрическими свойствами. По-видимому, размер поверхностных дефектов должен быть соизмерим с размерами атомов. Наибольший эффект усиления получен при размере частиц на поверхности в 10 </a:t>
            </a:r>
            <a:r>
              <a:rPr lang="ru-RU" sz="4800" dirty="0" err="1" smtClean="0"/>
              <a:t>нм</a:t>
            </a:r>
            <a:r>
              <a:rPr lang="ru-RU" sz="4800" dirty="0" smtClean="0"/>
              <a:t>. Что касается  влияния  диэлектрической  проницаемости, то  для  поддержания </a:t>
            </a:r>
          </a:p>
          <a:p>
            <a:pPr marL="0" indent="0">
              <a:buNone/>
            </a:pPr>
            <a:r>
              <a:rPr lang="ru-RU" sz="4800" dirty="0" smtClean="0"/>
              <a:t>больших  локальных  электрических  полей  в  комплексной  величине  </a:t>
            </a:r>
            <a:r>
              <a:rPr lang="ru-RU" sz="4800" dirty="0" err="1" smtClean="0"/>
              <a:t>диэлек</a:t>
            </a:r>
            <a:r>
              <a:rPr lang="ru-RU" sz="4800" dirty="0" smtClean="0"/>
              <a:t>-u, </a:t>
            </a:r>
            <a:r>
              <a:rPr lang="ru-RU" sz="4800" dirty="0" err="1" smtClean="0"/>
              <a:t>Ag</a:t>
            </a:r>
            <a:r>
              <a:rPr lang="ru-RU" sz="4800" dirty="0" smtClean="0"/>
              <a:t>, </a:t>
            </a:r>
            <a:r>
              <a:rPr lang="ru-RU" sz="4800" dirty="0" err="1" smtClean="0"/>
              <a:t>Cu</a:t>
            </a:r>
            <a:r>
              <a:rPr lang="ru-RU" sz="4800" dirty="0" smtClean="0"/>
              <a:t> наилучшим образом соответствуют этому критерию. </a:t>
            </a:r>
            <a:endParaRPr lang="ru-RU" sz="4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79" y="836712"/>
            <a:ext cx="500305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585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1332</Words>
  <Application>Microsoft Office PowerPoint</Application>
  <PresentationFormat>Экран (4:3)</PresentationFormat>
  <Paragraphs>154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Методы контроля поверхности</vt:lpstr>
      <vt:lpstr>Презентация PowerPoint</vt:lpstr>
      <vt:lpstr> МЕТОДЫ ОПТИЧЕСКОЙ ИНФРАКРАСНОЙ  СПЕКТРОСКОПИИ </vt:lpstr>
      <vt:lpstr>Презентация PowerPoint</vt:lpstr>
      <vt:lpstr>Характерные спектры пропускания тонких пленок SiO2 на  кремниевой подложке. </vt:lpstr>
      <vt:lpstr>Фурье-спектрометры</vt:lpstr>
      <vt:lpstr> Спектр поглощения для монокристалла кремния (при 300К)  </vt:lpstr>
      <vt:lpstr>Спектроскопия комбинационного рассеяния</vt:lpstr>
      <vt:lpstr> Внешний вид современных устройств для Рамановсой спектрометрии.  </vt:lpstr>
      <vt:lpstr> МАСС-СПЕКТРОМЕТРИЯ ВТОРИЧНЫХ ИОНОВ</vt:lpstr>
      <vt:lpstr>Презентация PowerPoint</vt:lpstr>
      <vt:lpstr>Основные характеристики и применения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контроля поверхности</dc:title>
  <dc:creator>Sasha</dc:creator>
  <cp:lastModifiedBy>Sasha</cp:lastModifiedBy>
  <cp:revision>13</cp:revision>
  <dcterms:created xsi:type="dcterms:W3CDTF">2018-11-21T13:49:52Z</dcterms:created>
  <dcterms:modified xsi:type="dcterms:W3CDTF">2019-09-29T16:43:12Z</dcterms:modified>
</cp:coreProperties>
</file>