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0" r:id="rId2"/>
    <p:sldId id="264" r:id="rId3"/>
    <p:sldId id="263" r:id="rId4"/>
    <p:sldId id="265" r:id="rId5"/>
    <p:sldId id="268" r:id="rId6"/>
    <p:sldId id="266" r:id="rId7"/>
    <p:sldId id="267" r:id="rId8"/>
    <p:sldId id="269" r:id="rId9"/>
    <p:sldId id="272" r:id="rId10"/>
    <p:sldId id="256" r:id="rId11"/>
    <p:sldId id="260" r:id="rId12"/>
    <p:sldId id="261" r:id="rId13"/>
    <p:sldId id="262" r:id="rId14"/>
    <p:sldId id="259" r:id="rId15"/>
    <p:sldId id="273" r:id="rId16"/>
    <p:sldId id="274" r:id="rId17"/>
    <p:sldId id="275" r:id="rId18"/>
    <p:sldId id="276" r:id="rId19"/>
    <p:sldId id="277" r:id="rId20"/>
    <p:sldId id="278" r:id="rId21"/>
    <p:sldId id="27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ladimir Makukha" initials="VM" lastIdx="3" clrIdx="0">
    <p:extLst>
      <p:ext uri="{19B8F6BF-5375-455C-9EA6-DF929625EA0E}">
        <p15:presenceInfo xmlns:p15="http://schemas.microsoft.com/office/powerpoint/2012/main" userId="32d43d485d3f51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2" d="100"/>
          <a:sy n="112" d="100"/>
        </p:scale>
        <p:origin x="-5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9-12T13:08:04.175" idx="3">
    <p:pos x="10" y="10"/>
    <p:text/>
    <p:extLst>
      <p:ext uri="{C676402C-5697-4E1C-873F-D02D1690AC5C}">
        <p15:threadingInfo xmlns:p15="http://schemas.microsoft.com/office/powerpoint/2012/main" timeZoneBias="-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B48A75-CF6B-49AE-8E77-09EEF6AA3D94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667E43-1D15-441E-8C01-2E5ADC612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597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67E43-1D15-441E-8C01-2E5ADC612A3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77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iron </a:t>
            </a:r>
            <a:r>
              <a:rPr lang="en-US" dirty="0" err="1"/>
              <a:t>electrod</a:t>
            </a:r>
            <a:r>
              <a:rPr lang="en-US" dirty="0"/>
              <a:t> – </a:t>
            </a:r>
            <a:r>
              <a:rPr lang="ru-RU" dirty="0"/>
              <a:t>железный.</a:t>
            </a:r>
            <a:r>
              <a:rPr lang="en-US" dirty="0"/>
              <a:t> Intermediate</a:t>
            </a:r>
            <a:r>
              <a:rPr lang="ru-RU" dirty="0"/>
              <a:t> - средний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667E43-1D15-441E-8C01-2E5ADC612A3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431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Accel</a:t>
            </a:r>
            <a:r>
              <a:rPr lang="en-US" baseline="0" dirty="0"/>
              <a:t> -</a:t>
            </a:r>
            <a:r>
              <a:rPr lang="ru-RU" baseline="0" dirty="0"/>
              <a:t>ускоряющий</a:t>
            </a:r>
            <a:r>
              <a:rPr lang="en-US" baseline="0" dirty="0"/>
              <a:t> , </a:t>
            </a:r>
            <a:r>
              <a:rPr lang="en-US" baseline="0" dirty="0" err="1"/>
              <a:t>decel</a:t>
            </a:r>
            <a:r>
              <a:rPr lang="en-US" baseline="0" dirty="0"/>
              <a:t> – </a:t>
            </a:r>
            <a:r>
              <a:rPr lang="ru-RU" baseline="0" dirty="0"/>
              <a:t>тормозящий электрод, </a:t>
            </a:r>
            <a:r>
              <a:rPr lang="en-US" baseline="0" dirty="0"/>
              <a:t> helicon antenna- </a:t>
            </a:r>
            <a:r>
              <a:rPr lang="ru-RU" baseline="0" dirty="0"/>
              <a:t>спиральная антенна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667E43-1D15-441E-8C01-2E5ADC612A37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184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Stress </a:t>
            </a:r>
            <a:r>
              <a:rPr lang="en-US" dirty="0" err="1"/>
              <a:t>sheld</a:t>
            </a:r>
            <a:r>
              <a:rPr lang="en-US" dirty="0"/>
              <a:t> </a:t>
            </a:r>
            <a:r>
              <a:rPr lang="en-US" b="1" dirty="0"/>
              <a:t> </a:t>
            </a:r>
            <a:r>
              <a:rPr lang="ru-RU" b="1" dirty="0"/>
              <a:t>-защита от перегрузок </a:t>
            </a:r>
            <a:r>
              <a:rPr lang="en-US" dirty="0"/>
              <a:t> , taper pins </a:t>
            </a:r>
            <a:r>
              <a:rPr lang="ru-RU" dirty="0"/>
              <a:t>– конический штифт</a:t>
            </a:r>
            <a:r>
              <a:rPr lang="en-US" dirty="0"/>
              <a:t>  ,</a:t>
            </a:r>
            <a:r>
              <a:rPr lang="en-US" baseline="0" dirty="0"/>
              <a:t> </a:t>
            </a:r>
            <a:r>
              <a:rPr lang="en-US" baseline="0" dirty="0" err="1"/>
              <a:t>retaning</a:t>
            </a:r>
            <a:r>
              <a:rPr lang="en-US" baseline="0" dirty="0"/>
              <a:t> ring – </a:t>
            </a:r>
            <a:r>
              <a:rPr lang="ru-RU" baseline="0" dirty="0"/>
              <a:t>зажимное кольцо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667E43-1D15-441E-8C01-2E5ADC612A37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171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3000"/>
                    </a14:imgEffect>
                    <a14:imgEffect>
                      <a14:brightnessContrast bright="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5389" y="0"/>
            <a:ext cx="8640960" cy="6723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91680" y="1886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Взаимодействие ускоренных ионов </a:t>
            </a:r>
            <a:br>
              <a:rPr lang="ru-RU" dirty="0"/>
            </a:br>
            <a:r>
              <a:rPr lang="ru-RU" dirty="0"/>
              <a:t>с веществом</a:t>
            </a:r>
          </a:p>
        </p:txBody>
      </p:sp>
    </p:spTree>
    <p:extLst>
      <p:ext uri="{BB962C8B-B14F-4D97-AF65-F5344CB8AC3E}">
        <p14:creationId xmlns:p14="http://schemas.microsoft.com/office/powerpoint/2010/main" val="1132068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76672"/>
            <a:ext cx="7198568" cy="866527"/>
          </a:xfrm>
        </p:spPr>
        <p:txBody>
          <a:bodyPr/>
          <a:lstStyle/>
          <a:p>
            <a:r>
              <a:rPr lang="ru-RU" dirty="0"/>
              <a:t>Ионный источник Радикал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340768"/>
            <a:ext cx="8208912" cy="51125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im0-tub-ru.yandex.net/i?id=c229987f9bcc2527709d6c28e1ac4a0b&amp;n=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878" y="2348880"/>
            <a:ext cx="3533775" cy="26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vacuumkomplekt.ru/wp-content/uploads/2017/03/%D0%98%D1%81%D1%82%D0%BE%D1%87%D0%BD%D0%B8%D0%BA-%D0%B8%D0%BE%D0%BD%D0%BE%D0%B2-%D0%98%D0%98-4-0.15_5_1-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71748"/>
            <a:ext cx="3811963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0958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216024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Для  повышения  равномерности  плотности  ионного тока на поверхности подложки делают трубчатые пучки расходящимися и наклонными за счет соответствующего изменения конфигурации (электродов) магнитного и электрического полей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80927"/>
            <a:ext cx="6243593" cy="3259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5180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26058"/>
            <a:ext cx="8229600" cy="4525963"/>
          </a:xfrm>
        </p:spPr>
        <p:txBody>
          <a:bodyPr/>
          <a:lstStyle/>
          <a:p>
            <a:r>
              <a:rPr lang="ru-RU" dirty="0"/>
              <a:t> </a:t>
            </a:r>
          </a:p>
          <a:p>
            <a:r>
              <a:rPr lang="ru-RU" dirty="0"/>
              <a:t>Ионный источник Ион-3 имеет полый катод в центре  и  два  разрядных  кольцевых  промежутка  соосно  с ним. </a:t>
            </a:r>
          </a:p>
          <a:p>
            <a:pPr lvl="7"/>
            <a:r>
              <a:rPr lang="ru-RU" dirty="0"/>
              <a:t>Ион-3. I, II  — кольцевые разрядные промежутки, III — центральная ячейка </a:t>
            </a:r>
            <a:r>
              <a:rPr lang="ru-RU" dirty="0" err="1"/>
              <a:t>Пеннинга</a:t>
            </a:r>
            <a:r>
              <a:rPr lang="ru-RU" dirty="0"/>
              <a:t>; 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0" y="3779803"/>
            <a:ext cx="3361928" cy="1999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5275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490066"/>
          </a:xfrm>
        </p:spPr>
        <p:txBody>
          <a:bodyPr>
            <a:normAutofit fontScale="90000"/>
          </a:bodyPr>
          <a:lstStyle/>
          <a:p>
            <a:r>
              <a:rPr lang="ru-RU" dirty="0"/>
              <a:t>Многоячеистые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3096344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ru-RU" dirty="0"/>
              <a:t>К  другому  классу  ионных  источников  относятся ионные источники типа Ион-поток, Ион-4.  В  этих  конструкциях  ионных  источников  с  холодным катодом  разрядные ячейки  расположены  гексагонально  по  поверхности .  Магнитная  система  образована  из  корпуса, </a:t>
            </a:r>
            <a:r>
              <a:rPr lang="ru-RU" dirty="0" err="1"/>
              <a:t>многоштырьевой</a:t>
            </a:r>
            <a:r>
              <a:rPr lang="ru-RU" dirty="0"/>
              <a:t> матрицы и совмещенного с ней многоячеистого фланца,  выполненного  из  </a:t>
            </a:r>
            <a:r>
              <a:rPr lang="ru-RU" dirty="0" err="1"/>
              <a:t>магнитомягкого</a:t>
            </a:r>
            <a:r>
              <a:rPr lang="ru-RU" dirty="0"/>
              <a:t> материала. Магнитный поток возбуждается соленоидом и равномерно распределяется между разрядными  ячейками, образуя в них магнитные поля с одинаковым значением магнитной индукции. </a:t>
            </a:r>
          </a:p>
          <a:p>
            <a:pPr algn="just"/>
            <a:r>
              <a:rPr lang="ru-RU" dirty="0"/>
              <a:t>Анодная  матрица  расположена  между  дном  источника и многоячеистым катодным фланцем и имеет отверстия, через которые проходят штыри магнитной системы.  Подача  рабочего  газа  в  области  разряда  осуществляется  через  отверстия  в  штырях  магнитной системы,  и  газ  распределяется  равномерно  по  каждой разрядной ячейке. </a:t>
            </a:r>
          </a:p>
          <a:p>
            <a:pPr algn="just"/>
            <a:r>
              <a:rPr lang="ru-RU" dirty="0"/>
              <a:t> В таких ионных источниках мы имеем область горения разряда, также определенную скрещенными магнитным  и  электрическим  полями.  Из  этого  условия следуют,  соответственно,  траектории  ионов,  определяемые  силовыми  линиями  электрического  поля.  Из картины  силовых  линий  электрического  поля  следует, что ионные пучки имеют конусную форму и на определенном расстоянии перекрещиваются, а ионы испытывают  соударения.  К  недостаткам  этого  класса  ионных источников следует отнести большой угол падения ионов на подложку, что делает невозможным получение вертикальных структур, а также распыление катодных электродов и попадание примеси металла в ионный пучок. Жестким  требованиям,  предъявляемым  к  параметрам  ионного  пучка,  для  осуществления  травления  по-</a:t>
            </a:r>
          </a:p>
          <a:p>
            <a:pPr algn="just"/>
            <a:r>
              <a:rPr lang="ru-RU" dirty="0" err="1"/>
              <a:t>лупроводниковых</a:t>
            </a:r>
            <a:r>
              <a:rPr lang="ru-RU" dirty="0"/>
              <a:t>  пластин  в  производстве  изделий </a:t>
            </a:r>
            <a:r>
              <a:rPr lang="ru-RU" dirty="0" err="1"/>
              <a:t>микрофотоэлектроники</a:t>
            </a:r>
            <a:r>
              <a:rPr lang="ru-RU" dirty="0"/>
              <a:t>  в  большей  степени  удовлетворяют источники ионов с холодным катодом в виде полого цилиндра .  В  таких  источниках  возможно  получение  ионного пучка большой площади с высокой равномерностью и достаточно малой расходимостью. Высокая равномерность достигается за счет большого числа одинаковых разрядных  промежутков.  Для  формирования  ионного пучка  диаметром 100 мм  необходимо  создать 37 разрядных промежутков, а для формирования равномерного ионного пучка диаметром 200 мм их требуется уже 139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53" y="3573015"/>
            <a:ext cx="4670791" cy="2874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399349"/>
            <a:ext cx="304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4052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274042"/>
          </a:xfrm>
        </p:spPr>
        <p:txBody>
          <a:bodyPr>
            <a:noAutofit/>
          </a:bodyPr>
          <a:lstStyle/>
          <a:p>
            <a:r>
              <a:rPr lang="ru-RU" sz="2400" dirty="0"/>
              <a:t>Источник Кауфмана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688"/>
            <a:ext cx="7992888" cy="28803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4000" dirty="0"/>
              <a:t>Для  ионно-лучевой  обработки  наибольшее распространение  получили  сеточные (</a:t>
            </a:r>
            <a:r>
              <a:rPr lang="ru-RU" sz="4000" dirty="0" err="1"/>
              <a:t>многоапертурные</a:t>
            </a:r>
            <a:r>
              <a:rPr lang="ru-RU" sz="4000" dirty="0"/>
              <a:t>) ионные источники, получившие в литературе  название  источников  Кауфмана. Первоначально устройство было разработано как ионный  движитель  по  космической  программе NASA в 1960'х годах. Позже он был адаптирован для  модификации  материалов  и  ионного  распыления мишеней. Обычно в его состав входит термоэлектронный катод, анод и несколько сеток для </a:t>
            </a:r>
            <a:r>
              <a:rPr lang="ru-RU" sz="4000" dirty="0" err="1"/>
              <a:t>многоапертурной</a:t>
            </a:r>
            <a:r>
              <a:rPr lang="ru-RU" sz="4000" dirty="0"/>
              <a:t>  экстракции.  Для  повышения степени ионизации газа и создания широких пучков  с  высокой  равномерностью  создается  соосное магнитное поле с индукцией 3 – 5 </a:t>
            </a:r>
            <a:r>
              <a:rPr lang="ru-RU" sz="4000" dirty="0" err="1"/>
              <a:t>мТл</a:t>
            </a:r>
            <a:r>
              <a:rPr lang="ru-RU" sz="4000" dirty="0"/>
              <a:t>. В таких устройствах ионизация происходит в разрядной камере в пространстве анод – накаливаемый катод, при напряжении разряда не превышающем 100 В, а пучок формируется с помощью электростатической  ионно-оптической  системы (ИОС),  выполненной в виде одной, двух или трех сеток. При этом обеспечивается давление  газа  в  разрядной  камере  источника  порядка 10-1 Па при общем давлении в камере 5 10-3 Па и коэффициенте  использования  рабочего  газа  до 80%</a:t>
            </a:r>
          </a:p>
          <a:p>
            <a:r>
              <a:rPr lang="ru-RU" sz="4000" dirty="0"/>
              <a:t>Применение  таких  устройств  крайне  ограничено вследствие ряда недостатков: потенциальная ненадежность накальных элементов (особенно  при  использовании  активных  газов)  и  как  следствие  сложность  получения  потока  ионов  с высокой  равномерностью;  наличие  ограничений о  плотности  тока  экстрагированных  ионов  при низких (особенно  менее 100 эВ)  энергиях,  которое  определяется  исходя  из  закона  </a:t>
            </a:r>
            <a:r>
              <a:rPr lang="ru-RU" sz="4000" dirty="0" err="1"/>
              <a:t>Чарльда</a:t>
            </a:r>
            <a:r>
              <a:rPr lang="ru-RU" sz="4000" dirty="0"/>
              <a:t> – </a:t>
            </a:r>
            <a:r>
              <a:rPr lang="ru-RU" sz="4000" dirty="0" err="1"/>
              <a:t>Ленгмюра</a:t>
            </a:r>
            <a:r>
              <a:rPr lang="ru-RU" sz="4000" dirty="0"/>
              <a:t>, и сравнительно небольшая (не более 1,2 мА/см2) плотность тока при энергиях порядка 1 кэВ , что  связано  с  низкой  плотностью плазмы  генерируемого  разряда  и  высокими  требованиями  к  изготовлению  и  юстировке  ИОС. Следует отметить ряд достоинств, определяющих применение </a:t>
            </a:r>
            <a:r>
              <a:rPr lang="ru-RU" sz="4000" dirty="0" err="1"/>
              <a:t>многопучкового</a:t>
            </a:r>
            <a:r>
              <a:rPr lang="ru-RU" sz="4000" dirty="0"/>
              <a:t> источника в ионной технологии. </a:t>
            </a:r>
          </a:p>
          <a:p>
            <a:r>
              <a:rPr lang="ru-RU" sz="4000" dirty="0"/>
              <a:t>I. Низкое напряжение разряда (</a:t>
            </a:r>
            <a:r>
              <a:rPr lang="en-US" sz="4000" dirty="0"/>
              <a:t>100-</a:t>
            </a:r>
            <a:r>
              <a:rPr lang="ru-RU" sz="4000" dirty="0"/>
              <a:t>20</a:t>
            </a:r>
            <a:r>
              <a:rPr lang="en-US" sz="4000"/>
              <a:t>0</a:t>
            </a:r>
            <a:r>
              <a:rPr lang="ru-RU" sz="4000"/>
              <a:t> </a:t>
            </a:r>
            <a:r>
              <a:rPr lang="ru-RU" sz="4000" dirty="0"/>
              <a:t>В) уменьшает возможность распыления стенок камеры. Ионный пучок содержит небольшое количество примесей (10-6 %) и имеет малый энергетический разброс. </a:t>
            </a:r>
          </a:p>
          <a:p>
            <a:r>
              <a:rPr lang="ru-RU" sz="4000" dirty="0"/>
              <a:t>2. Механизм поддержания стационарного разряда допускает большой диаметр камеры при однородном распределении в ней плазмы, что, в свою очередь, позволяет применять многолучевое извлечение ионного пучка и работать с однородными потоками большого диаметра. и узким энергетическим спектром.</a:t>
            </a:r>
          </a:p>
          <a:p>
            <a:r>
              <a:rPr lang="ru-RU" sz="4000" dirty="0"/>
              <a:t>3. Осцилляция электронов позволяет использовать низкое давление в разрядной камере и поддерживать, таким образом, хороший вакуум в рабочей камере технологической установки, что снижает потери пучка и уменьшает загрязнение мишени. </a:t>
            </a:r>
          </a:p>
          <a:p>
            <a:r>
              <a:rPr lang="ru-RU" sz="4000" dirty="0"/>
              <a:t>4. Источник имеет высокий газовый </a:t>
            </a:r>
            <a:r>
              <a:rPr lang="ru-RU" sz="4000" dirty="0" err="1"/>
              <a:t>к.п.д</a:t>
            </a:r>
            <a:r>
              <a:rPr lang="ru-RU" sz="4000" dirty="0"/>
              <a:t>. (80 %) и высокий энергетический </a:t>
            </a:r>
            <a:r>
              <a:rPr lang="ru-RU" sz="4000" dirty="0" err="1"/>
              <a:t>к.п.д</a:t>
            </a:r>
            <a:r>
              <a:rPr lang="ru-RU" sz="4000" dirty="0"/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05815"/>
            <a:ext cx="2808311" cy="1974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s://mirznanii.com/images/33/96/7219633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89040"/>
            <a:ext cx="30861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3848" y="5895745"/>
            <a:ext cx="5256583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/>
              <a:t>1 - </a:t>
            </a:r>
            <a:r>
              <a:rPr lang="ru-RU" sz="1050" dirty="0" err="1"/>
              <a:t>термокатод</a:t>
            </a:r>
            <a:r>
              <a:rPr lang="ru-RU" sz="1050" dirty="0"/>
              <a:t>, 2 - экран катода,3 - цилиндрический анод, 4 - соленоид, 5 - ввод рабочего газа,6 - плазма,7 - эмиссионный электрод, 8 - ускоряющий электрод, 9 - замедляющий электрод, 10 - ионный пучок</a:t>
            </a:r>
          </a:p>
        </p:txBody>
      </p:sp>
    </p:spTree>
    <p:extLst>
      <p:ext uri="{BB962C8B-B14F-4D97-AF65-F5344CB8AC3E}">
        <p14:creationId xmlns:p14="http://schemas.microsoft.com/office/powerpoint/2010/main" val="2930578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346050"/>
          </a:xfrm>
        </p:spPr>
        <p:txBody>
          <a:bodyPr>
            <a:normAutofit fontScale="90000"/>
          </a:bodyPr>
          <a:lstStyle/>
          <a:p>
            <a:r>
              <a:rPr lang="ru-RU" sz="2400" dirty="0" err="1"/>
              <a:t>дуоплазмотрон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3"/>
            <a:ext cx="8229600" cy="2016224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dirty="0" err="1"/>
              <a:t>Дуоплазмотрон</a:t>
            </a:r>
            <a:r>
              <a:rPr lang="ru-RU" dirty="0"/>
              <a:t>  предназначен для получения ионных пучков высокой интенсивности из газообразных веществ. Разряд в газе слабого давления поддерживается в области между катодом и анодом, в котором проколото малое отверстие (0.5-1.5 мм). Наличие неоднородного магнитного поля и промежуточного электрода позволяет сконцентрировать область разряда в очень малой пространственной области, это и позволяет получать большие токи, за счет увеличения числа столкновений в единицу времени. Толщина полости между анодом и промежуточным электродом составляет 2-5 мм. Экстракция производится из области максимума магнитного поля, где поверхностная плотность ионов может достигать 10</a:t>
            </a:r>
            <a:r>
              <a:rPr lang="ru-RU" baseline="30000" dirty="0"/>
              <a:t>14</a:t>
            </a:r>
            <a:r>
              <a:rPr lang="ru-RU" dirty="0"/>
              <a:t> ионов/см2. Пучок обладает очень сильной расходимостью, для уменьшения которой используют вытягивающие электроды специальной формы. Вся система требует охлаждения. Ток пучка, создаваемый </a:t>
            </a:r>
            <a:r>
              <a:rPr lang="ru-RU" dirty="0" err="1"/>
              <a:t>дуоплазмотроном</a:t>
            </a:r>
            <a:r>
              <a:rPr lang="ru-RU" dirty="0"/>
              <a:t> составляет порядка 100 мА 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08920"/>
            <a:ext cx="5819775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0590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418058"/>
          </a:xfrm>
        </p:spPr>
        <p:txBody>
          <a:bodyPr>
            <a:normAutofit fontScale="90000"/>
          </a:bodyPr>
          <a:lstStyle/>
          <a:p>
            <a:r>
              <a:rPr lang="ru-RU" dirty="0"/>
              <a:t>ВЧ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1756792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dirty="0"/>
              <a:t>Высокочастотные источники предназначены для получения легких ионов путем объемной ионизации газов требуемых элементов. Плазма генерируется высокочастотным электромагнитным полем (10-30 МГц) с мощностью порядка 100 - 1000 Вт в газе, находящемся под давлением примерно 10</a:t>
            </a:r>
            <a:r>
              <a:rPr lang="ru-RU" baseline="30000" dirty="0"/>
              <a:t>-3</a:t>
            </a:r>
            <a:r>
              <a:rPr lang="ru-RU" dirty="0"/>
              <a:t>-10</a:t>
            </a:r>
            <a:r>
              <a:rPr lang="ru-RU" baseline="30000" dirty="0"/>
              <a:t>-2</a:t>
            </a:r>
            <a:r>
              <a:rPr lang="ru-RU" dirty="0"/>
              <a:t> Торр. ЭМ мощность подается или индуктивно (источник помещается в катушку), или через электроды, введенные в объем источника. Позволяет получать токи 1-20 мА, но обладают большим энергетическим разбросом 100 эВ.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780928"/>
            <a:ext cx="4032448" cy="29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63709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562074"/>
          </a:xfrm>
        </p:spPr>
        <p:txBody>
          <a:bodyPr>
            <a:normAutofit fontScale="90000"/>
          </a:bodyPr>
          <a:lstStyle/>
          <a:p>
            <a:r>
              <a:rPr lang="ru-RU" dirty="0"/>
              <a:t>СВЧ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2232247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dirty="0"/>
              <a:t>Достаточно совершенным способом создания плазмы является применение для ионизации атомов микроволнового разряда в условиях электронно-циклотронного резонанса, возбуждаемого на ЭЦР (</a:t>
            </a:r>
            <a:r>
              <a:rPr lang="en-US" dirty="0" err="1"/>
              <a:t>eB</a:t>
            </a:r>
            <a:r>
              <a:rPr lang="en-US" dirty="0"/>
              <a:t>/m)</a:t>
            </a:r>
            <a:r>
              <a:rPr lang="ru-RU" dirty="0"/>
              <a:t>. В магнитном поле порядка 1 Тл требуется СВЧ излучение с частотой более 28 ГГц, при этом получен поток плазмы с площадью сечения 800 см2.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Успешная работа всех ЭЦР-источников обусловлена следующими причинами: </a:t>
            </a:r>
          </a:p>
          <a:p>
            <a:pPr algn="just"/>
            <a:r>
              <a:rPr lang="ru-RU" dirty="0"/>
              <a:t>1. Отсутствие расходуемых составляющих, что приводит чрезвычайной надежности и стабильности. Время работы составляет десятки дней. </a:t>
            </a:r>
          </a:p>
          <a:p>
            <a:pPr algn="just"/>
            <a:r>
              <a:rPr lang="ru-RU" dirty="0"/>
              <a:t>2. Высокая температура электронов (1-101 кэВ) и относительно низкое давление нейтрального газа в плазме позволяют получать высокие концентрации многозарядных ионов </a:t>
            </a:r>
          </a:p>
          <a:p>
            <a:pPr algn="just"/>
            <a:r>
              <a:rPr lang="ru-RU" dirty="0"/>
              <a:t>3. Ввиду избирательного нагрева ионы остаются холодными, что уменьшает энергетический разброс выводимого пучка. </a:t>
            </a:r>
            <a:r>
              <a:rPr lang="ru-RU" dirty="0" err="1"/>
              <a:t>Эмиттанс</a:t>
            </a:r>
            <a:r>
              <a:rPr lang="ru-RU" dirty="0"/>
              <a:t> определяется главным образом размером выходного отверстия.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645024"/>
            <a:ext cx="3270759" cy="2584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0416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346050"/>
          </a:xfrm>
        </p:spPr>
        <p:txBody>
          <a:bodyPr>
            <a:normAutofit fontScale="90000"/>
          </a:bodyPr>
          <a:lstStyle/>
          <a:p>
            <a:r>
              <a:rPr lang="ru-RU" dirty="0"/>
              <a:t>Лазерный источник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1"/>
            <a:ext cx="8507288" cy="2808311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dirty="0"/>
              <a:t>Лазерный луч большой мощности, сфокусированный на поверхности твердой мишени, при плотности мощности более 10</a:t>
            </a:r>
            <a:r>
              <a:rPr lang="ru-RU" baseline="30000" dirty="0"/>
              <a:t>8</a:t>
            </a:r>
            <a:r>
              <a:rPr lang="ru-RU" dirty="0"/>
              <a:t> Вт/см2 будет проходить через поверхность, где плотность электронов низка, и распространяться до тех пор, пока электронная плазменная частота не станет соответствовать частоте лазера. При достижении этого условия происходит быстрый электронный нагрев и интенсивная ионизация, создается плотная горячая плазма. Материал мишени «взрывается», образуя чрезвычайно плотную плазменную струю, распространяющуюся в направлении наибольшего градиента гидродинамического давления, обычно перпендикулярно поверхности. </a:t>
            </a:r>
          </a:p>
          <a:p>
            <a:pPr algn="just"/>
            <a:r>
              <a:rPr lang="ru-RU" dirty="0"/>
              <a:t>Потенциально полезными свойствами для ионных источников плазменных выбросов являются: 1) значительное количество ионов в выбросе; 2) высокая степень ионизации; 3) короткое время генерирования плазмы; 4) направленность плазменных выбросов (их можно ориентировать вдоль оси вытягивания, что привет к малым </a:t>
            </a:r>
            <a:r>
              <a:rPr lang="ru-RU" dirty="0" err="1"/>
              <a:t>эмиттансам</a:t>
            </a:r>
            <a:r>
              <a:rPr lang="ru-RU" dirty="0"/>
              <a:t> пучка); 5) возможность создания разнообразных ядерных частиц, потенциальным источником плазмы является любой твердый материал; 6) простота проектирования и изготовления; 7) отсутствие газа-носителя.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645024"/>
            <a:ext cx="3217523" cy="2795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4998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346050"/>
          </a:xfrm>
        </p:spPr>
        <p:txBody>
          <a:bodyPr>
            <a:noAutofit/>
          </a:bodyPr>
          <a:lstStyle/>
          <a:p>
            <a:r>
              <a:rPr lang="ru-RU" sz="2400" dirty="0"/>
              <a:t>Источник ионов металлов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3"/>
            <a:ext cx="8363272" cy="2520279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dirty="0"/>
              <a:t>В отличии от ионных источников, использующих для создания пучков ионов, методы получения сильноточных источников ионов металлов более ограниченны. В источниках ионов металлов используется, как правило, испарение, поверхностная ионизация или распыление ионов металла при помощи газов носителей. </a:t>
            </a:r>
          </a:p>
          <a:p>
            <a:pPr algn="just"/>
            <a:r>
              <a:rPr lang="ru-RU" dirty="0"/>
              <a:t>Вакуумная дуга в парах металла является плазменным разрядом между двумя металлическими электродами в вакууме. Давление должно достаточно низким, чтобы остаточный газ не влиял на процессы в разряде. Основная черта разряда данного типа – образование катодных пятен, очень маленьких областей с большой плотностью тока (более 10</a:t>
            </a:r>
            <a:r>
              <a:rPr lang="ru-RU" baseline="30000" dirty="0"/>
              <a:t>6</a:t>
            </a:r>
            <a:r>
              <a:rPr lang="ru-RU" dirty="0"/>
              <a:t> А/см2) на поверхности катода, где материал катода испаряется и ионизируется. По аналогии с нагревом лазером, устанавливается большой градиент давления, который заставляет плазму двигаться сначала перпендикулярно катоду, а затем в направлении анода. Именно эта распространяющаяся плазменная струя и составляет среду, из которой происходит вытягивание ионов. Отличительной чертой источников данного типа является возможность получения очень больших токов ионов металла, которые как правило находятся в </a:t>
            </a:r>
            <a:r>
              <a:rPr lang="ru-RU" dirty="0" err="1"/>
              <a:t>разнозарядовом</a:t>
            </a:r>
            <a:r>
              <a:rPr lang="ru-RU" dirty="0"/>
              <a:t> состоянии. Большой ток позволяет сепарировать ионы по зарядовому состоянию.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56992"/>
            <a:ext cx="3617019" cy="2871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739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2400" dirty="0"/>
              <a:t>Взаимодействие ускоренных ионов </a:t>
            </a:r>
            <a:br>
              <a:rPr lang="ru-RU" sz="2400" dirty="0"/>
            </a:br>
            <a:r>
              <a:rPr lang="ru-RU" sz="2400" dirty="0"/>
              <a:t>с веществом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dirty="0"/>
              <a:t>При падении ускоренных ионов (энергия 0.1 – 100 кэВ) на поверхность твердого тела возможны следующие виды взаимодействий:  </a:t>
            </a:r>
          </a:p>
          <a:p>
            <a:pPr algn="just"/>
            <a:r>
              <a:rPr lang="ru-RU" dirty="0"/>
              <a:t>1. </a:t>
            </a:r>
            <a:r>
              <a:rPr lang="ru-RU" b="1" dirty="0"/>
              <a:t>Обратное рассеяние иона атомом или группой атомов на  поверхности</a:t>
            </a:r>
            <a:r>
              <a:rPr lang="ru-RU" dirty="0"/>
              <a:t>.  При  этом  происходит  отклонение  траектории иона и обмен энергией с поверхностью. </a:t>
            </a:r>
          </a:p>
          <a:p>
            <a:pPr algn="just"/>
            <a:r>
              <a:rPr lang="ru-RU" dirty="0"/>
              <a:t>2. Атомная дислокация – смещение после удара атома на поверхности в положение с более сильной связью со структурой образца. </a:t>
            </a:r>
          </a:p>
          <a:p>
            <a:pPr algn="just"/>
            <a:r>
              <a:rPr lang="ru-RU" dirty="0"/>
              <a:t>3. Внутренние дислокации в веществе при облучении ионами с большой энергией. </a:t>
            </a:r>
          </a:p>
          <a:p>
            <a:pPr algn="just"/>
            <a:r>
              <a:rPr lang="ru-RU" dirty="0"/>
              <a:t>4</a:t>
            </a:r>
            <a:r>
              <a:rPr lang="ru-RU" b="1" dirty="0"/>
              <a:t>. Физическое распыление </a:t>
            </a:r>
            <a:r>
              <a:rPr lang="ru-RU" dirty="0"/>
              <a:t>– удаление с поверхности оного  или  нескольких  атомов  при  передаче  большого  импульса  иона. </a:t>
            </a:r>
          </a:p>
          <a:p>
            <a:pPr algn="just"/>
            <a:r>
              <a:rPr lang="ru-RU" dirty="0"/>
              <a:t>5. </a:t>
            </a:r>
            <a:r>
              <a:rPr lang="ru-RU" b="1" dirty="0"/>
              <a:t>Ионная  имплантация </a:t>
            </a:r>
            <a:r>
              <a:rPr lang="ru-RU" dirty="0"/>
              <a:t>– проникновение  быстрого  иона вглубь кристаллической решетки. </a:t>
            </a:r>
          </a:p>
          <a:p>
            <a:pPr algn="just"/>
            <a:r>
              <a:rPr lang="ru-RU" dirty="0"/>
              <a:t>6. Образование на поверхности новых химических соединений, в некоторых случаях поверхностный слой оказывается в газообразном состоянии и испаряется (</a:t>
            </a:r>
            <a:r>
              <a:rPr lang="ru-RU" b="1" dirty="0"/>
              <a:t>химическое распыление</a:t>
            </a:r>
            <a:r>
              <a:rPr lang="ru-RU" dirty="0"/>
              <a:t>). </a:t>
            </a:r>
          </a:p>
          <a:p>
            <a:pPr algn="just"/>
            <a:r>
              <a:rPr lang="ru-RU" dirty="0"/>
              <a:t>7. Отражение ионов от поверхности в виде нейтральных частиц в результате </a:t>
            </a:r>
            <a:r>
              <a:rPr lang="ru-RU" dirty="0" err="1"/>
              <a:t>оже</a:t>
            </a:r>
            <a:r>
              <a:rPr lang="ru-RU" dirty="0"/>
              <a:t> </a:t>
            </a:r>
            <a:r>
              <a:rPr lang="ru-RU" b="1" dirty="0"/>
              <a:t>– нейтрализации</a:t>
            </a:r>
            <a:r>
              <a:rPr lang="ru-RU" dirty="0"/>
              <a:t>. </a:t>
            </a:r>
            <a:r>
              <a:rPr lang="ru-RU" b="1" dirty="0"/>
              <a:t>Потенциальная ионно-электронная эмиссия </a:t>
            </a:r>
            <a:r>
              <a:rPr lang="ru-RU" dirty="0"/>
              <a:t>– испускание электрона атомом твердого тела через </a:t>
            </a:r>
            <a:r>
              <a:rPr lang="ru-RU" dirty="0" err="1"/>
              <a:t>оже</a:t>
            </a:r>
            <a:r>
              <a:rPr lang="ru-RU" dirty="0"/>
              <a:t>-процесс.  При сближении иона с твердым телом на атомные расстояния возможен переход электрона из твердого тела на нижележащие уровни иона. Высвободившаяся энергия атома через </a:t>
            </a:r>
            <a:r>
              <a:rPr lang="ru-RU" dirty="0" err="1"/>
              <a:t>оже</a:t>
            </a:r>
            <a:r>
              <a:rPr lang="ru-RU" dirty="0"/>
              <a:t>-процесс передается другому электрону твердого тела, который может выйти в вакуум. Спектр этих электронов содержит информацию о плотности энергетических состояний электронов в приповерхностных слоях материала. Этот метод исследования электронной структуры твердых тел называется  </a:t>
            </a:r>
            <a:r>
              <a:rPr lang="ru-RU" b="1" dirty="0"/>
              <a:t>ионно-</a:t>
            </a:r>
            <a:r>
              <a:rPr lang="ru-RU" b="1" dirty="0" err="1"/>
              <a:t>нейтрализационной</a:t>
            </a:r>
            <a:r>
              <a:rPr lang="ru-RU" b="1" dirty="0"/>
              <a:t> спектроскопией. </a:t>
            </a:r>
          </a:p>
          <a:p>
            <a:pPr algn="just"/>
            <a:r>
              <a:rPr lang="ru-RU" dirty="0"/>
              <a:t>Отдельные пики на этой зависимости позволяют реализовать </a:t>
            </a:r>
            <a:r>
              <a:rPr lang="ru-RU" b="1" dirty="0"/>
              <a:t>метод ионной </a:t>
            </a:r>
            <a:r>
              <a:rPr lang="ru-RU" b="1" dirty="0" err="1"/>
              <a:t>оже</a:t>
            </a:r>
            <a:r>
              <a:rPr lang="ru-RU" b="1" dirty="0"/>
              <a:t>-спектроскопии</a:t>
            </a:r>
          </a:p>
          <a:p>
            <a:pPr algn="just"/>
            <a:r>
              <a:rPr lang="ru-RU" b="1" dirty="0"/>
              <a:t>Кинетическая ионно-электронная </a:t>
            </a:r>
            <a:r>
              <a:rPr lang="ru-RU" b="1" dirty="0" err="1"/>
              <a:t>ээмиссия</a:t>
            </a:r>
            <a:r>
              <a:rPr lang="ru-RU" b="1" dirty="0"/>
              <a:t> – </a:t>
            </a:r>
            <a:r>
              <a:rPr lang="ru-RU" dirty="0"/>
              <a:t>выход в вакуум свободных электронов, образовавшихся в результате ионизации ионами атомов твердого тела</a:t>
            </a:r>
            <a:endParaRPr lang="ru-RU" b="1" dirty="0"/>
          </a:p>
          <a:p>
            <a:pPr algn="just"/>
            <a:r>
              <a:rPr lang="ru-RU" dirty="0"/>
              <a:t>8. </a:t>
            </a:r>
            <a:r>
              <a:rPr lang="ru-RU" b="1" dirty="0"/>
              <a:t>Вторичная ион – электронная </a:t>
            </a:r>
            <a:r>
              <a:rPr lang="ru-RU" dirty="0"/>
              <a:t>эмиссия. </a:t>
            </a:r>
          </a:p>
          <a:p>
            <a:pPr algn="just"/>
            <a:r>
              <a:rPr lang="ru-RU" dirty="0"/>
              <a:t>9. </a:t>
            </a:r>
            <a:r>
              <a:rPr lang="ru-RU" b="1" dirty="0"/>
              <a:t>Адсорбция.</a:t>
            </a:r>
          </a:p>
          <a:p>
            <a:pPr algn="just"/>
            <a:r>
              <a:rPr lang="ru-RU" dirty="0"/>
              <a:t>10</a:t>
            </a:r>
            <a:r>
              <a:rPr lang="ru-RU" b="1" dirty="0"/>
              <a:t>. Вторичная ион – ионная эмиссия </a:t>
            </a:r>
            <a:r>
              <a:rPr lang="ru-RU" dirty="0"/>
              <a:t>– ионизация и удаление атомов поверхности.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7626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237626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dirty="0"/>
              <a:t>Жидкометаллические источники состоят из жидкометаллического покрытия на игольчатой подложке. Приложение потенциала в несколько киловольт в высоком вакууме к расположенному рядом вытягивающему электроду приводит к деформации жидкого металла на конце иглы с образованием конуса. На вершине стабилизированного конуса электрическое поле достаточно для создания ионных токов. Этот источник обладает очень высокой яркостью, 10</a:t>
            </a:r>
            <a:r>
              <a:rPr lang="ru-RU" baseline="30000" dirty="0"/>
              <a:t>6</a:t>
            </a:r>
            <a:r>
              <a:rPr lang="ru-RU" dirty="0"/>
              <a:t> А/(см2∙ср) и невысоким энергетическим разбросом(менее 10 эВ). Ограничением является применение только таких чистых элементов, которые являются проводниками и имеют низкое давление пара при температуре плавления.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84984"/>
            <a:ext cx="5400675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03051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dirty="0"/>
              <a:t>Значение коэффициента распыления ионами аргона </a:t>
            </a:r>
            <a:br>
              <a:rPr lang="ru-RU" sz="2700" dirty="0"/>
            </a:br>
            <a:r>
              <a:rPr lang="ru-RU" sz="2700" dirty="0"/>
              <a:t>(в скобках – эксперимент)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7198311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107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387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700" dirty="0"/>
              <a:t>Физико-химические процессы в твердом теле в </a:t>
            </a:r>
            <a:br>
              <a:rPr lang="ru-RU" sz="2700" dirty="0"/>
            </a:br>
            <a:r>
              <a:rPr lang="ru-RU" sz="2700" dirty="0"/>
              <a:t>зависимости от энергии бомбардирующих ионов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2000"/>
                    </a14:imgEffect>
                    <a14:imgEffect>
                      <a14:brightnessContrast bright="3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16832"/>
            <a:ext cx="6768752" cy="3875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9970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346050"/>
          </a:xfrm>
        </p:spPr>
        <p:txBody>
          <a:bodyPr>
            <a:noAutofit/>
          </a:bodyPr>
          <a:lstStyle/>
          <a:p>
            <a:r>
              <a:rPr lang="ru-RU" sz="2400" dirty="0"/>
              <a:t>Потери энергии ионом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5"/>
            <a:ext cx="8229600" cy="3708411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dirty="0"/>
              <a:t>При анализе процессов потери энергии ионом различают два основных механизма: соударения с электронами и соударения с ядрами. </a:t>
            </a:r>
          </a:p>
          <a:p>
            <a:pPr algn="just"/>
            <a:r>
              <a:rPr lang="ru-RU" b="1" dirty="0"/>
              <a:t>Первый неупругий механизм</a:t>
            </a:r>
            <a:r>
              <a:rPr lang="ru-RU" dirty="0"/>
              <a:t> состоит в том, что быстрый ион взаимодействует с электронами кристаллической решетки, в результате  чего  возникает  возбуждение  и  ионизация  атомов </a:t>
            </a:r>
          </a:p>
          <a:p>
            <a:pPr algn="just"/>
            <a:r>
              <a:rPr lang="ru-RU" dirty="0"/>
              <a:t>кристалла.  Так  как  плотность  электронов  в  веществе  высока, этот процесс можно считать непрерывным. </a:t>
            </a:r>
          </a:p>
          <a:p>
            <a:pPr algn="just"/>
            <a:r>
              <a:rPr lang="ru-RU" b="1" dirty="0"/>
              <a:t>При втором упругом взаимодействии  </a:t>
            </a:r>
            <a:r>
              <a:rPr lang="ru-RU" dirty="0"/>
              <a:t>происходит  обмен  энергией  между  экранированными  зарядами  ядер  первичного  иона  и  атомами  мишени. Его можно рассматривать как столкновение двух частиц. </a:t>
            </a:r>
          </a:p>
          <a:p>
            <a:pPr algn="just"/>
            <a:r>
              <a:rPr lang="ru-RU" dirty="0"/>
              <a:t>Ионы высоких  энергий  хорошо  описываются  </a:t>
            </a:r>
            <a:r>
              <a:rPr lang="ru-RU" dirty="0" err="1"/>
              <a:t>резерфордовским</a:t>
            </a:r>
            <a:r>
              <a:rPr lang="ru-RU" dirty="0"/>
              <a:t>  рассеянием, ионы средних энергий– экранированным кулоновским рассеянием. </a:t>
            </a:r>
          </a:p>
          <a:p>
            <a:pPr algn="just"/>
            <a:r>
              <a:rPr lang="ru-RU" dirty="0"/>
              <a:t>Кроме этих механизмов, вклад в энергетические потери дает </a:t>
            </a:r>
            <a:r>
              <a:rPr lang="ru-RU" b="1" dirty="0"/>
              <a:t>обмен зарядами между движущимся ионом и атомом мишени</a:t>
            </a:r>
            <a:r>
              <a:rPr lang="ru-RU" dirty="0"/>
              <a:t>. Этот обмен особенно эффективен, когда относительная скорость иона сравнима с </a:t>
            </a:r>
            <a:r>
              <a:rPr lang="ru-RU" dirty="0" err="1"/>
              <a:t>боровской</a:t>
            </a:r>
            <a:r>
              <a:rPr lang="ru-RU" dirty="0"/>
              <a:t> скоростью электрона 2·10</a:t>
            </a:r>
            <a:r>
              <a:rPr lang="ru-RU" baseline="30000" dirty="0"/>
              <a:t>6</a:t>
            </a:r>
            <a:r>
              <a:rPr lang="ru-RU" dirty="0"/>
              <a:t> м/с.</a:t>
            </a:r>
          </a:p>
          <a:p>
            <a:pPr algn="just"/>
            <a:r>
              <a:rPr lang="ru-RU" dirty="0"/>
              <a:t>Таким  образом,  полные  потери  энергии  можно  представить в виде суммы трех составляющих – ядерной, электронной, и обменной  </a:t>
            </a:r>
          </a:p>
          <a:p>
            <a:r>
              <a:rPr lang="ru-RU" dirty="0"/>
              <a:t>                             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95" y="4293096"/>
            <a:ext cx="3543549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175" y="4149080"/>
            <a:ext cx="3687252" cy="143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6764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418058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Пробег иона.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383" y="908720"/>
            <a:ext cx="8195822" cy="648072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При вычислении длины пробега иона можно считать, что потери  на  ядерные  и  электронные  взаимодействия  не  связаны друг с другом. Тогда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568" y="1484784"/>
            <a:ext cx="4131444" cy="1189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2046" y="2891877"/>
            <a:ext cx="857043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Используя разложение Тейлора </a:t>
            </a:r>
          </a:p>
          <a:p>
            <a:endParaRPr lang="ru-RU" dirty="0"/>
          </a:p>
          <a:p>
            <a:r>
              <a:rPr lang="ru-RU" dirty="0"/>
              <a:t>Поучим </a:t>
            </a:r>
          </a:p>
          <a:p>
            <a:endParaRPr lang="ru-RU" dirty="0"/>
          </a:p>
          <a:p>
            <a:r>
              <a:rPr lang="ru-RU" dirty="0"/>
              <a:t>Замедляющая способность вещества определяется как </a:t>
            </a:r>
          </a:p>
          <a:p>
            <a:endParaRPr lang="ru-RU" dirty="0"/>
          </a:p>
          <a:p>
            <a:r>
              <a:rPr lang="ru-RU" dirty="0"/>
              <a:t>Если </a:t>
            </a:r>
            <a:r>
              <a:rPr lang="en-US" dirty="0"/>
              <a:t>S </a:t>
            </a:r>
            <a:r>
              <a:rPr lang="ru-RU" dirty="0"/>
              <a:t>известна, то равенство можно проинтегрировать и найти полное расстояние </a:t>
            </a:r>
            <a:r>
              <a:rPr lang="en-US" dirty="0"/>
              <a:t>R</a:t>
            </a:r>
            <a:r>
              <a:rPr lang="ru-RU" dirty="0"/>
              <a:t>, которое ион с энергией E</a:t>
            </a:r>
            <a:r>
              <a:rPr lang="ru-RU" baseline="-25000" dirty="0"/>
              <a:t>0</a:t>
            </a:r>
            <a:r>
              <a:rPr lang="ru-RU" dirty="0"/>
              <a:t> проходит до остановки </a:t>
            </a:r>
          </a:p>
          <a:p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705" y="2775886"/>
            <a:ext cx="2773992" cy="92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346650"/>
            <a:ext cx="2179138" cy="597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072" y="3814837"/>
            <a:ext cx="3098442" cy="73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752" y="5477199"/>
            <a:ext cx="3361480" cy="66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186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4464496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b="1" dirty="0"/>
              <a:t>Взаимодействие с ядрами. </a:t>
            </a:r>
          </a:p>
          <a:p>
            <a:pPr algn="just"/>
            <a:r>
              <a:rPr lang="ru-RU" b="1" i="1" dirty="0"/>
              <a:t>Для  вычисления  потерь,  обусловленных  упругими взаимодействиями</a:t>
            </a:r>
            <a:r>
              <a:rPr lang="ru-RU" dirty="0"/>
              <a:t>, необходимо знать ядерный потенциал  экранирования. Хорошую приближенную формулу для энергетических  потерь  можно  получить,  используя  для  потенциала  обратную квадратичную зависимость 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r>
              <a:rPr lang="ru-RU" dirty="0"/>
              <a:t>где Z</a:t>
            </a:r>
            <a:r>
              <a:rPr lang="ru-RU" baseline="-25000" dirty="0"/>
              <a:t>1</a:t>
            </a:r>
            <a:r>
              <a:rPr lang="ru-RU" dirty="0"/>
              <a:t>, М</a:t>
            </a:r>
            <a:r>
              <a:rPr lang="ru-RU" baseline="-25000" dirty="0"/>
              <a:t>1</a:t>
            </a:r>
            <a:r>
              <a:rPr lang="ru-RU" dirty="0"/>
              <a:t> и Z</a:t>
            </a:r>
            <a:r>
              <a:rPr lang="ru-RU" baseline="-25000" dirty="0"/>
              <a:t>2</a:t>
            </a:r>
            <a:r>
              <a:rPr lang="ru-RU" dirty="0"/>
              <a:t>, М</a:t>
            </a:r>
            <a:r>
              <a:rPr lang="ru-RU" baseline="-25000" dirty="0"/>
              <a:t>2</a:t>
            </a:r>
            <a:r>
              <a:rPr lang="ru-RU" dirty="0"/>
              <a:t>  - атомные номера и массы первичного иона и атомов  кристаллической  решетки  соответственно; N – концентрация атомов, число частиц/нм</a:t>
            </a:r>
            <a:r>
              <a:rPr lang="ru-RU" baseline="30000" dirty="0"/>
              <a:t>3</a:t>
            </a:r>
            <a:r>
              <a:rPr lang="ru-RU" dirty="0"/>
              <a:t>. Расчеты по этой формуле дают для большинства вариантов «ион – атом мишени» величину коэффициента  энергетических  потерь  в  диапазоне 100 – 1000 эВ/</a:t>
            </a:r>
            <a:r>
              <a:rPr lang="ru-RU" dirty="0" err="1"/>
              <a:t>нм</a:t>
            </a:r>
            <a:r>
              <a:rPr lang="ru-RU" dirty="0"/>
              <a:t>. </a:t>
            </a:r>
          </a:p>
          <a:p>
            <a:pPr algn="just"/>
            <a:r>
              <a:rPr lang="ru-RU" dirty="0"/>
              <a:t>Как видно из формулы , замедляющая способность вещества не зависит от энергии. Поэтому пробег иона определяется равенством 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192" y="4869160"/>
            <a:ext cx="5040560" cy="1830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72816"/>
            <a:ext cx="4807919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5125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859216" cy="490066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Взаимодействие с электронами</a:t>
            </a:r>
            <a:r>
              <a:rPr lang="ru-RU" b="1" dirty="0"/>
              <a:t>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5"/>
            <a:ext cx="8363272" cy="231569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Особенности  замедления  тяжелых  ионов  в </a:t>
            </a:r>
            <a:r>
              <a:rPr lang="ru-RU" b="1" i="1" dirty="0"/>
              <a:t>результате взаимодействия  с  электронами</a:t>
            </a:r>
            <a:r>
              <a:rPr lang="ru-RU" dirty="0"/>
              <a:t>  при  низких  и  промежуточных энергиях  учитываются  в  модели  </a:t>
            </a:r>
            <a:r>
              <a:rPr lang="ru-RU" dirty="0" err="1"/>
              <a:t>Линдхарта</a:t>
            </a:r>
            <a:r>
              <a:rPr lang="ru-RU" dirty="0"/>
              <a:t>,  Шарфа  и  </a:t>
            </a:r>
            <a:r>
              <a:rPr lang="ru-RU" dirty="0" err="1"/>
              <a:t>Шиотта</a:t>
            </a:r>
            <a:r>
              <a:rPr lang="ru-RU" dirty="0"/>
              <a:t> (ЛШШ). В соответствие с этой моделью, энергетические потери пропорциональны скорости иона,</a:t>
            </a:r>
          </a:p>
          <a:p>
            <a:pPr algn="just"/>
            <a:r>
              <a:rPr lang="ru-RU" dirty="0"/>
              <a:t>где   k′ =  3,28 10-3(Z</a:t>
            </a:r>
            <a:r>
              <a:rPr lang="ru-RU" baseline="-25000" dirty="0"/>
              <a:t>1</a:t>
            </a:r>
            <a:r>
              <a:rPr lang="ru-RU" dirty="0"/>
              <a:t>+Z</a:t>
            </a:r>
            <a:r>
              <a:rPr lang="ru-RU" baseline="-25000" dirty="0"/>
              <a:t>2</a:t>
            </a:r>
            <a:r>
              <a:rPr lang="ru-RU" dirty="0"/>
              <a:t>)M</a:t>
            </a:r>
            <a:r>
              <a:rPr lang="ru-RU" baseline="-25000" dirty="0"/>
              <a:t>1</a:t>
            </a:r>
            <a:r>
              <a:rPr lang="ru-RU" baseline="30000" dirty="0"/>
              <a:t>-1/2</a:t>
            </a:r>
            <a:r>
              <a:rPr lang="ru-RU" dirty="0"/>
              <a:t> N, эВ</a:t>
            </a:r>
            <a:r>
              <a:rPr lang="ru-RU" baseline="30000" dirty="0"/>
              <a:t>1/2</a:t>
            </a:r>
            <a:r>
              <a:rPr lang="ru-RU" dirty="0"/>
              <a:t>/</a:t>
            </a:r>
            <a:r>
              <a:rPr lang="ru-RU" dirty="0" err="1"/>
              <a:t>нм</a:t>
            </a:r>
            <a:r>
              <a:rPr lang="ru-RU" dirty="0"/>
              <a:t>  зависит от типа первичного иона и материала мишени. 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3508025"/>
            <a:ext cx="2088231" cy="87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1012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  <a:p>
            <a:pPr algn="just"/>
            <a:r>
              <a:rPr lang="ru-RU" dirty="0"/>
              <a:t>При проведении технологических операций более важной величиной является глубина, на которой остановится ион. </a:t>
            </a:r>
          </a:p>
          <a:p>
            <a:pPr algn="just"/>
            <a:r>
              <a:rPr lang="ru-RU" dirty="0"/>
              <a:t>При облучении образца вдоль нормали к поверхности глубина вне-</a:t>
            </a:r>
          </a:p>
          <a:p>
            <a:pPr algn="just"/>
            <a:r>
              <a:rPr lang="ru-RU" dirty="0" err="1"/>
              <a:t>дрения</a:t>
            </a:r>
            <a:r>
              <a:rPr lang="ru-RU" dirty="0"/>
              <a:t>  совпадает  с  проекцией  траекторного  пробега  на  </a:t>
            </a:r>
            <a:r>
              <a:rPr lang="ru-RU" dirty="0" err="1"/>
              <a:t>перво</a:t>
            </a:r>
            <a:r>
              <a:rPr lang="ru-RU" dirty="0"/>
              <a:t>-</a:t>
            </a:r>
          </a:p>
          <a:p>
            <a:pPr algn="just"/>
            <a:r>
              <a:rPr lang="ru-RU" dirty="0"/>
              <a:t>начальное направление движения иона. Эта величина называется  проективным </a:t>
            </a:r>
            <a:r>
              <a:rPr lang="en-US" dirty="0"/>
              <a:t>(</a:t>
            </a:r>
            <a:r>
              <a:rPr lang="ru-RU" dirty="0"/>
              <a:t>проекционным) пробегом </a:t>
            </a:r>
            <a:r>
              <a:rPr lang="ru-RU" dirty="0" err="1"/>
              <a:t>Rp</a:t>
            </a:r>
            <a:r>
              <a:rPr lang="ru-RU" dirty="0"/>
              <a:t>.  Кроме  того,  иногда  необходимо </a:t>
            </a:r>
          </a:p>
          <a:p>
            <a:pPr algn="just"/>
            <a:r>
              <a:rPr lang="ru-RU" dirty="0"/>
              <a:t>знать расстояние, на которое сместится ион до своей остановки </a:t>
            </a:r>
          </a:p>
          <a:p>
            <a:pPr algn="just"/>
            <a:r>
              <a:rPr lang="ru-RU" dirty="0"/>
              <a:t>относительно  начального  направления  движения,  т.е.  поперечный пробег  R⊥ . </a:t>
            </a:r>
          </a:p>
          <a:p>
            <a:pPr algn="just"/>
            <a:r>
              <a:rPr lang="ru-RU" dirty="0"/>
              <a:t>Можно ввести еще и векторный пробег </a:t>
            </a:r>
            <a:r>
              <a:rPr lang="ru-RU" dirty="0" err="1"/>
              <a:t>Rc</a:t>
            </a:r>
            <a:r>
              <a:rPr lang="ru-RU" dirty="0"/>
              <a:t> , который представляет собой вектор, проведенный из точки начала движения иона в твердом теле к точке его остановки. Три последние величины связаны соотношением  Rc</a:t>
            </a:r>
            <a:r>
              <a:rPr lang="ru-RU" baseline="30000" dirty="0"/>
              <a:t>2</a:t>
            </a:r>
            <a:r>
              <a:rPr lang="ru-RU" dirty="0"/>
              <a:t> = Rp</a:t>
            </a:r>
            <a:r>
              <a:rPr lang="ru-RU" baseline="30000" dirty="0"/>
              <a:t>2</a:t>
            </a:r>
            <a:r>
              <a:rPr lang="ru-RU" dirty="0"/>
              <a:t> + R⊥</a:t>
            </a:r>
            <a:r>
              <a:rPr lang="ru-RU" baseline="30000" dirty="0"/>
              <a:t>2</a:t>
            </a:r>
            <a:r>
              <a:rPr lang="ru-RU" dirty="0"/>
              <a:t> . </a:t>
            </a:r>
          </a:p>
        </p:txBody>
      </p:sp>
    </p:spTree>
    <p:extLst>
      <p:ext uri="{BB962C8B-B14F-4D97-AF65-F5344CB8AC3E}">
        <p14:creationId xmlns:p14="http://schemas.microsoft.com/office/powerpoint/2010/main" val="932415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В  процессах  ионно-лучевой  обработки (ИЛО) наибольшее  распространение  наши  сильноточные  источники  ионов  низких  энергий  с  широкой диаграммой  направленности  пучка.  Условно  источники ионов (ИИ) для ИЛО могут быть классифицированы  в  две  группы:  сильноточные  источники ионов низких энергий и источники ионов высоких энергий. К низким энергиям относятся ионы  с  энергиями  в  диапазоне  до  нескольких  кэВ,  а  к высоким — в интервале от нескольких кэВ до нескольких  сотен  кэВ . Для  ионно-</a:t>
            </a:r>
            <a:r>
              <a:rPr lang="ru-RU" dirty="0" err="1"/>
              <a:t>ассистированного</a:t>
            </a:r>
            <a:r>
              <a:rPr lang="ru-RU" dirty="0"/>
              <a:t> синтеза тонкопленочных структур, как правило, требуются ионы с энергиями в диапазоне 10 –150 эВ, а для проведения процессов  активации,  очистки  поверхности  и  распыления мишени — ионы с энергиями в диапазоне 150 –2000 эВ.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49651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2559</Words>
  <Application>Microsoft Office PowerPoint</Application>
  <PresentationFormat>Экран (4:3)</PresentationFormat>
  <Paragraphs>99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Calibri</vt:lpstr>
      <vt:lpstr>Тема Office</vt:lpstr>
      <vt:lpstr>Презентация PowerPoint</vt:lpstr>
      <vt:lpstr>Взаимодействие ускоренных ионов  с веществом</vt:lpstr>
      <vt:lpstr>Физико-химические процессы в твердом теле в  зависимости от энергии бомбардирующих ионов </vt:lpstr>
      <vt:lpstr>Потери энергии ионом</vt:lpstr>
      <vt:lpstr>Пробег иона. </vt:lpstr>
      <vt:lpstr>Презентация PowerPoint</vt:lpstr>
      <vt:lpstr>Взаимодействие с электронами. </vt:lpstr>
      <vt:lpstr>Презентация PowerPoint</vt:lpstr>
      <vt:lpstr>Презентация PowerPoint</vt:lpstr>
      <vt:lpstr>Ионный источник Радикал</vt:lpstr>
      <vt:lpstr>Презентация PowerPoint</vt:lpstr>
      <vt:lpstr>Презентация PowerPoint</vt:lpstr>
      <vt:lpstr>Многоячеистые источники</vt:lpstr>
      <vt:lpstr>Источник Кауфмана</vt:lpstr>
      <vt:lpstr>дуоплазмотрон</vt:lpstr>
      <vt:lpstr>ВЧ источники</vt:lpstr>
      <vt:lpstr>СВЧ источники</vt:lpstr>
      <vt:lpstr>Лазерный источник</vt:lpstr>
      <vt:lpstr>Источник ионов металлов</vt:lpstr>
      <vt:lpstr>Презентация PowerPoint</vt:lpstr>
      <vt:lpstr>Значение коэффициента распыления ионами аргона  (в скобках – эксперимент)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Ионный источник </dc:title>
  <dc:creator>Sasha</dc:creator>
  <cp:lastModifiedBy>Vladimir Makukha</cp:lastModifiedBy>
  <cp:revision>33</cp:revision>
  <dcterms:created xsi:type="dcterms:W3CDTF">2019-09-22T02:18:37Z</dcterms:created>
  <dcterms:modified xsi:type="dcterms:W3CDTF">2022-09-12T08:04:51Z</dcterms:modified>
</cp:coreProperties>
</file>