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notesMasterIdLst>
    <p:notesMasterId r:id="rId55"/>
  </p:notesMasterIdLst>
  <p:sldIdLst>
    <p:sldId id="256" r:id="rId6"/>
    <p:sldId id="257" r:id="rId7"/>
    <p:sldId id="285" r:id="rId8"/>
    <p:sldId id="305" r:id="rId9"/>
    <p:sldId id="288" r:id="rId10"/>
    <p:sldId id="287" r:id="rId11"/>
    <p:sldId id="289" r:id="rId12"/>
    <p:sldId id="303" r:id="rId13"/>
    <p:sldId id="298" r:id="rId14"/>
    <p:sldId id="299" r:id="rId15"/>
    <p:sldId id="300" r:id="rId16"/>
    <p:sldId id="301" r:id="rId17"/>
    <p:sldId id="302" r:id="rId18"/>
    <p:sldId id="292" r:id="rId19"/>
    <p:sldId id="294" r:id="rId20"/>
    <p:sldId id="293" r:id="rId21"/>
    <p:sldId id="295" r:id="rId22"/>
    <p:sldId id="280" r:id="rId23"/>
    <p:sldId id="269" r:id="rId24"/>
    <p:sldId id="271" r:id="rId25"/>
    <p:sldId id="272" r:id="rId26"/>
    <p:sldId id="273" r:id="rId27"/>
    <p:sldId id="274" r:id="rId28"/>
    <p:sldId id="275" r:id="rId29"/>
    <p:sldId id="276" r:id="rId30"/>
    <p:sldId id="277" r:id="rId31"/>
    <p:sldId id="278" r:id="rId32"/>
    <p:sldId id="279" r:id="rId33"/>
    <p:sldId id="283" r:id="rId34"/>
    <p:sldId id="258" r:id="rId35"/>
    <p:sldId id="259" r:id="rId36"/>
    <p:sldId id="260" r:id="rId37"/>
    <p:sldId id="261" r:id="rId38"/>
    <p:sldId id="262" r:id="rId39"/>
    <p:sldId id="263" r:id="rId40"/>
    <p:sldId id="307" r:id="rId41"/>
    <p:sldId id="265" r:id="rId42"/>
    <p:sldId id="266" r:id="rId43"/>
    <p:sldId id="308" r:id="rId44"/>
    <p:sldId id="270" r:id="rId45"/>
    <p:sldId id="309" r:id="rId46"/>
    <p:sldId id="268" r:id="rId47"/>
    <p:sldId id="310" r:id="rId48"/>
    <p:sldId id="311" r:id="rId49"/>
    <p:sldId id="312" r:id="rId50"/>
    <p:sldId id="313" r:id="rId51"/>
    <p:sldId id="314" r:id="rId52"/>
    <p:sldId id="315" r:id="rId53"/>
    <p:sldId id="264" r:id="rId54"/>
  </p:sldIdLst>
  <p:sldSz cx="10693400" cy="7993063"/>
  <p:notesSz cx="6858000" cy="9144000"/>
  <p:defaultTextStyle>
    <a:defPPr>
      <a:defRPr lang="ru-RU"/>
    </a:defPPr>
    <a:lvl1pPr marL="0" algn="l" defTabSz="1067745" rtl="0" eaLnBrk="1" latinLnBrk="0" hangingPunct="1">
      <a:defRPr sz="2100" kern="1200">
        <a:solidFill>
          <a:schemeClr val="tx1"/>
        </a:solidFill>
        <a:latin typeface="+mn-lt"/>
        <a:ea typeface="+mn-ea"/>
        <a:cs typeface="+mn-cs"/>
      </a:defRPr>
    </a:lvl1pPr>
    <a:lvl2pPr marL="533872" algn="l" defTabSz="1067745" rtl="0" eaLnBrk="1" latinLnBrk="0" hangingPunct="1">
      <a:defRPr sz="2100" kern="1200">
        <a:solidFill>
          <a:schemeClr val="tx1"/>
        </a:solidFill>
        <a:latin typeface="+mn-lt"/>
        <a:ea typeface="+mn-ea"/>
        <a:cs typeface="+mn-cs"/>
      </a:defRPr>
    </a:lvl2pPr>
    <a:lvl3pPr marL="1067745" algn="l" defTabSz="1067745" rtl="0" eaLnBrk="1" latinLnBrk="0" hangingPunct="1">
      <a:defRPr sz="2100" kern="1200">
        <a:solidFill>
          <a:schemeClr val="tx1"/>
        </a:solidFill>
        <a:latin typeface="+mn-lt"/>
        <a:ea typeface="+mn-ea"/>
        <a:cs typeface="+mn-cs"/>
      </a:defRPr>
    </a:lvl3pPr>
    <a:lvl4pPr marL="1601617" algn="l" defTabSz="1067745" rtl="0" eaLnBrk="1" latinLnBrk="0" hangingPunct="1">
      <a:defRPr sz="2100" kern="1200">
        <a:solidFill>
          <a:schemeClr val="tx1"/>
        </a:solidFill>
        <a:latin typeface="+mn-lt"/>
        <a:ea typeface="+mn-ea"/>
        <a:cs typeface="+mn-cs"/>
      </a:defRPr>
    </a:lvl4pPr>
    <a:lvl5pPr marL="2135490" algn="l" defTabSz="1067745" rtl="0" eaLnBrk="1" latinLnBrk="0" hangingPunct="1">
      <a:defRPr sz="2100" kern="1200">
        <a:solidFill>
          <a:schemeClr val="tx1"/>
        </a:solidFill>
        <a:latin typeface="+mn-lt"/>
        <a:ea typeface="+mn-ea"/>
        <a:cs typeface="+mn-cs"/>
      </a:defRPr>
    </a:lvl5pPr>
    <a:lvl6pPr marL="2669362" algn="l" defTabSz="1067745" rtl="0" eaLnBrk="1" latinLnBrk="0" hangingPunct="1">
      <a:defRPr sz="2100" kern="1200">
        <a:solidFill>
          <a:schemeClr val="tx1"/>
        </a:solidFill>
        <a:latin typeface="+mn-lt"/>
        <a:ea typeface="+mn-ea"/>
        <a:cs typeface="+mn-cs"/>
      </a:defRPr>
    </a:lvl6pPr>
    <a:lvl7pPr marL="3203235" algn="l" defTabSz="1067745" rtl="0" eaLnBrk="1" latinLnBrk="0" hangingPunct="1">
      <a:defRPr sz="2100" kern="1200">
        <a:solidFill>
          <a:schemeClr val="tx1"/>
        </a:solidFill>
        <a:latin typeface="+mn-lt"/>
        <a:ea typeface="+mn-ea"/>
        <a:cs typeface="+mn-cs"/>
      </a:defRPr>
    </a:lvl7pPr>
    <a:lvl8pPr marL="3737107" algn="l" defTabSz="1067745" rtl="0" eaLnBrk="1" latinLnBrk="0" hangingPunct="1">
      <a:defRPr sz="2100" kern="1200">
        <a:solidFill>
          <a:schemeClr val="tx1"/>
        </a:solidFill>
        <a:latin typeface="+mn-lt"/>
        <a:ea typeface="+mn-ea"/>
        <a:cs typeface="+mn-cs"/>
      </a:defRPr>
    </a:lvl8pPr>
    <a:lvl9pPr marL="4270980" algn="l" defTabSz="1067745"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18">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01" autoAdjust="0"/>
    <p:restoredTop sz="85100" autoAdjust="0"/>
  </p:normalViewPr>
  <p:slideViewPr>
    <p:cSldViewPr>
      <p:cViewPr varScale="1">
        <p:scale>
          <a:sx n="78" d="100"/>
          <a:sy n="78" d="100"/>
        </p:scale>
        <p:origin x="552" y="102"/>
      </p:cViewPr>
      <p:guideLst>
        <p:guide orient="horz" pos="2518"/>
        <p:guide pos="3368"/>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notesMaster" Target="notesMasters/notesMaster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heme" Target="theme/theme1.xml"/><Relationship Id="rId5" Type="http://schemas.openxmlformats.org/officeDocument/2006/relationships/slideMaster" Target="slideMasters/slideMaster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viewProps" Target="viewProp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FB5F92-1E52-42FB-BE9C-A4DA0F1529AA}" type="datetimeFigureOut">
              <a:rPr lang="ru-RU" smtClean="0"/>
              <a:t>25.11.2022</a:t>
            </a:fld>
            <a:endParaRPr lang="ru-RU"/>
          </a:p>
        </p:txBody>
      </p:sp>
      <p:sp>
        <p:nvSpPr>
          <p:cNvPr id="4" name="Образ слайда 3"/>
          <p:cNvSpPr>
            <a:spLocks noGrp="1" noRot="1" noChangeAspect="1"/>
          </p:cNvSpPr>
          <p:nvPr>
            <p:ph type="sldImg" idx="2"/>
          </p:nvPr>
        </p:nvSpPr>
        <p:spPr>
          <a:xfrm>
            <a:off x="1136650" y="685800"/>
            <a:ext cx="45847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BAE974-1264-4BFF-8AE9-A587BAEDCC9D}" type="slidenum">
              <a:rPr lang="ru-RU" smtClean="0"/>
              <a:t>‹#›</a:t>
            </a:fld>
            <a:endParaRPr lang="ru-RU"/>
          </a:p>
        </p:txBody>
      </p:sp>
    </p:spTree>
    <p:extLst>
      <p:ext uri="{BB962C8B-B14F-4D97-AF65-F5344CB8AC3E}">
        <p14:creationId xmlns:p14="http://schemas.microsoft.com/office/powerpoint/2010/main" val="1607602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ISO</a:t>
            </a:r>
            <a:r>
              <a:rPr lang="ru-RU" dirty="0"/>
              <a:t> (</a:t>
            </a:r>
            <a:r>
              <a:rPr lang="en-US" dirty="0"/>
              <a:t>international </a:t>
            </a:r>
            <a:r>
              <a:rPr lang="en-US" dirty="0" err="1"/>
              <a:t>standarts</a:t>
            </a:r>
            <a:r>
              <a:rPr lang="en-US" baseline="0"/>
              <a:t> organizational)</a:t>
            </a:r>
            <a:r>
              <a:rPr lang="ru-RU"/>
              <a:t> </a:t>
            </a:r>
            <a:r>
              <a:rPr lang="ru-RU" dirty="0"/>
              <a:t>– международная</a:t>
            </a:r>
            <a:r>
              <a:rPr lang="ru-RU" baseline="0" dirty="0"/>
              <a:t> система стандартов (ИСО). В России ГОСТ Р ИСО. Последний вариант ИСО9001:2008</a:t>
            </a:r>
            <a:endParaRPr lang="ru-RU" dirty="0"/>
          </a:p>
        </p:txBody>
      </p:sp>
      <p:sp>
        <p:nvSpPr>
          <p:cNvPr id="4" name="Номер слайда 3"/>
          <p:cNvSpPr>
            <a:spLocks noGrp="1"/>
          </p:cNvSpPr>
          <p:nvPr>
            <p:ph type="sldNum" sz="quarter" idx="10"/>
          </p:nvPr>
        </p:nvSpPr>
        <p:spPr/>
        <p:txBody>
          <a:bodyPr/>
          <a:lstStyle/>
          <a:p>
            <a:fld id="{46BAE974-1264-4BFF-8AE9-A587BAEDCC9D}" type="slidenum">
              <a:rPr lang="ru-RU" smtClean="0"/>
              <a:t>10</a:t>
            </a:fld>
            <a:endParaRPr lang="ru-RU"/>
          </a:p>
        </p:txBody>
      </p:sp>
    </p:spTree>
    <p:extLst>
      <p:ext uri="{BB962C8B-B14F-4D97-AF65-F5344CB8AC3E}">
        <p14:creationId xmlns:p14="http://schemas.microsoft.com/office/powerpoint/2010/main" val="4163930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Устраняется за счет правильного поведения персонала возле рабочего места.</a:t>
            </a:r>
          </a:p>
        </p:txBody>
      </p:sp>
      <p:sp>
        <p:nvSpPr>
          <p:cNvPr id="4" name="Номер слайда 3"/>
          <p:cNvSpPr>
            <a:spLocks noGrp="1"/>
          </p:cNvSpPr>
          <p:nvPr>
            <p:ph type="sldNum" sz="quarter" idx="10"/>
          </p:nvPr>
        </p:nvSpPr>
        <p:spPr/>
        <p:txBody>
          <a:bodyPr/>
          <a:lstStyle/>
          <a:p>
            <a:fld id="{46BAE974-1264-4BFF-8AE9-A587BAEDCC9D}" type="slidenum">
              <a:rPr lang="ru-RU" smtClean="0"/>
              <a:t>26</a:t>
            </a:fld>
            <a:endParaRPr lang="ru-RU"/>
          </a:p>
        </p:txBody>
      </p:sp>
    </p:spTree>
    <p:extLst>
      <p:ext uri="{BB962C8B-B14F-4D97-AF65-F5344CB8AC3E}">
        <p14:creationId xmlns:p14="http://schemas.microsoft.com/office/powerpoint/2010/main" val="1128071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Устраняется за счет специальной организации потоков воздуха.</a:t>
            </a:r>
          </a:p>
        </p:txBody>
      </p:sp>
      <p:sp>
        <p:nvSpPr>
          <p:cNvPr id="4" name="Номер слайда 3"/>
          <p:cNvSpPr>
            <a:spLocks noGrp="1"/>
          </p:cNvSpPr>
          <p:nvPr>
            <p:ph type="sldNum" sz="quarter" idx="10"/>
          </p:nvPr>
        </p:nvSpPr>
        <p:spPr/>
        <p:txBody>
          <a:bodyPr/>
          <a:lstStyle/>
          <a:p>
            <a:fld id="{46BAE974-1264-4BFF-8AE9-A587BAEDCC9D}" type="slidenum">
              <a:rPr lang="ru-RU" smtClean="0"/>
              <a:t>27</a:t>
            </a:fld>
            <a:endParaRPr lang="ru-RU"/>
          </a:p>
        </p:txBody>
      </p:sp>
    </p:spTree>
    <p:extLst>
      <p:ext uri="{BB962C8B-B14F-4D97-AF65-F5344CB8AC3E}">
        <p14:creationId xmlns:p14="http://schemas.microsoft.com/office/powerpoint/2010/main" val="911490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a:latin typeface="Times New Roman" panose="02020603050405020304" pitchFamily="18" charset="0"/>
                <a:cs typeface="Times New Roman" panose="02020603050405020304" pitchFamily="18" charset="0"/>
              </a:rPr>
              <a:t>Некоторые принципы решения конкретной задачи контроля загрязнений приведены на рисунках. Любой контакт между продуктом и оператором/окружающей средой, перенос загрязнений в зону, защищающую процесс и/или персонал, можно предотвратить аэродинамическими методами, например, формой и направлением потока воздуха или применением физических барьеров: активной или пассивной изоляцией. При необходимости предусматривается очистка вытяжного воздуха с целью охраны окружающей среды.</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a:latin typeface="Times New Roman" panose="02020603050405020304" pitchFamily="18" charset="0"/>
                <a:cs typeface="Times New Roman" panose="02020603050405020304" pitchFamily="18" charset="0"/>
              </a:rPr>
              <a:t>А) защита только продукта выполняется в том случае, если важно чтобы на продукт не попало загрязнение, и в процессе выполнения технологических действий над продуктом в атмосферу не выделяются вредные вещества.</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a:latin typeface="Times New Roman" panose="02020603050405020304" pitchFamily="18" charset="0"/>
                <a:cs typeface="Times New Roman" panose="02020603050405020304" pitchFamily="18" charset="0"/>
              </a:rPr>
              <a:t>Б) защита персонала и окружающей среды выполняется в том случае, когда в процессе выполнения технологических действий над продуктом в атмосферу выделяются вредные вещества.</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a:latin typeface="Times New Roman" panose="02020603050405020304" pitchFamily="18" charset="0"/>
                <a:cs typeface="Times New Roman" panose="02020603050405020304" pitchFamily="18" charset="0"/>
              </a:rPr>
              <a:t>В) защита персонала, продукта и окружающей среды выполняется в том случае, если важно чтобы на продукт не попало загрязнение, и в процессе выполнения технологических действий над продуктом в атмосферу выделяются вредные вещества.</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200" dirty="0">
              <a:latin typeface="Times New Roman" panose="02020603050405020304" pitchFamily="18"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46BAE974-1264-4BFF-8AE9-A587BAEDCC9D}" type="slidenum">
              <a:rPr lang="ru-RU" smtClean="0"/>
              <a:t>28</a:t>
            </a:fld>
            <a:endParaRPr lang="ru-RU"/>
          </a:p>
        </p:txBody>
      </p:sp>
    </p:spTree>
    <p:extLst>
      <p:ext uri="{BB962C8B-B14F-4D97-AF65-F5344CB8AC3E}">
        <p14:creationId xmlns:p14="http://schemas.microsoft.com/office/powerpoint/2010/main" val="42061571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50000"/>
              </a:lnSpc>
              <a:spcBef>
                <a:spcPts val="0"/>
              </a:spcBef>
              <a:spcAft>
                <a:spcPts val="0"/>
              </a:spcAft>
              <a:buClrTx/>
              <a:buSzTx/>
              <a:buFont typeface="Courier New" panose="02070309020205020404" pitchFamily="49" charset="0"/>
              <a:buNone/>
              <a:tabLst/>
              <a:defRPr/>
            </a:pPr>
            <a:r>
              <a:rPr lang="ru-RU" dirty="0">
                <a:latin typeface="Times New Roman" panose="02020603050405020304" pitchFamily="18" charset="0"/>
                <a:cs typeface="Times New Roman" panose="02020603050405020304" pitchFamily="18" charset="0"/>
              </a:rPr>
              <a:t>с помощью оптических приборов, использующих рассеяние света отдельными частицами в воздухе, прокачиваемом через измерительный объем прибора. </a:t>
            </a:r>
            <a:r>
              <a:rPr lang="ru-RU" sz="1200" b="0" i="0" kern="1200" dirty="0">
                <a:solidFill>
                  <a:schemeClr val="tx1"/>
                </a:solidFill>
                <a:effectLst/>
                <a:latin typeface="+mn-lt"/>
                <a:ea typeface="+mn-ea"/>
                <a:cs typeface="+mn-cs"/>
              </a:rPr>
              <a:t>Результатом измерений является число содержащихся в единице объема аэрозольных частиц, с размерами равными и большими заданного.</a:t>
            </a:r>
          </a:p>
          <a:p>
            <a:pPr marL="0" marR="0" lvl="0" indent="0" algn="just" defTabSz="914400" rtl="0" eaLnBrk="1" fontAlgn="auto" latinLnBrk="0" hangingPunct="1">
              <a:lnSpc>
                <a:spcPct val="150000"/>
              </a:lnSpc>
              <a:spcBef>
                <a:spcPts val="0"/>
              </a:spcBef>
              <a:spcAft>
                <a:spcPts val="0"/>
              </a:spcAft>
              <a:buClrTx/>
              <a:buSzTx/>
              <a:buFont typeface="Courier New" panose="02070309020205020404" pitchFamily="49" charset="0"/>
              <a:buNone/>
              <a:tabLst/>
              <a:defRPr/>
            </a:pPr>
            <a:r>
              <a:rPr lang="ru-RU" sz="1200" b="0" i="0" kern="1200" dirty="0">
                <a:solidFill>
                  <a:schemeClr val="tx1"/>
                </a:solidFill>
                <a:effectLst/>
                <a:latin typeface="+mn-lt"/>
                <a:ea typeface="+mn-ea"/>
                <a:cs typeface="+mn-cs"/>
              </a:rPr>
              <a:t>Для измерения счетной концентрации частиц с размерами 0,3-0,5 мкм и более рекомендуется применять оптические счетчики частиц, например, типа ПК.ГТА-0,3-002, а с размерами 0,1-0,3 мкм и более - лазерные оптические счетчики частиц.</a:t>
            </a:r>
          </a:p>
          <a:p>
            <a:pPr marL="0" marR="0" lvl="0" indent="0" algn="just" defTabSz="914400" rtl="0" eaLnBrk="1" fontAlgn="auto" latinLnBrk="0" hangingPunct="1">
              <a:lnSpc>
                <a:spcPct val="150000"/>
              </a:lnSpc>
              <a:spcBef>
                <a:spcPts val="0"/>
              </a:spcBef>
              <a:spcAft>
                <a:spcPts val="0"/>
              </a:spcAft>
              <a:buClrTx/>
              <a:buSzTx/>
              <a:buFont typeface="Courier New" panose="02070309020205020404" pitchFamily="49" charset="0"/>
              <a:buNone/>
              <a:tabLst/>
              <a:defRPr/>
            </a:pPr>
            <a:r>
              <a:rPr lang="ru-RU" sz="1200" b="0" i="0" kern="1200" dirty="0">
                <a:solidFill>
                  <a:schemeClr val="tx1"/>
                </a:solidFill>
                <a:effectLst/>
                <a:latin typeface="+mn-lt"/>
                <a:ea typeface="+mn-ea"/>
                <a:cs typeface="+mn-cs"/>
              </a:rPr>
              <a:t> Для измерения счетной концентрации частиц в диапазоне размеров от 0,01 до 0,1 (0,3) </a:t>
            </a:r>
            <a:r>
              <a:rPr lang="ru-RU" sz="1200" b="0" i="0" kern="1200" dirty="0" err="1">
                <a:solidFill>
                  <a:schemeClr val="tx1"/>
                </a:solidFill>
                <a:effectLst/>
                <a:latin typeface="+mn-lt"/>
                <a:ea typeface="+mn-ea"/>
                <a:cs typeface="+mn-cs"/>
              </a:rPr>
              <a:t>мк</a:t>
            </a:r>
            <a:r>
              <a:rPr lang="ru-RU" sz="1200" b="0" i="0" kern="1200" dirty="0">
                <a:solidFill>
                  <a:schemeClr val="tx1"/>
                </a:solidFill>
                <a:effectLst/>
                <a:latin typeface="+mn-lt"/>
                <a:ea typeface="+mn-ea"/>
                <a:cs typeface="+mn-cs"/>
              </a:rPr>
              <a:t> и более могут быть использованы конденсационные </a:t>
            </a:r>
            <a:r>
              <a:rPr lang="ru-RU" sz="1200" b="0" i="0" kern="1200" dirty="0" err="1">
                <a:solidFill>
                  <a:schemeClr val="tx1"/>
                </a:solidFill>
                <a:effectLst/>
                <a:latin typeface="+mn-lt"/>
                <a:ea typeface="+mn-ea"/>
                <a:cs typeface="+mn-cs"/>
              </a:rPr>
              <a:t>укрупнители</a:t>
            </a:r>
            <a:r>
              <a:rPr lang="ru-RU" sz="1200" b="0" i="0" kern="1200" dirty="0">
                <a:solidFill>
                  <a:schemeClr val="tx1"/>
                </a:solidFill>
                <a:effectLst/>
                <a:latin typeface="+mn-lt"/>
                <a:ea typeface="+mn-ea"/>
                <a:cs typeface="+mn-cs"/>
              </a:rPr>
              <a:t> частиц в сочетании с оптическими счетчиками частиц.</a:t>
            </a:r>
          </a:p>
          <a:p>
            <a:pPr marL="0" marR="0" lvl="0" indent="0" algn="just" defTabSz="914400" rtl="0" eaLnBrk="1" fontAlgn="auto" latinLnBrk="0" hangingPunct="1">
              <a:lnSpc>
                <a:spcPct val="150000"/>
              </a:lnSpc>
              <a:spcBef>
                <a:spcPts val="0"/>
              </a:spcBef>
              <a:spcAft>
                <a:spcPts val="0"/>
              </a:spcAft>
              <a:buClrTx/>
              <a:buSzTx/>
              <a:buFont typeface="Courier New" panose="02070309020205020404" pitchFamily="49" charset="0"/>
              <a:buNone/>
              <a:tabLst/>
              <a:defRPr/>
            </a:pPr>
            <a:r>
              <a:rPr lang="ru-RU" sz="1200" b="0" i="0" kern="1200" dirty="0">
                <a:solidFill>
                  <a:schemeClr val="tx1"/>
                </a:solidFill>
                <a:effectLst/>
                <a:latin typeface="+mn-lt"/>
                <a:ea typeface="+mn-ea"/>
                <a:cs typeface="+mn-cs"/>
              </a:rPr>
              <a:t>Для измерения счетной концентрации частиц с размером 5 мкм и более может быть использован метод подсчета количества и определение (в поле зрения оптического или электронного микроскопа) размера частиц, принудительно осажденных на фильтр при прокачке через него анализируемого воздуха или </a:t>
            </a:r>
            <a:r>
              <a:rPr lang="ru-RU" sz="1200" b="0" i="0" kern="1200" dirty="0" err="1">
                <a:solidFill>
                  <a:schemeClr val="tx1"/>
                </a:solidFill>
                <a:effectLst/>
                <a:latin typeface="+mn-lt"/>
                <a:ea typeface="+mn-ea"/>
                <a:cs typeface="+mn-cs"/>
              </a:rPr>
              <a:t>седиментационно</a:t>
            </a:r>
            <a:r>
              <a:rPr lang="ru-RU" sz="1200" b="0" i="0" kern="1200" dirty="0">
                <a:solidFill>
                  <a:schemeClr val="tx1"/>
                </a:solidFill>
                <a:effectLst/>
                <a:latin typeface="+mn-lt"/>
                <a:ea typeface="+mn-ea"/>
                <a:cs typeface="+mn-cs"/>
              </a:rPr>
              <a:t> осажденных на контрольную пластину или фильтр.</a:t>
            </a:r>
          </a:p>
          <a:p>
            <a:pPr marL="0" marR="0" lvl="0" indent="0" algn="just" defTabSz="914400" rtl="0" eaLnBrk="1" fontAlgn="auto" latinLnBrk="0" hangingPunct="1">
              <a:lnSpc>
                <a:spcPct val="150000"/>
              </a:lnSpc>
              <a:spcBef>
                <a:spcPts val="0"/>
              </a:spcBef>
              <a:spcAft>
                <a:spcPts val="0"/>
              </a:spcAft>
              <a:buClrTx/>
              <a:buSzTx/>
              <a:buFont typeface="Courier New" panose="02070309020205020404" pitchFamily="49" charset="0"/>
              <a:buNone/>
              <a:tabLst/>
              <a:defRPr/>
            </a:pPr>
            <a:endParaRPr lang="en-US" dirty="0">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50000"/>
              </a:lnSpc>
              <a:spcBef>
                <a:spcPts val="0"/>
              </a:spcBef>
              <a:spcAft>
                <a:spcPts val="0"/>
              </a:spcAft>
              <a:buClrTx/>
              <a:buSzTx/>
              <a:buFont typeface="Courier New" panose="02070309020205020404" pitchFamily="49" charset="0"/>
              <a:buNone/>
              <a:tabLst/>
              <a:defRPr/>
            </a:pPr>
            <a:r>
              <a:rPr lang="en-US" dirty="0">
                <a:latin typeface="Times New Roman" panose="02020603050405020304" pitchFamily="18" charset="0"/>
                <a:cs typeface="Times New Roman" panose="02020603050405020304" pitchFamily="18" charset="0"/>
              </a:rPr>
              <a:t>N=(S)^1/2</a:t>
            </a:r>
            <a:r>
              <a:rPr lang="ru-RU" dirty="0">
                <a:latin typeface="Times New Roman" panose="02020603050405020304" pitchFamily="18" charset="0"/>
                <a:cs typeface="Times New Roman" panose="02020603050405020304" pitchFamily="18" charset="0"/>
              </a:rPr>
              <a:t> количество проб</a:t>
            </a:r>
          </a:p>
          <a:p>
            <a:pPr marL="0" marR="0" lvl="0" indent="0" algn="just" defTabSz="914400" rtl="0" eaLnBrk="1" fontAlgn="auto" latinLnBrk="0" hangingPunct="1">
              <a:lnSpc>
                <a:spcPct val="150000"/>
              </a:lnSpc>
              <a:spcBef>
                <a:spcPts val="0"/>
              </a:spcBef>
              <a:spcAft>
                <a:spcPts val="0"/>
              </a:spcAft>
              <a:buClrTx/>
              <a:buSzTx/>
              <a:buFont typeface="Courier New" panose="02070309020205020404" pitchFamily="49" charset="0"/>
              <a:buNone/>
              <a:tabLst/>
              <a:defRPr/>
            </a:pPr>
            <a:r>
              <a:rPr lang="en-US" dirty="0">
                <a:latin typeface="Times New Roman" panose="02020603050405020304" pitchFamily="18" charset="0"/>
                <a:cs typeface="Times New Roman" panose="02020603050405020304" pitchFamily="18" charset="0"/>
              </a:rPr>
              <a:t>V</a:t>
            </a:r>
            <a:r>
              <a:rPr lang="ru-RU" dirty="0">
                <a:latin typeface="Times New Roman" panose="02020603050405020304" pitchFamily="18" charset="0"/>
                <a:cs typeface="Times New Roman" panose="02020603050405020304" pitchFamily="18" charset="0"/>
              </a:rPr>
              <a:t>=20/(на предельную концентрацию частиц по таблице)</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должен быть не меньше чем нужно для </a:t>
            </a:r>
            <a:r>
              <a:rPr lang="ru-RU" dirty="0" err="1">
                <a:latin typeface="Times New Roman" panose="02020603050405020304" pitchFamily="18" charset="0"/>
                <a:cs typeface="Times New Roman" panose="02020603050405020304" pitchFamily="18" charset="0"/>
              </a:rPr>
              <a:t>регестрации</a:t>
            </a:r>
            <a:r>
              <a:rPr lang="ru-RU" dirty="0">
                <a:latin typeface="Times New Roman" panose="02020603050405020304" pitchFamily="18" charset="0"/>
                <a:cs typeface="Times New Roman" panose="02020603050405020304" pitchFamily="18" charset="0"/>
              </a:rPr>
              <a:t> 20 частиц </a:t>
            </a:r>
          </a:p>
        </p:txBody>
      </p:sp>
      <p:sp>
        <p:nvSpPr>
          <p:cNvPr id="4" name="Номер слайда 3"/>
          <p:cNvSpPr>
            <a:spLocks noGrp="1"/>
          </p:cNvSpPr>
          <p:nvPr>
            <p:ph type="sldNum" sz="quarter" idx="10"/>
          </p:nvPr>
        </p:nvSpPr>
        <p:spPr/>
        <p:txBody>
          <a:bodyPr/>
          <a:lstStyle/>
          <a:p>
            <a:fld id="{46BAE974-1264-4BFF-8AE9-A587BAEDCC9D}" type="slidenum">
              <a:rPr lang="ru-RU" smtClean="0"/>
              <a:t>29</a:t>
            </a:fld>
            <a:endParaRPr lang="ru-RU"/>
          </a:p>
        </p:txBody>
      </p:sp>
    </p:spTree>
    <p:extLst>
      <p:ext uri="{BB962C8B-B14F-4D97-AF65-F5344CB8AC3E}">
        <p14:creationId xmlns:p14="http://schemas.microsoft.com/office/powerpoint/2010/main" val="1262251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fontAlgn="base"/>
            <a:r>
              <a:rPr lang="ru-RU" sz="1800" dirty="0"/>
              <a:t>При аттестации чистых помещений на класс чистоты следует использовать переносные (передвижные) счетчики частиц с короткими </a:t>
            </a:r>
            <a:r>
              <a:rPr lang="ru-RU" sz="1800" dirty="0" err="1"/>
              <a:t>пробоотборными</a:t>
            </a:r>
            <a:r>
              <a:rPr lang="ru-RU" sz="1800" dirty="0"/>
              <a:t> трубками, поскольку в системах с удаленными точками отбора проб длина трубок велика и высока вероятность осаждения частиц с размерами 5,0 мкм на стенках трубок.</a:t>
            </a:r>
          </a:p>
          <a:p>
            <a:pPr fontAlgn="base"/>
            <a:r>
              <a:rPr lang="ru-RU" sz="1800" dirty="0"/>
              <a:t>При счете частиц в однонаправленном потоке воздуха следует применять </a:t>
            </a:r>
            <a:r>
              <a:rPr lang="ru-RU" sz="1800" dirty="0" err="1"/>
              <a:t>изокинетические</a:t>
            </a:r>
            <a:r>
              <a:rPr lang="ru-RU" sz="1800" dirty="0"/>
              <a:t> пробоотборники</a:t>
            </a:r>
          </a:p>
          <a:p>
            <a:r>
              <a:rPr lang="ru-RU" sz="1800" dirty="0"/>
              <a:t> Система контроля аэрозольных частиц может иметь разные исполнения:</a:t>
            </a:r>
          </a:p>
          <a:p>
            <a:r>
              <a:rPr lang="ru-RU" sz="1800" dirty="0"/>
              <a:t>- состоять из независимых счетчиков частиц;</a:t>
            </a:r>
          </a:p>
          <a:p>
            <a:pPr marL="342900" indent="-342900">
              <a:buFontTx/>
              <a:buChar char="-"/>
            </a:pPr>
            <a:r>
              <a:rPr lang="ru-RU" sz="1800" dirty="0"/>
              <a:t>образовывать сеть точек </a:t>
            </a:r>
            <a:r>
              <a:rPr lang="ru-RU" sz="1800" dirty="0" err="1"/>
              <a:t>пробоотбора</a:t>
            </a:r>
            <a:r>
              <a:rPr lang="ru-RU" sz="1800" dirty="0"/>
              <a:t>, которые последовательно подключаются к разветвителю, а через него - к счетчику частиц</a:t>
            </a:r>
          </a:p>
          <a:p>
            <a:pPr marL="342900" indent="-342900">
              <a:buFontTx/>
              <a:buChar char="-"/>
            </a:pPr>
            <a:r>
              <a:rPr lang="ru-RU" sz="1800" dirty="0"/>
              <a:t>- являться комбинацией первых двух.</a:t>
            </a:r>
          </a:p>
          <a:p>
            <a:r>
              <a:rPr lang="ru-RU" sz="1800" dirty="0"/>
              <a:t>При выборе систем контроля следует учитывать требования к размерам частиц. При использовании систем с удаленными точками отбора проб следует учитывать длину трубок и радиусы изгибов трубок с учетом возможности оседания Частиц на стенки трубок. </a:t>
            </a:r>
          </a:p>
          <a:p>
            <a:endParaRPr lang="ru-RU" sz="18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46BAE974-1264-4BFF-8AE9-A587BAEDCC9D}" type="slidenum">
              <a:rPr lang="ru-RU" smtClean="0"/>
              <a:t>49</a:t>
            </a:fld>
            <a:endParaRPr lang="ru-RU"/>
          </a:p>
        </p:txBody>
      </p:sp>
    </p:spTree>
    <p:extLst>
      <p:ext uri="{BB962C8B-B14F-4D97-AF65-F5344CB8AC3E}">
        <p14:creationId xmlns:p14="http://schemas.microsoft.com/office/powerpoint/2010/main" val="792262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i="0" u="none" strike="noStrike" kern="1200" baseline="0" dirty="0">
                <a:solidFill>
                  <a:schemeClr val="tx1"/>
                </a:solidFill>
                <a:latin typeface="+mn-lt"/>
                <a:ea typeface="+mn-ea"/>
                <a:cs typeface="+mn-cs"/>
              </a:rPr>
              <a:t>Необходимая скорость воздуха должна быть выбрана с учетом физических препятствий, источников тепла,</a:t>
            </a:r>
          </a:p>
          <a:p>
            <a:r>
              <a:rPr lang="ru-RU" sz="1200" b="0" i="0" u="none" strike="noStrike" kern="1200" baseline="0" dirty="0">
                <a:solidFill>
                  <a:schemeClr val="tx1"/>
                </a:solidFill>
                <a:latin typeface="+mn-lt"/>
                <a:ea typeface="+mn-ea"/>
                <a:cs typeface="+mn-cs"/>
              </a:rPr>
              <a:t>вытяжки и источников загрязнений.</a:t>
            </a:r>
          </a:p>
          <a:p>
            <a:r>
              <a:rPr lang="ru-RU" sz="1200" b="0" i="0" u="none" strike="noStrike" kern="1200" baseline="0" dirty="0">
                <a:solidFill>
                  <a:schemeClr val="tx1"/>
                </a:solidFill>
                <a:latin typeface="+mn-lt"/>
                <a:ea typeface="+mn-ea"/>
                <a:cs typeface="+mn-cs"/>
              </a:rPr>
              <a:t>Для беспрепятственного открывания дверей и исключения непредусмотренного встречного потока воздуха из-за турбулентности, как правило, перепад давления между чистыми помещениями или чистыми зонами с различными</a:t>
            </a:r>
          </a:p>
          <a:p>
            <a:r>
              <a:rPr lang="ru-RU" sz="1200" b="0" i="0" u="none" strike="noStrike" kern="1200" baseline="0" dirty="0">
                <a:solidFill>
                  <a:schemeClr val="tx1"/>
                </a:solidFill>
                <a:latin typeface="+mn-lt"/>
                <a:ea typeface="+mn-ea"/>
                <a:cs typeface="+mn-cs"/>
              </a:rPr>
              <a:t>классами чистоты должен быть от 5 до 20 Па.</a:t>
            </a:r>
          </a:p>
          <a:p>
            <a:endParaRPr lang="ru-RU" dirty="0"/>
          </a:p>
          <a:p>
            <a:r>
              <a:rPr lang="ru-RU" dirty="0"/>
              <a:t>Требования к чистоте помещений могут быть различными. Целью проекта может быть защита продукта или процесса, изоляция продукта или комбинация этих требований. Для защиты чистых помещений от загрязнений, вносимых из менее чистых зон, необходимо:</a:t>
            </a:r>
          </a:p>
          <a:p>
            <a:r>
              <a:rPr lang="ru-RU" dirty="0"/>
              <a:t>- поддерживать в чистых помещениях более высокое статическое давление по сравнению с соседними зонами; - поддерживать достаточную скорость потока воздуха в месте разграничения чистой и менее чистой зоны. Обратное движение воздуха может представлять риск загрязнений. В качестве альтернативы может рассматриваться непроницаемый барьер. Следует обеспечить поступление достаточного количества наружного воздуха для вентиляции в соответствии с санитарными требованиями, компенсации утечек воздуха на границах чистых помещений или чистых зон и компенсации вытяжек воздуха.</a:t>
            </a:r>
          </a:p>
        </p:txBody>
      </p:sp>
      <p:sp>
        <p:nvSpPr>
          <p:cNvPr id="4" name="Номер слайда 3"/>
          <p:cNvSpPr>
            <a:spLocks noGrp="1"/>
          </p:cNvSpPr>
          <p:nvPr>
            <p:ph type="sldNum" sz="quarter" idx="10"/>
          </p:nvPr>
        </p:nvSpPr>
        <p:spPr/>
        <p:txBody>
          <a:bodyPr/>
          <a:lstStyle/>
          <a:p>
            <a:fld id="{46BAE974-1264-4BFF-8AE9-A587BAEDCC9D}" type="slidenum">
              <a:rPr lang="ru-RU" smtClean="0"/>
              <a:t>18</a:t>
            </a:fld>
            <a:endParaRPr lang="ru-RU"/>
          </a:p>
        </p:txBody>
      </p:sp>
    </p:spTree>
    <p:extLst>
      <p:ext uri="{BB962C8B-B14F-4D97-AF65-F5344CB8AC3E}">
        <p14:creationId xmlns:p14="http://schemas.microsoft.com/office/powerpoint/2010/main" val="2383895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В силу экономических, технических и эксплуатационных факторов технологическое ядро во многих случаях окружают зоны с меньшим классом чистоты. Это позволяет уменьшить до минимума размер зоны с высоким классом чистоты. Потоки персонала и материалов между чистыми зонами повышают риск переноса загрязнений, поэтому следует уделить особое внимание детализации планировки и организации потоков персонала и материалов. На рисунке показан принцип контроля загрязнений.</a:t>
            </a:r>
          </a:p>
          <a:p>
            <a:r>
              <a:rPr lang="ru-RU" dirty="0"/>
              <a:t>В центре рисунка находится технологическое ядро, в котором происходят процессы производства. Технологическое ядро расположено в чистой зоне, за чистой зоной следует чистое помещение с меньшим классом чистоты, и так далее идут друг за другом зоны с меньшим классом чистоты. Это делается для того, чтобы уменьшить риск попадания загрязнений в технологическое ядро. Также для этого специально отрегулированы потоки персонала и продукции. Персонал проходит постепенно к технологическому ядру проходя каждую из зон, затем доходя до технологического ядра выполняет свою функцию и идёт в обратном направлении на выход. Также определённый путь имеет и материал. Материал, постепенно проходя каждую из зон, оказывается в технологическом ядре, там над ним выполняют определённые действия, а затем готовый продукт следует дальше в одном направлении, а отходы от него в другом направлении.</a:t>
            </a:r>
          </a:p>
          <a:p>
            <a:endParaRPr lang="ru-RU" dirty="0"/>
          </a:p>
        </p:txBody>
      </p:sp>
      <p:sp>
        <p:nvSpPr>
          <p:cNvPr id="4" name="Номер слайда 3"/>
          <p:cNvSpPr>
            <a:spLocks noGrp="1"/>
          </p:cNvSpPr>
          <p:nvPr>
            <p:ph type="sldNum" sz="quarter" idx="10"/>
          </p:nvPr>
        </p:nvSpPr>
        <p:spPr/>
        <p:txBody>
          <a:bodyPr/>
          <a:lstStyle/>
          <a:p>
            <a:fld id="{46BAE974-1264-4BFF-8AE9-A587BAEDCC9D}" type="slidenum">
              <a:rPr lang="ru-RU" smtClean="0"/>
              <a:t>19</a:t>
            </a:fld>
            <a:endParaRPr lang="ru-RU"/>
          </a:p>
        </p:txBody>
      </p:sp>
    </p:spTree>
    <p:extLst>
      <p:ext uri="{BB962C8B-B14F-4D97-AF65-F5344CB8AC3E}">
        <p14:creationId xmlns:p14="http://schemas.microsoft.com/office/powerpoint/2010/main" val="1010756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В чистом помещении применяются однонаправленные и </a:t>
            </a:r>
            <a:r>
              <a:rPr lang="ru-RU" dirty="0" err="1"/>
              <a:t>неоднонаправленные</a:t>
            </a:r>
            <a:r>
              <a:rPr lang="ru-RU" dirty="0"/>
              <a:t> потоки воздуха. Комбинация двух потоков дает смешанный поток. В чистых помещениях классов 1—5 ИСО, как правило, применяются однонаправленные потоки воздуха, а для помещений классов 6—9 ИСО — </a:t>
            </a:r>
            <a:r>
              <a:rPr lang="ru-RU" dirty="0" err="1"/>
              <a:t>неоднонаправленные</a:t>
            </a:r>
            <a:r>
              <a:rPr lang="ru-RU" dirty="0"/>
              <a:t>. </a:t>
            </a:r>
          </a:p>
        </p:txBody>
      </p:sp>
      <p:sp>
        <p:nvSpPr>
          <p:cNvPr id="4" name="Номер слайда 3"/>
          <p:cNvSpPr>
            <a:spLocks noGrp="1"/>
          </p:cNvSpPr>
          <p:nvPr>
            <p:ph type="sldNum" sz="quarter" idx="10"/>
          </p:nvPr>
        </p:nvSpPr>
        <p:spPr/>
        <p:txBody>
          <a:bodyPr/>
          <a:lstStyle/>
          <a:p>
            <a:fld id="{46BAE974-1264-4BFF-8AE9-A587BAEDCC9D}" type="slidenum">
              <a:rPr lang="ru-RU" smtClean="0"/>
              <a:t>20</a:t>
            </a:fld>
            <a:endParaRPr lang="ru-RU"/>
          </a:p>
        </p:txBody>
      </p:sp>
    </p:spTree>
    <p:extLst>
      <p:ext uri="{BB962C8B-B14F-4D97-AF65-F5344CB8AC3E}">
        <p14:creationId xmlns:p14="http://schemas.microsoft.com/office/powerpoint/2010/main" val="496539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Однонаправленный поток воздуха может быть вертикальным или горизонтальным. В обоих случаях потоки воздуха направлены от зон притока к вытяжкам, которые располагаются примерно одна против другой, чтобы обеспечивалось максимально возможное прямолинейное движение потока воздуха. При проектировании следует убедиться, что нарушения потока воздуха в технологическом ядре минимальны. В рабочей плоскости, перпендикулярной к направлению потока чистого воздуха, уровень чистоты во всех точках должен быть одинаковым. Следовательно, для процессов, происходящих горизонтально, нужен вертикальный поток, для процессов, ориентированных вертикально, — горизонтальный поток. Наилучшими показателями чистоты обладают рабочие зоны, расположенные непосредственно после притока чистого воздуха. Рабочие зоны, расположенные дальше по ходу потока воздуха, могут быть загрязнены частицами, выделенными предметами, находящимися в начале движения потока. В связи с этим персонал не должен находиться между притоком воздуха и рабочей зоной. </a:t>
            </a:r>
          </a:p>
          <a:p>
            <a:endParaRPr lang="ru-RU" dirty="0"/>
          </a:p>
        </p:txBody>
      </p:sp>
      <p:sp>
        <p:nvSpPr>
          <p:cNvPr id="4" name="Номер слайда 3"/>
          <p:cNvSpPr>
            <a:spLocks noGrp="1"/>
          </p:cNvSpPr>
          <p:nvPr>
            <p:ph type="sldNum" sz="quarter" idx="10"/>
          </p:nvPr>
        </p:nvSpPr>
        <p:spPr/>
        <p:txBody>
          <a:bodyPr/>
          <a:lstStyle/>
          <a:p>
            <a:fld id="{46BAE974-1264-4BFF-8AE9-A587BAEDCC9D}" type="slidenum">
              <a:rPr lang="ru-RU" smtClean="0"/>
              <a:t>21</a:t>
            </a:fld>
            <a:endParaRPr lang="ru-RU"/>
          </a:p>
        </p:txBody>
      </p:sp>
    </p:spTree>
    <p:extLst>
      <p:ext uri="{BB962C8B-B14F-4D97-AF65-F5344CB8AC3E}">
        <p14:creationId xmlns:p14="http://schemas.microsoft.com/office/powerpoint/2010/main" val="1925915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err="1"/>
              <a:t>Неоднонаправленные</a:t>
            </a:r>
            <a:r>
              <a:rPr lang="ru-RU" dirty="0"/>
              <a:t> потоки воздуха в чистых помещениях движутся от приточных фильтров, расположенных в различных местах, и удаляются через вытяжки. Фильтры могут быть расположены через равные интервалы по всему чистому помещению или над технологическим ядром, сгруппированы или размещены иным образом в зависимости от назначения чистого помещения. Расположение фильтров имеет важное значение для работы чистого помещения. Финишные фильтры могут располагаться на некотором удалении от чистого помещения (например, на входе чистого воздуховода). В этом случае следует принять специальные меры предосторожности, чтобы не допустить появления загрязнений между этими фильтрами и чистым помещением (например, за счет контроля чистоты поверхностей, обеспечения воздухонепроницаемости и процесса очистки). При размещении вытяжек воздуха следует учитывать опасность образования застойных зон. </a:t>
            </a:r>
          </a:p>
        </p:txBody>
      </p:sp>
      <p:sp>
        <p:nvSpPr>
          <p:cNvPr id="4" name="Номер слайда 3"/>
          <p:cNvSpPr>
            <a:spLocks noGrp="1"/>
          </p:cNvSpPr>
          <p:nvPr>
            <p:ph type="sldNum" sz="quarter" idx="10"/>
          </p:nvPr>
        </p:nvSpPr>
        <p:spPr/>
        <p:txBody>
          <a:bodyPr/>
          <a:lstStyle/>
          <a:p>
            <a:fld id="{46BAE974-1264-4BFF-8AE9-A587BAEDCC9D}" type="slidenum">
              <a:rPr lang="ru-RU" smtClean="0"/>
              <a:t>22</a:t>
            </a:fld>
            <a:endParaRPr lang="ru-RU"/>
          </a:p>
        </p:txBody>
      </p:sp>
    </p:spTree>
    <p:extLst>
      <p:ext uri="{BB962C8B-B14F-4D97-AF65-F5344CB8AC3E}">
        <p14:creationId xmlns:p14="http://schemas.microsoft.com/office/powerpoint/2010/main" val="13216264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В чистых помещениях со смешанными потоками используются как однонаправленный, так и </a:t>
            </a:r>
            <a:r>
              <a:rPr lang="ru-RU" dirty="0" err="1"/>
              <a:t>неоднонаправленный</a:t>
            </a:r>
            <a:r>
              <a:rPr lang="ru-RU" dirty="0"/>
              <a:t> потоки.</a:t>
            </a:r>
          </a:p>
        </p:txBody>
      </p:sp>
      <p:sp>
        <p:nvSpPr>
          <p:cNvPr id="4" name="Номер слайда 3"/>
          <p:cNvSpPr>
            <a:spLocks noGrp="1"/>
          </p:cNvSpPr>
          <p:nvPr>
            <p:ph type="sldNum" sz="quarter" idx="10"/>
          </p:nvPr>
        </p:nvSpPr>
        <p:spPr/>
        <p:txBody>
          <a:bodyPr/>
          <a:lstStyle/>
          <a:p>
            <a:fld id="{46BAE974-1264-4BFF-8AE9-A587BAEDCC9D}" type="slidenum">
              <a:rPr lang="ru-RU" smtClean="0"/>
              <a:t>23</a:t>
            </a:fld>
            <a:endParaRPr lang="ru-RU"/>
          </a:p>
        </p:txBody>
      </p:sp>
    </p:spTree>
    <p:extLst>
      <p:ext uri="{BB962C8B-B14F-4D97-AF65-F5344CB8AC3E}">
        <p14:creationId xmlns:p14="http://schemas.microsoft.com/office/powerpoint/2010/main" val="10734292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Чтобы избежать значительной турбулентности вблизи чувствительной к загрязнениям зоны в чистых помещениях с однонаправленным потоком воздуха, необходимо учитывать основные аэродинамические требования, характер физических препятствий потоку воздуха (технологическое оборудование), выполняемые операции, движения персонала и перемещение продукта. Во избежание нарушений потока воздуха и перекрестного загрязнения между рабочими зонами следует принять меры. Влияние факторов, нарушающих форму потока воздуха (слева), и соответствующие методы улучшения формы потока воздуха (справа) .</a:t>
            </a:r>
          </a:p>
          <a:p>
            <a:r>
              <a:rPr lang="ru-RU" dirty="0"/>
              <a:t>Из-за неправильного расположения оборудования можно нарушить потоки воздуха. Вывод: оборудование не стоит располагать с краю, или в оборудование должна быть вытяжка воздуха.</a:t>
            </a:r>
          </a:p>
        </p:txBody>
      </p:sp>
      <p:sp>
        <p:nvSpPr>
          <p:cNvPr id="4" name="Номер слайда 3"/>
          <p:cNvSpPr>
            <a:spLocks noGrp="1"/>
          </p:cNvSpPr>
          <p:nvPr>
            <p:ph type="sldNum" sz="quarter" idx="10"/>
          </p:nvPr>
        </p:nvSpPr>
        <p:spPr/>
        <p:txBody>
          <a:bodyPr/>
          <a:lstStyle/>
          <a:p>
            <a:fld id="{46BAE974-1264-4BFF-8AE9-A587BAEDCC9D}" type="slidenum">
              <a:rPr lang="ru-RU" smtClean="0"/>
              <a:t>24</a:t>
            </a:fld>
            <a:endParaRPr lang="ru-RU"/>
          </a:p>
        </p:txBody>
      </p:sp>
    </p:spTree>
    <p:extLst>
      <p:ext uri="{BB962C8B-B14F-4D97-AF65-F5344CB8AC3E}">
        <p14:creationId xmlns:p14="http://schemas.microsoft.com/office/powerpoint/2010/main" val="3382353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Устраняется за счет улучшения формы оборудования и рабочего места</a:t>
            </a:r>
          </a:p>
        </p:txBody>
      </p:sp>
      <p:sp>
        <p:nvSpPr>
          <p:cNvPr id="4" name="Номер слайда 3"/>
          <p:cNvSpPr>
            <a:spLocks noGrp="1"/>
          </p:cNvSpPr>
          <p:nvPr>
            <p:ph type="sldNum" sz="quarter" idx="10"/>
          </p:nvPr>
        </p:nvSpPr>
        <p:spPr/>
        <p:txBody>
          <a:bodyPr/>
          <a:lstStyle/>
          <a:p>
            <a:fld id="{46BAE974-1264-4BFF-8AE9-A587BAEDCC9D}" type="slidenum">
              <a:rPr lang="ru-RU" smtClean="0"/>
              <a:t>25</a:t>
            </a:fld>
            <a:endParaRPr lang="ru-RU"/>
          </a:p>
        </p:txBody>
      </p:sp>
    </p:spTree>
    <p:extLst>
      <p:ext uri="{BB962C8B-B14F-4D97-AF65-F5344CB8AC3E}">
        <p14:creationId xmlns:p14="http://schemas.microsoft.com/office/powerpoint/2010/main" val="3677753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02005" y="2483031"/>
            <a:ext cx="9089390" cy="1713328"/>
          </a:xfrm>
        </p:spPr>
        <p:txBody>
          <a:bodyPr/>
          <a:lstStyle/>
          <a:p>
            <a:r>
              <a:rPr lang="ru-RU"/>
              <a:t>Образец заголовка</a:t>
            </a:r>
          </a:p>
        </p:txBody>
      </p:sp>
      <p:sp>
        <p:nvSpPr>
          <p:cNvPr id="3" name="Подзаголовок 2"/>
          <p:cNvSpPr>
            <a:spLocks noGrp="1"/>
          </p:cNvSpPr>
          <p:nvPr>
            <p:ph type="subTitle" idx="1"/>
          </p:nvPr>
        </p:nvSpPr>
        <p:spPr>
          <a:xfrm>
            <a:off x="1604010" y="4529402"/>
            <a:ext cx="7485380" cy="2042672"/>
          </a:xfrm>
        </p:spPr>
        <p:txBody>
          <a:bodyPr/>
          <a:lstStyle>
            <a:lvl1pPr marL="0" indent="0" algn="ctr">
              <a:buNone/>
              <a:defRPr>
                <a:solidFill>
                  <a:schemeClr val="tx1">
                    <a:tint val="75000"/>
                  </a:schemeClr>
                </a:solidFill>
              </a:defRPr>
            </a:lvl1pPr>
            <a:lvl2pPr marL="533872" indent="0" algn="ctr">
              <a:buNone/>
              <a:defRPr>
                <a:solidFill>
                  <a:schemeClr val="tx1">
                    <a:tint val="75000"/>
                  </a:schemeClr>
                </a:solidFill>
              </a:defRPr>
            </a:lvl2pPr>
            <a:lvl3pPr marL="1067745" indent="0" algn="ctr">
              <a:buNone/>
              <a:defRPr>
                <a:solidFill>
                  <a:schemeClr val="tx1">
                    <a:tint val="75000"/>
                  </a:schemeClr>
                </a:solidFill>
              </a:defRPr>
            </a:lvl3pPr>
            <a:lvl4pPr marL="1601617" indent="0" algn="ctr">
              <a:buNone/>
              <a:defRPr>
                <a:solidFill>
                  <a:schemeClr val="tx1">
                    <a:tint val="75000"/>
                  </a:schemeClr>
                </a:solidFill>
              </a:defRPr>
            </a:lvl4pPr>
            <a:lvl5pPr marL="2135490" indent="0" algn="ctr">
              <a:buNone/>
              <a:defRPr>
                <a:solidFill>
                  <a:schemeClr val="tx1">
                    <a:tint val="75000"/>
                  </a:schemeClr>
                </a:solidFill>
              </a:defRPr>
            </a:lvl5pPr>
            <a:lvl6pPr marL="2669362" indent="0" algn="ctr">
              <a:buNone/>
              <a:defRPr>
                <a:solidFill>
                  <a:schemeClr val="tx1">
                    <a:tint val="75000"/>
                  </a:schemeClr>
                </a:solidFill>
              </a:defRPr>
            </a:lvl6pPr>
            <a:lvl7pPr marL="3203235" indent="0" algn="ctr">
              <a:buNone/>
              <a:defRPr>
                <a:solidFill>
                  <a:schemeClr val="tx1">
                    <a:tint val="75000"/>
                  </a:schemeClr>
                </a:solidFill>
              </a:defRPr>
            </a:lvl7pPr>
            <a:lvl8pPr marL="3737107" indent="0" algn="ctr">
              <a:buNone/>
              <a:defRPr>
                <a:solidFill>
                  <a:schemeClr val="tx1">
                    <a:tint val="75000"/>
                  </a:schemeClr>
                </a:solidFill>
              </a:defRPr>
            </a:lvl8pPr>
            <a:lvl9pPr marL="427098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66695CD7-EE9F-492B-A849-073D0A93736C}" type="datetimeFigureOut">
              <a:rPr lang="ru-RU" smtClean="0"/>
              <a:pPr/>
              <a:t>25.11.2022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CFA57-D2F2-46C1-B1D6-025E6A42126A}" type="slidenum">
              <a:rPr lang="ru-RU" smtClean="0"/>
              <a:pPr/>
              <a:t>‹#›</a:t>
            </a:fld>
            <a:endParaRPr lang="ru-RU"/>
          </a:p>
        </p:txBody>
      </p:sp>
    </p:spTree>
    <p:extLst>
      <p:ext uri="{BB962C8B-B14F-4D97-AF65-F5344CB8AC3E}">
        <p14:creationId xmlns:p14="http://schemas.microsoft.com/office/powerpoint/2010/main" val="660188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6695CD7-EE9F-492B-A849-073D0A93736C}" type="datetimeFigureOut">
              <a:rPr lang="ru-RU" smtClean="0"/>
              <a:pPr/>
              <a:t>25.11.2022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CFA57-D2F2-46C1-B1D6-025E6A42126A}" type="slidenum">
              <a:rPr lang="ru-RU" smtClean="0"/>
              <a:pPr/>
              <a:t>‹#›</a:t>
            </a:fld>
            <a:endParaRPr lang="ru-RU"/>
          </a:p>
        </p:txBody>
      </p:sp>
    </p:spTree>
    <p:extLst>
      <p:ext uri="{BB962C8B-B14F-4D97-AF65-F5344CB8AC3E}">
        <p14:creationId xmlns:p14="http://schemas.microsoft.com/office/powerpoint/2010/main" val="1667669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067112" y="373750"/>
            <a:ext cx="2812588" cy="7948657"/>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25639" y="373750"/>
            <a:ext cx="8263250" cy="794865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6695CD7-EE9F-492B-A849-073D0A93736C}" type="datetimeFigureOut">
              <a:rPr lang="ru-RU" smtClean="0"/>
              <a:pPr/>
              <a:t>25.11.2022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CFA57-D2F2-46C1-B1D6-025E6A42126A}" type="slidenum">
              <a:rPr lang="ru-RU" smtClean="0"/>
              <a:pPr/>
              <a:t>‹#›</a:t>
            </a:fld>
            <a:endParaRPr lang="ru-RU"/>
          </a:p>
        </p:txBody>
      </p:sp>
    </p:spTree>
    <p:extLst>
      <p:ext uri="{BB962C8B-B14F-4D97-AF65-F5344CB8AC3E}">
        <p14:creationId xmlns:p14="http://schemas.microsoft.com/office/powerpoint/2010/main" val="2689394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02005" y="2483031"/>
            <a:ext cx="9089390" cy="1713328"/>
          </a:xfrm>
        </p:spPr>
        <p:txBody>
          <a:bodyPr/>
          <a:lstStyle/>
          <a:p>
            <a:r>
              <a:rPr lang="ru-RU"/>
              <a:t>Образец заголовка</a:t>
            </a:r>
          </a:p>
        </p:txBody>
      </p:sp>
      <p:sp>
        <p:nvSpPr>
          <p:cNvPr id="3" name="Подзаголовок 2"/>
          <p:cNvSpPr>
            <a:spLocks noGrp="1"/>
          </p:cNvSpPr>
          <p:nvPr>
            <p:ph type="subTitle" idx="1"/>
          </p:nvPr>
        </p:nvSpPr>
        <p:spPr>
          <a:xfrm>
            <a:off x="1604010" y="4529402"/>
            <a:ext cx="7485380" cy="2042672"/>
          </a:xfrm>
        </p:spPr>
        <p:txBody>
          <a:bodyPr/>
          <a:lstStyle>
            <a:lvl1pPr marL="0" indent="0" algn="ctr">
              <a:buNone/>
              <a:defRPr>
                <a:solidFill>
                  <a:schemeClr val="tx1">
                    <a:tint val="75000"/>
                  </a:schemeClr>
                </a:solidFill>
              </a:defRPr>
            </a:lvl1pPr>
            <a:lvl2pPr marL="533872" indent="0" algn="ctr">
              <a:buNone/>
              <a:defRPr>
                <a:solidFill>
                  <a:schemeClr val="tx1">
                    <a:tint val="75000"/>
                  </a:schemeClr>
                </a:solidFill>
              </a:defRPr>
            </a:lvl2pPr>
            <a:lvl3pPr marL="1067745" indent="0" algn="ctr">
              <a:buNone/>
              <a:defRPr>
                <a:solidFill>
                  <a:schemeClr val="tx1">
                    <a:tint val="75000"/>
                  </a:schemeClr>
                </a:solidFill>
              </a:defRPr>
            </a:lvl3pPr>
            <a:lvl4pPr marL="1601617" indent="0" algn="ctr">
              <a:buNone/>
              <a:defRPr>
                <a:solidFill>
                  <a:schemeClr val="tx1">
                    <a:tint val="75000"/>
                  </a:schemeClr>
                </a:solidFill>
              </a:defRPr>
            </a:lvl4pPr>
            <a:lvl5pPr marL="2135490" indent="0" algn="ctr">
              <a:buNone/>
              <a:defRPr>
                <a:solidFill>
                  <a:schemeClr val="tx1">
                    <a:tint val="75000"/>
                  </a:schemeClr>
                </a:solidFill>
              </a:defRPr>
            </a:lvl5pPr>
            <a:lvl6pPr marL="2669362" indent="0" algn="ctr">
              <a:buNone/>
              <a:defRPr>
                <a:solidFill>
                  <a:schemeClr val="tx1">
                    <a:tint val="75000"/>
                  </a:schemeClr>
                </a:solidFill>
              </a:defRPr>
            </a:lvl6pPr>
            <a:lvl7pPr marL="3203235" indent="0" algn="ctr">
              <a:buNone/>
              <a:defRPr>
                <a:solidFill>
                  <a:schemeClr val="tx1">
                    <a:tint val="75000"/>
                  </a:schemeClr>
                </a:solidFill>
              </a:defRPr>
            </a:lvl7pPr>
            <a:lvl8pPr marL="3737107" indent="0" algn="ctr">
              <a:buNone/>
              <a:defRPr>
                <a:solidFill>
                  <a:schemeClr val="tx1">
                    <a:tint val="75000"/>
                  </a:schemeClr>
                </a:solidFill>
              </a:defRPr>
            </a:lvl8pPr>
            <a:lvl9pPr marL="427098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9711644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6912734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4705" y="5136284"/>
            <a:ext cx="9089390" cy="1587511"/>
          </a:xfrm>
        </p:spPr>
        <p:txBody>
          <a:bodyPr anchor="t"/>
          <a:lstStyle>
            <a:lvl1pPr algn="l">
              <a:defRPr sz="4700" b="1" cap="all"/>
            </a:lvl1pPr>
          </a:lstStyle>
          <a:p>
            <a:r>
              <a:rPr lang="ru-RU"/>
              <a:t>Образец заголовка</a:t>
            </a:r>
          </a:p>
        </p:txBody>
      </p:sp>
      <p:sp>
        <p:nvSpPr>
          <p:cNvPr id="3" name="Текст 2"/>
          <p:cNvSpPr>
            <a:spLocks noGrp="1"/>
          </p:cNvSpPr>
          <p:nvPr>
            <p:ph type="body" idx="1"/>
          </p:nvPr>
        </p:nvSpPr>
        <p:spPr>
          <a:xfrm>
            <a:off x="844705" y="3387802"/>
            <a:ext cx="9089390" cy="1748482"/>
          </a:xfrm>
        </p:spPr>
        <p:txBody>
          <a:bodyPr anchor="b"/>
          <a:lstStyle>
            <a:lvl1pPr marL="0" indent="0">
              <a:buNone/>
              <a:defRPr sz="2300">
                <a:solidFill>
                  <a:schemeClr val="tx1">
                    <a:tint val="75000"/>
                  </a:schemeClr>
                </a:solidFill>
              </a:defRPr>
            </a:lvl1pPr>
            <a:lvl2pPr marL="533872" indent="0">
              <a:buNone/>
              <a:defRPr sz="2100">
                <a:solidFill>
                  <a:schemeClr val="tx1">
                    <a:tint val="75000"/>
                  </a:schemeClr>
                </a:solidFill>
              </a:defRPr>
            </a:lvl2pPr>
            <a:lvl3pPr marL="1067745" indent="0">
              <a:buNone/>
              <a:defRPr sz="1900">
                <a:solidFill>
                  <a:schemeClr val="tx1">
                    <a:tint val="75000"/>
                  </a:schemeClr>
                </a:solidFill>
              </a:defRPr>
            </a:lvl3pPr>
            <a:lvl4pPr marL="1601617" indent="0">
              <a:buNone/>
              <a:defRPr sz="1600">
                <a:solidFill>
                  <a:schemeClr val="tx1">
                    <a:tint val="75000"/>
                  </a:schemeClr>
                </a:solidFill>
              </a:defRPr>
            </a:lvl4pPr>
            <a:lvl5pPr marL="2135490" indent="0">
              <a:buNone/>
              <a:defRPr sz="1600">
                <a:solidFill>
                  <a:schemeClr val="tx1">
                    <a:tint val="75000"/>
                  </a:schemeClr>
                </a:solidFill>
              </a:defRPr>
            </a:lvl5pPr>
            <a:lvl6pPr marL="2669362" indent="0">
              <a:buNone/>
              <a:defRPr sz="1600">
                <a:solidFill>
                  <a:schemeClr val="tx1">
                    <a:tint val="75000"/>
                  </a:schemeClr>
                </a:solidFill>
              </a:defRPr>
            </a:lvl6pPr>
            <a:lvl7pPr marL="3203235" indent="0">
              <a:buNone/>
              <a:defRPr sz="1600">
                <a:solidFill>
                  <a:schemeClr val="tx1">
                    <a:tint val="75000"/>
                  </a:schemeClr>
                </a:solidFill>
              </a:defRPr>
            </a:lvl7pPr>
            <a:lvl8pPr marL="3737107" indent="0">
              <a:buNone/>
              <a:defRPr sz="1600">
                <a:solidFill>
                  <a:schemeClr val="tx1">
                    <a:tint val="75000"/>
                  </a:schemeClr>
                </a:solidFill>
              </a:defRPr>
            </a:lvl8pPr>
            <a:lvl9pPr marL="427098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7020813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625639" y="2174040"/>
            <a:ext cx="5537918" cy="6148367"/>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6341781" y="2174040"/>
            <a:ext cx="5537919" cy="6148367"/>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7963178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20093"/>
            <a:ext cx="9624060" cy="1332177"/>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534670" y="1789188"/>
            <a:ext cx="4724775" cy="745649"/>
          </a:xfrm>
        </p:spPr>
        <p:txBody>
          <a:bodyPr anchor="b"/>
          <a:lstStyle>
            <a:lvl1pPr marL="0" indent="0">
              <a:buNone/>
              <a:defRPr sz="2800" b="1"/>
            </a:lvl1pPr>
            <a:lvl2pPr marL="533872" indent="0">
              <a:buNone/>
              <a:defRPr sz="2300" b="1"/>
            </a:lvl2pPr>
            <a:lvl3pPr marL="1067745" indent="0">
              <a:buNone/>
              <a:defRPr sz="2100" b="1"/>
            </a:lvl3pPr>
            <a:lvl4pPr marL="1601617" indent="0">
              <a:buNone/>
              <a:defRPr sz="1900" b="1"/>
            </a:lvl4pPr>
            <a:lvl5pPr marL="2135490" indent="0">
              <a:buNone/>
              <a:defRPr sz="1900" b="1"/>
            </a:lvl5pPr>
            <a:lvl6pPr marL="2669362" indent="0">
              <a:buNone/>
              <a:defRPr sz="1900" b="1"/>
            </a:lvl6pPr>
            <a:lvl7pPr marL="3203235" indent="0">
              <a:buNone/>
              <a:defRPr sz="1900" b="1"/>
            </a:lvl7pPr>
            <a:lvl8pPr marL="3737107" indent="0">
              <a:buNone/>
              <a:defRPr sz="1900" b="1"/>
            </a:lvl8pPr>
            <a:lvl9pPr marL="4270980" indent="0">
              <a:buNone/>
              <a:defRPr sz="1900" b="1"/>
            </a:lvl9pPr>
          </a:lstStyle>
          <a:p>
            <a:pPr lvl="0"/>
            <a:r>
              <a:rPr lang="ru-RU"/>
              <a:t>Образец текста</a:t>
            </a:r>
          </a:p>
        </p:txBody>
      </p:sp>
      <p:sp>
        <p:nvSpPr>
          <p:cNvPr id="4" name="Содержимое 3"/>
          <p:cNvSpPr>
            <a:spLocks noGrp="1"/>
          </p:cNvSpPr>
          <p:nvPr>
            <p:ph sz="half" idx="2"/>
          </p:nvPr>
        </p:nvSpPr>
        <p:spPr>
          <a:xfrm>
            <a:off x="534670" y="2534837"/>
            <a:ext cx="4724775" cy="4605263"/>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5432099" y="1789188"/>
            <a:ext cx="4726631" cy="745649"/>
          </a:xfrm>
        </p:spPr>
        <p:txBody>
          <a:bodyPr anchor="b"/>
          <a:lstStyle>
            <a:lvl1pPr marL="0" indent="0">
              <a:buNone/>
              <a:defRPr sz="2800" b="1"/>
            </a:lvl1pPr>
            <a:lvl2pPr marL="533872" indent="0">
              <a:buNone/>
              <a:defRPr sz="2300" b="1"/>
            </a:lvl2pPr>
            <a:lvl3pPr marL="1067745" indent="0">
              <a:buNone/>
              <a:defRPr sz="2100" b="1"/>
            </a:lvl3pPr>
            <a:lvl4pPr marL="1601617" indent="0">
              <a:buNone/>
              <a:defRPr sz="1900" b="1"/>
            </a:lvl4pPr>
            <a:lvl5pPr marL="2135490" indent="0">
              <a:buNone/>
              <a:defRPr sz="1900" b="1"/>
            </a:lvl5pPr>
            <a:lvl6pPr marL="2669362" indent="0">
              <a:buNone/>
              <a:defRPr sz="1900" b="1"/>
            </a:lvl6pPr>
            <a:lvl7pPr marL="3203235" indent="0">
              <a:buNone/>
              <a:defRPr sz="1900" b="1"/>
            </a:lvl7pPr>
            <a:lvl8pPr marL="3737107" indent="0">
              <a:buNone/>
              <a:defRPr sz="1900" b="1"/>
            </a:lvl8pPr>
            <a:lvl9pPr marL="4270980" indent="0">
              <a:buNone/>
              <a:defRPr sz="1900" b="1"/>
            </a:lvl9pPr>
          </a:lstStyle>
          <a:p>
            <a:pPr lvl="0"/>
            <a:r>
              <a:rPr lang="ru-RU"/>
              <a:t>Образец текста</a:t>
            </a:r>
          </a:p>
        </p:txBody>
      </p:sp>
      <p:sp>
        <p:nvSpPr>
          <p:cNvPr id="6" name="Содержимое 5"/>
          <p:cNvSpPr>
            <a:spLocks noGrp="1"/>
          </p:cNvSpPr>
          <p:nvPr>
            <p:ph sz="quarter" idx="4"/>
          </p:nvPr>
        </p:nvSpPr>
        <p:spPr>
          <a:xfrm>
            <a:off x="5432099" y="2534837"/>
            <a:ext cx="4726631" cy="4605263"/>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dirty="0">
              <a:solidFill>
                <a:prstClr val="black">
                  <a:tint val="75000"/>
                </a:prstClr>
              </a:solidFill>
            </a:endParaRPr>
          </a:p>
        </p:txBody>
      </p:sp>
      <p:sp>
        <p:nvSpPr>
          <p:cNvPr id="9" name="Номер слайда 8"/>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888169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dirty="0">
              <a:solidFill>
                <a:prstClr val="black">
                  <a:tint val="75000"/>
                </a:prstClr>
              </a:solidFill>
            </a:endParaRPr>
          </a:p>
        </p:txBody>
      </p:sp>
      <p:sp>
        <p:nvSpPr>
          <p:cNvPr id="5" name="Номер слайда 4"/>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1348958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dirty="0">
              <a:solidFill>
                <a:prstClr val="black">
                  <a:tint val="75000"/>
                </a:prstClr>
              </a:solidFill>
            </a:endParaRPr>
          </a:p>
        </p:txBody>
      </p:sp>
      <p:sp>
        <p:nvSpPr>
          <p:cNvPr id="4" name="Номер слайда 3"/>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5437315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1" y="318242"/>
            <a:ext cx="3518055" cy="1354380"/>
          </a:xfrm>
        </p:spPr>
        <p:txBody>
          <a:bodyPr anchor="b"/>
          <a:lstStyle>
            <a:lvl1pPr algn="l">
              <a:defRPr sz="2300" b="1"/>
            </a:lvl1pPr>
          </a:lstStyle>
          <a:p>
            <a:r>
              <a:rPr lang="ru-RU"/>
              <a:t>Образец заголовка</a:t>
            </a:r>
          </a:p>
        </p:txBody>
      </p:sp>
      <p:sp>
        <p:nvSpPr>
          <p:cNvPr id="3" name="Содержимое 2"/>
          <p:cNvSpPr>
            <a:spLocks noGrp="1"/>
          </p:cNvSpPr>
          <p:nvPr>
            <p:ph idx="1"/>
          </p:nvPr>
        </p:nvSpPr>
        <p:spPr>
          <a:xfrm>
            <a:off x="4180822" y="318243"/>
            <a:ext cx="5977908" cy="6821858"/>
          </a:xfrm>
        </p:spPr>
        <p:txBody>
          <a:bodyPr/>
          <a:lstStyle>
            <a:lvl1pPr>
              <a:defRPr sz="3700"/>
            </a:lvl1pPr>
            <a:lvl2pPr>
              <a:defRPr sz="3300"/>
            </a:lvl2pPr>
            <a:lvl3pPr>
              <a:defRPr sz="2800"/>
            </a:lvl3pPr>
            <a:lvl4pPr>
              <a:defRPr sz="2300"/>
            </a:lvl4pPr>
            <a:lvl5pPr>
              <a:defRPr sz="2300"/>
            </a:lvl5pPr>
            <a:lvl6pPr>
              <a:defRPr sz="2300"/>
            </a:lvl6pPr>
            <a:lvl7pPr>
              <a:defRPr sz="2300"/>
            </a:lvl7pPr>
            <a:lvl8pPr>
              <a:defRPr sz="2300"/>
            </a:lvl8pPr>
            <a:lvl9pPr>
              <a:defRPr sz="23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534671" y="1672623"/>
            <a:ext cx="3518055" cy="5467478"/>
          </a:xfrm>
        </p:spPr>
        <p:txBody>
          <a:bodyPr/>
          <a:lstStyle>
            <a:lvl1pPr marL="0" indent="0">
              <a:buNone/>
              <a:defRPr sz="1600"/>
            </a:lvl1pPr>
            <a:lvl2pPr marL="533872" indent="0">
              <a:buNone/>
              <a:defRPr sz="1400"/>
            </a:lvl2pPr>
            <a:lvl3pPr marL="1067745" indent="0">
              <a:buNone/>
              <a:defRPr sz="1200"/>
            </a:lvl3pPr>
            <a:lvl4pPr marL="1601617" indent="0">
              <a:buNone/>
              <a:defRPr sz="1100"/>
            </a:lvl4pPr>
            <a:lvl5pPr marL="2135490" indent="0">
              <a:buNone/>
              <a:defRPr sz="1100"/>
            </a:lvl5pPr>
            <a:lvl6pPr marL="2669362" indent="0">
              <a:buNone/>
              <a:defRPr sz="1100"/>
            </a:lvl6pPr>
            <a:lvl7pPr marL="3203235" indent="0">
              <a:buNone/>
              <a:defRPr sz="1100"/>
            </a:lvl7pPr>
            <a:lvl8pPr marL="3737107" indent="0">
              <a:buNone/>
              <a:defRPr sz="1100"/>
            </a:lvl8pPr>
            <a:lvl9pPr marL="4270980" indent="0">
              <a:buNone/>
              <a:defRPr sz="1100"/>
            </a:lvl9pPr>
          </a:lstStyle>
          <a:p>
            <a:pPr lvl="0"/>
            <a:r>
              <a:rPr lang="ru-RU"/>
              <a:t>Образец текста</a:t>
            </a:r>
          </a:p>
        </p:txBody>
      </p:sp>
      <p:sp>
        <p:nvSpPr>
          <p:cNvPr id="5" name="Дата 4"/>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305749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6695CD7-EE9F-492B-A849-073D0A93736C}" type="datetimeFigureOut">
              <a:rPr lang="ru-RU" smtClean="0"/>
              <a:pPr/>
              <a:t>25.11.2022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CFA57-D2F2-46C1-B1D6-025E6A42126A}" type="slidenum">
              <a:rPr lang="ru-RU" smtClean="0"/>
              <a:pPr/>
              <a:t>‹#›</a:t>
            </a:fld>
            <a:endParaRPr lang="ru-RU"/>
          </a:p>
        </p:txBody>
      </p:sp>
    </p:spTree>
    <p:extLst>
      <p:ext uri="{BB962C8B-B14F-4D97-AF65-F5344CB8AC3E}">
        <p14:creationId xmlns:p14="http://schemas.microsoft.com/office/powerpoint/2010/main" val="16029532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5981" y="5595144"/>
            <a:ext cx="6416040" cy="660538"/>
          </a:xfrm>
        </p:spPr>
        <p:txBody>
          <a:bodyPr anchor="b"/>
          <a:lstStyle>
            <a:lvl1pPr algn="l">
              <a:defRPr sz="2300" b="1"/>
            </a:lvl1pPr>
          </a:lstStyle>
          <a:p>
            <a:r>
              <a:rPr lang="ru-RU"/>
              <a:t>Образец заголовка</a:t>
            </a:r>
          </a:p>
        </p:txBody>
      </p:sp>
      <p:sp>
        <p:nvSpPr>
          <p:cNvPr id="3" name="Рисунок 2"/>
          <p:cNvSpPr>
            <a:spLocks noGrp="1"/>
          </p:cNvSpPr>
          <p:nvPr>
            <p:ph type="pic" idx="1"/>
          </p:nvPr>
        </p:nvSpPr>
        <p:spPr>
          <a:xfrm>
            <a:off x="2095981" y="714195"/>
            <a:ext cx="6416040" cy="4795838"/>
          </a:xfrm>
        </p:spPr>
        <p:txBody>
          <a:bodyPr/>
          <a:lstStyle>
            <a:lvl1pPr marL="0" indent="0">
              <a:buNone/>
              <a:defRPr sz="3700"/>
            </a:lvl1pPr>
            <a:lvl2pPr marL="533872" indent="0">
              <a:buNone/>
              <a:defRPr sz="3300"/>
            </a:lvl2pPr>
            <a:lvl3pPr marL="1067745" indent="0">
              <a:buNone/>
              <a:defRPr sz="2800"/>
            </a:lvl3pPr>
            <a:lvl4pPr marL="1601617" indent="0">
              <a:buNone/>
              <a:defRPr sz="2300"/>
            </a:lvl4pPr>
            <a:lvl5pPr marL="2135490" indent="0">
              <a:buNone/>
              <a:defRPr sz="2300"/>
            </a:lvl5pPr>
            <a:lvl6pPr marL="2669362" indent="0">
              <a:buNone/>
              <a:defRPr sz="2300"/>
            </a:lvl6pPr>
            <a:lvl7pPr marL="3203235" indent="0">
              <a:buNone/>
              <a:defRPr sz="2300"/>
            </a:lvl7pPr>
            <a:lvl8pPr marL="3737107" indent="0">
              <a:buNone/>
              <a:defRPr sz="2300"/>
            </a:lvl8pPr>
            <a:lvl9pPr marL="4270980" indent="0">
              <a:buNone/>
              <a:defRPr sz="2300"/>
            </a:lvl9pPr>
          </a:lstStyle>
          <a:p>
            <a:r>
              <a:rPr lang="ru-RU" dirty="0"/>
              <a:t>Вставка рисунка</a:t>
            </a:r>
          </a:p>
        </p:txBody>
      </p:sp>
      <p:sp>
        <p:nvSpPr>
          <p:cNvPr id="4" name="Текст 3"/>
          <p:cNvSpPr>
            <a:spLocks noGrp="1"/>
          </p:cNvSpPr>
          <p:nvPr>
            <p:ph type="body" sz="half" idx="2"/>
          </p:nvPr>
        </p:nvSpPr>
        <p:spPr>
          <a:xfrm>
            <a:off x="2095981" y="6255683"/>
            <a:ext cx="6416040" cy="938074"/>
          </a:xfrm>
        </p:spPr>
        <p:txBody>
          <a:bodyPr/>
          <a:lstStyle>
            <a:lvl1pPr marL="0" indent="0">
              <a:buNone/>
              <a:defRPr sz="1600"/>
            </a:lvl1pPr>
            <a:lvl2pPr marL="533872" indent="0">
              <a:buNone/>
              <a:defRPr sz="1400"/>
            </a:lvl2pPr>
            <a:lvl3pPr marL="1067745" indent="0">
              <a:buNone/>
              <a:defRPr sz="1200"/>
            </a:lvl3pPr>
            <a:lvl4pPr marL="1601617" indent="0">
              <a:buNone/>
              <a:defRPr sz="1100"/>
            </a:lvl4pPr>
            <a:lvl5pPr marL="2135490" indent="0">
              <a:buNone/>
              <a:defRPr sz="1100"/>
            </a:lvl5pPr>
            <a:lvl6pPr marL="2669362" indent="0">
              <a:buNone/>
              <a:defRPr sz="1100"/>
            </a:lvl6pPr>
            <a:lvl7pPr marL="3203235" indent="0">
              <a:buNone/>
              <a:defRPr sz="1100"/>
            </a:lvl7pPr>
            <a:lvl8pPr marL="3737107" indent="0">
              <a:buNone/>
              <a:defRPr sz="1100"/>
            </a:lvl8pPr>
            <a:lvl9pPr marL="4270980" indent="0">
              <a:buNone/>
              <a:defRPr sz="1100"/>
            </a:lvl9pPr>
          </a:lstStyle>
          <a:p>
            <a:pPr lvl="0"/>
            <a:r>
              <a:rPr lang="ru-RU"/>
              <a:t>Образец текста</a:t>
            </a:r>
          </a:p>
        </p:txBody>
      </p:sp>
      <p:sp>
        <p:nvSpPr>
          <p:cNvPr id="5" name="Дата 4"/>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0610422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60591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067112" y="373750"/>
            <a:ext cx="2812588" cy="7948657"/>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25639" y="373750"/>
            <a:ext cx="8263250" cy="794865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7876517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02005" y="2483031"/>
            <a:ext cx="9089390" cy="1713328"/>
          </a:xfrm>
        </p:spPr>
        <p:txBody>
          <a:bodyPr/>
          <a:lstStyle/>
          <a:p>
            <a:r>
              <a:rPr lang="ru-RU"/>
              <a:t>Образец заголовка</a:t>
            </a:r>
          </a:p>
        </p:txBody>
      </p:sp>
      <p:sp>
        <p:nvSpPr>
          <p:cNvPr id="3" name="Подзаголовок 2"/>
          <p:cNvSpPr>
            <a:spLocks noGrp="1"/>
          </p:cNvSpPr>
          <p:nvPr>
            <p:ph type="subTitle" idx="1"/>
          </p:nvPr>
        </p:nvSpPr>
        <p:spPr>
          <a:xfrm>
            <a:off x="1604010" y="4529402"/>
            <a:ext cx="7485380" cy="2042672"/>
          </a:xfrm>
        </p:spPr>
        <p:txBody>
          <a:bodyPr/>
          <a:lstStyle>
            <a:lvl1pPr marL="0" indent="0" algn="ctr">
              <a:buNone/>
              <a:defRPr>
                <a:solidFill>
                  <a:schemeClr val="tx1">
                    <a:tint val="75000"/>
                  </a:schemeClr>
                </a:solidFill>
              </a:defRPr>
            </a:lvl1pPr>
            <a:lvl2pPr marL="533872" indent="0" algn="ctr">
              <a:buNone/>
              <a:defRPr>
                <a:solidFill>
                  <a:schemeClr val="tx1">
                    <a:tint val="75000"/>
                  </a:schemeClr>
                </a:solidFill>
              </a:defRPr>
            </a:lvl2pPr>
            <a:lvl3pPr marL="1067745" indent="0" algn="ctr">
              <a:buNone/>
              <a:defRPr>
                <a:solidFill>
                  <a:schemeClr val="tx1">
                    <a:tint val="75000"/>
                  </a:schemeClr>
                </a:solidFill>
              </a:defRPr>
            </a:lvl3pPr>
            <a:lvl4pPr marL="1601617" indent="0" algn="ctr">
              <a:buNone/>
              <a:defRPr>
                <a:solidFill>
                  <a:schemeClr val="tx1">
                    <a:tint val="75000"/>
                  </a:schemeClr>
                </a:solidFill>
              </a:defRPr>
            </a:lvl4pPr>
            <a:lvl5pPr marL="2135490" indent="0" algn="ctr">
              <a:buNone/>
              <a:defRPr>
                <a:solidFill>
                  <a:schemeClr val="tx1">
                    <a:tint val="75000"/>
                  </a:schemeClr>
                </a:solidFill>
              </a:defRPr>
            </a:lvl5pPr>
            <a:lvl6pPr marL="2669362" indent="0" algn="ctr">
              <a:buNone/>
              <a:defRPr>
                <a:solidFill>
                  <a:schemeClr val="tx1">
                    <a:tint val="75000"/>
                  </a:schemeClr>
                </a:solidFill>
              </a:defRPr>
            </a:lvl6pPr>
            <a:lvl7pPr marL="3203235" indent="0" algn="ctr">
              <a:buNone/>
              <a:defRPr>
                <a:solidFill>
                  <a:schemeClr val="tx1">
                    <a:tint val="75000"/>
                  </a:schemeClr>
                </a:solidFill>
              </a:defRPr>
            </a:lvl7pPr>
            <a:lvl8pPr marL="3737107" indent="0" algn="ctr">
              <a:buNone/>
              <a:defRPr>
                <a:solidFill>
                  <a:schemeClr val="tx1">
                    <a:tint val="75000"/>
                  </a:schemeClr>
                </a:solidFill>
              </a:defRPr>
            </a:lvl8pPr>
            <a:lvl9pPr marL="427098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4258935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4308763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4705" y="5136284"/>
            <a:ext cx="9089390" cy="1587511"/>
          </a:xfrm>
        </p:spPr>
        <p:txBody>
          <a:bodyPr anchor="t"/>
          <a:lstStyle>
            <a:lvl1pPr algn="l">
              <a:defRPr sz="4700" b="1" cap="all"/>
            </a:lvl1pPr>
          </a:lstStyle>
          <a:p>
            <a:r>
              <a:rPr lang="ru-RU"/>
              <a:t>Образец заголовка</a:t>
            </a:r>
          </a:p>
        </p:txBody>
      </p:sp>
      <p:sp>
        <p:nvSpPr>
          <p:cNvPr id="3" name="Текст 2"/>
          <p:cNvSpPr>
            <a:spLocks noGrp="1"/>
          </p:cNvSpPr>
          <p:nvPr>
            <p:ph type="body" idx="1"/>
          </p:nvPr>
        </p:nvSpPr>
        <p:spPr>
          <a:xfrm>
            <a:off x="844705" y="3387802"/>
            <a:ext cx="9089390" cy="1748482"/>
          </a:xfrm>
        </p:spPr>
        <p:txBody>
          <a:bodyPr anchor="b"/>
          <a:lstStyle>
            <a:lvl1pPr marL="0" indent="0">
              <a:buNone/>
              <a:defRPr sz="2300">
                <a:solidFill>
                  <a:schemeClr val="tx1">
                    <a:tint val="75000"/>
                  </a:schemeClr>
                </a:solidFill>
              </a:defRPr>
            </a:lvl1pPr>
            <a:lvl2pPr marL="533872" indent="0">
              <a:buNone/>
              <a:defRPr sz="2100">
                <a:solidFill>
                  <a:schemeClr val="tx1">
                    <a:tint val="75000"/>
                  </a:schemeClr>
                </a:solidFill>
              </a:defRPr>
            </a:lvl2pPr>
            <a:lvl3pPr marL="1067745" indent="0">
              <a:buNone/>
              <a:defRPr sz="1900">
                <a:solidFill>
                  <a:schemeClr val="tx1">
                    <a:tint val="75000"/>
                  </a:schemeClr>
                </a:solidFill>
              </a:defRPr>
            </a:lvl3pPr>
            <a:lvl4pPr marL="1601617" indent="0">
              <a:buNone/>
              <a:defRPr sz="1600">
                <a:solidFill>
                  <a:schemeClr val="tx1">
                    <a:tint val="75000"/>
                  </a:schemeClr>
                </a:solidFill>
              </a:defRPr>
            </a:lvl4pPr>
            <a:lvl5pPr marL="2135490" indent="0">
              <a:buNone/>
              <a:defRPr sz="1600">
                <a:solidFill>
                  <a:schemeClr val="tx1">
                    <a:tint val="75000"/>
                  </a:schemeClr>
                </a:solidFill>
              </a:defRPr>
            </a:lvl5pPr>
            <a:lvl6pPr marL="2669362" indent="0">
              <a:buNone/>
              <a:defRPr sz="1600">
                <a:solidFill>
                  <a:schemeClr val="tx1">
                    <a:tint val="75000"/>
                  </a:schemeClr>
                </a:solidFill>
              </a:defRPr>
            </a:lvl6pPr>
            <a:lvl7pPr marL="3203235" indent="0">
              <a:buNone/>
              <a:defRPr sz="1600">
                <a:solidFill>
                  <a:schemeClr val="tx1">
                    <a:tint val="75000"/>
                  </a:schemeClr>
                </a:solidFill>
              </a:defRPr>
            </a:lvl7pPr>
            <a:lvl8pPr marL="3737107" indent="0">
              <a:buNone/>
              <a:defRPr sz="1600">
                <a:solidFill>
                  <a:schemeClr val="tx1">
                    <a:tint val="75000"/>
                  </a:schemeClr>
                </a:solidFill>
              </a:defRPr>
            </a:lvl8pPr>
            <a:lvl9pPr marL="427098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631041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625639" y="2174040"/>
            <a:ext cx="5537918" cy="6148367"/>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6341781" y="2174040"/>
            <a:ext cx="5537919" cy="6148367"/>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0883568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20093"/>
            <a:ext cx="9624060" cy="1332177"/>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534670" y="1789188"/>
            <a:ext cx="4724775" cy="745649"/>
          </a:xfrm>
        </p:spPr>
        <p:txBody>
          <a:bodyPr anchor="b"/>
          <a:lstStyle>
            <a:lvl1pPr marL="0" indent="0">
              <a:buNone/>
              <a:defRPr sz="2800" b="1"/>
            </a:lvl1pPr>
            <a:lvl2pPr marL="533872" indent="0">
              <a:buNone/>
              <a:defRPr sz="2300" b="1"/>
            </a:lvl2pPr>
            <a:lvl3pPr marL="1067745" indent="0">
              <a:buNone/>
              <a:defRPr sz="2100" b="1"/>
            </a:lvl3pPr>
            <a:lvl4pPr marL="1601617" indent="0">
              <a:buNone/>
              <a:defRPr sz="1900" b="1"/>
            </a:lvl4pPr>
            <a:lvl5pPr marL="2135490" indent="0">
              <a:buNone/>
              <a:defRPr sz="1900" b="1"/>
            </a:lvl5pPr>
            <a:lvl6pPr marL="2669362" indent="0">
              <a:buNone/>
              <a:defRPr sz="1900" b="1"/>
            </a:lvl6pPr>
            <a:lvl7pPr marL="3203235" indent="0">
              <a:buNone/>
              <a:defRPr sz="1900" b="1"/>
            </a:lvl7pPr>
            <a:lvl8pPr marL="3737107" indent="0">
              <a:buNone/>
              <a:defRPr sz="1900" b="1"/>
            </a:lvl8pPr>
            <a:lvl9pPr marL="4270980" indent="0">
              <a:buNone/>
              <a:defRPr sz="1900" b="1"/>
            </a:lvl9pPr>
          </a:lstStyle>
          <a:p>
            <a:pPr lvl="0"/>
            <a:r>
              <a:rPr lang="ru-RU"/>
              <a:t>Образец текста</a:t>
            </a:r>
          </a:p>
        </p:txBody>
      </p:sp>
      <p:sp>
        <p:nvSpPr>
          <p:cNvPr id="4" name="Содержимое 3"/>
          <p:cNvSpPr>
            <a:spLocks noGrp="1"/>
          </p:cNvSpPr>
          <p:nvPr>
            <p:ph sz="half" idx="2"/>
          </p:nvPr>
        </p:nvSpPr>
        <p:spPr>
          <a:xfrm>
            <a:off x="534670" y="2534837"/>
            <a:ext cx="4724775" cy="4605263"/>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5432099" y="1789188"/>
            <a:ext cx="4726631" cy="745649"/>
          </a:xfrm>
        </p:spPr>
        <p:txBody>
          <a:bodyPr anchor="b"/>
          <a:lstStyle>
            <a:lvl1pPr marL="0" indent="0">
              <a:buNone/>
              <a:defRPr sz="2800" b="1"/>
            </a:lvl1pPr>
            <a:lvl2pPr marL="533872" indent="0">
              <a:buNone/>
              <a:defRPr sz="2300" b="1"/>
            </a:lvl2pPr>
            <a:lvl3pPr marL="1067745" indent="0">
              <a:buNone/>
              <a:defRPr sz="2100" b="1"/>
            </a:lvl3pPr>
            <a:lvl4pPr marL="1601617" indent="0">
              <a:buNone/>
              <a:defRPr sz="1900" b="1"/>
            </a:lvl4pPr>
            <a:lvl5pPr marL="2135490" indent="0">
              <a:buNone/>
              <a:defRPr sz="1900" b="1"/>
            </a:lvl5pPr>
            <a:lvl6pPr marL="2669362" indent="0">
              <a:buNone/>
              <a:defRPr sz="1900" b="1"/>
            </a:lvl6pPr>
            <a:lvl7pPr marL="3203235" indent="0">
              <a:buNone/>
              <a:defRPr sz="1900" b="1"/>
            </a:lvl7pPr>
            <a:lvl8pPr marL="3737107" indent="0">
              <a:buNone/>
              <a:defRPr sz="1900" b="1"/>
            </a:lvl8pPr>
            <a:lvl9pPr marL="4270980" indent="0">
              <a:buNone/>
              <a:defRPr sz="1900" b="1"/>
            </a:lvl9pPr>
          </a:lstStyle>
          <a:p>
            <a:pPr lvl="0"/>
            <a:r>
              <a:rPr lang="ru-RU"/>
              <a:t>Образец текста</a:t>
            </a:r>
          </a:p>
        </p:txBody>
      </p:sp>
      <p:sp>
        <p:nvSpPr>
          <p:cNvPr id="6" name="Содержимое 5"/>
          <p:cNvSpPr>
            <a:spLocks noGrp="1"/>
          </p:cNvSpPr>
          <p:nvPr>
            <p:ph sz="quarter" idx="4"/>
          </p:nvPr>
        </p:nvSpPr>
        <p:spPr>
          <a:xfrm>
            <a:off x="5432099" y="2534837"/>
            <a:ext cx="4726631" cy="4605263"/>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dirty="0">
              <a:solidFill>
                <a:prstClr val="black">
                  <a:tint val="75000"/>
                </a:prstClr>
              </a:solidFill>
            </a:endParaRPr>
          </a:p>
        </p:txBody>
      </p:sp>
      <p:sp>
        <p:nvSpPr>
          <p:cNvPr id="9" name="Номер слайда 8"/>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5974953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dirty="0">
              <a:solidFill>
                <a:prstClr val="black">
                  <a:tint val="75000"/>
                </a:prstClr>
              </a:solidFill>
            </a:endParaRPr>
          </a:p>
        </p:txBody>
      </p:sp>
      <p:sp>
        <p:nvSpPr>
          <p:cNvPr id="5" name="Номер слайда 4"/>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9201887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dirty="0">
              <a:solidFill>
                <a:prstClr val="black">
                  <a:tint val="75000"/>
                </a:prstClr>
              </a:solidFill>
            </a:endParaRPr>
          </a:p>
        </p:txBody>
      </p:sp>
      <p:sp>
        <p:nvSpPr>
          <p:cNvPr id="4" name="Номер слайда 3"/>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198524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4705" y="5136284"/>
            <a:ext cx="9089390" cy="1587511"/>
          </a:xfrm>
        </p:spPr>
        <p:txBody>
          <a:bodyPr anchor="t"/>
          <a:lstStyle>
            <a:lvl1pPr algn="l">
              <a:defRPr sz="4700" b="1" cap="all"/>
            </a:lvl1pPr>
          </a:lstStyle>
          <a:p>
            <a:r>
              <a:rPr lang="ru-RU"/>
              <a:t>Образец заголовка</a:t>
            </a:r>
          </a:p>
        </p:txBody>
      </p:sp>
      <p:sp>
        <p:nvSpPr>
          <p:cNvPr id="3" name="Текст 2"/>
          <p:cNvSpPr>
            <a:spLocks noGrp="1"/>
          </p:cNvSpPr>
          <p:nvPr>
            <p:ph type="body" idx="1"/>
          </p:nvPr>
        </p:nvSpPr>
        <p:spPr>
          <a:xfrm>
            <a:off x="844705" y="3387802"/>
            <a:ext cx="9089390" cy="1748482"/>
          </a:xfrm>
        </p:spPr>
        <p:txBody>
          <a:bodyPr anchor="b"/>
          <a:lstStyle>
            <a:lvl1pPr marL="0" indent="0">
              <a:buNone/>
              <a:defRPr sz="2300">
                <a:solidFill>
                  <a:schemeClr val="tx1">
                    <a:tint val="75000"/>
                  </a:schemeClr>
                </a:solidFill>
              </a:defRPr>
            </a:lvl1pPr>
            <a:lvl2pPr marL="533872" indent="0">
              <a:buNone/>
              <a:defRPr sz="2100">
                <a:solidFill>
                  <a:schemeClr val="tx1">
                    <a:tint val="75000"/>
                  </a:schemeClr>
                </a:solidFill>
              </a:defRPr>
            </a:lvl2pPr>
            <a:lvl3pPr marL="1067745" indent="0">
              <a:buNone/>
              <a:defRPr sz="1900">
                <a:solidFill>
                  <a:schemeClr val="tx1">
                    <a:tint val="75000"/>
                  </a:schemeClr>
                </a:solidFill>
              </a:defRPr>
            </a:lvl3pPr>
            <a:lvl4pPr marL="1601617" indent="0">
              <a:buNone/>
              <a:defRPr sz="1600">
                <a:solidFill>
                  <a:schemeClr val="tx1">
                    <a:tint val="75000"/>
                  </a:schemeClr>
                </a:solidFill>
              </a:defRPr>
            </a:lvl4pPr>
            <a:lvl5pPr marL="2135490" indent="0">
              <a:buNone/>
              <a:defRPr sz="1600">
                <a:solidFill>
                  <a:schemeClr val="tx1">
                    <a:tint val="75000"/>
                  </a:schemeClr>
                </a:solidFill>
              </a:defRPr>
            </a:lvl5pPr>
            <a:lvl6pPr marL="2669362" indent="0">
              <a:buNone/>
              <a:defRPr sz="1600">
                <a:solidFill>
                  <a:schemeClr val="tx1">
                    <a:tint val="75000"/>
                  </a:schemeClr>
                </a:solidFill>
              </a:defRPr>
            </a:lvl6pPr>
            <a:lvl7pPr marL="3203235" indent="0">
              <a:buNone/>
              <a:defRPr sz="1600">
                <a:solidFill>
                  <a:schemeClr val="tx1">
                    <a:tint val="75000"/>
                  </a:schemeClr>
                </a:solidFill>
              </a:defRPr>
            </a:lvl7pPr>
            <a:lvl8pPr marL="3737107" indent="0">
              <a:buNone/>
              <a:defRPr sz="1600">
                <a:solidFill>
                  <a:schemeClr val="tx1">
                    <a:tint val="75000"/>
                  </a:schemeClr>
                </a:solidFill>
              </a:defRPr>
            </a:lvl8pPr>
            <a:lvl9pPr marL="427098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66695CD7-EE9F-492B-A849-073D0A93736C}" type="datetimeFigureOut">
              <a:rPr lang="ru-RU" smtClean="0"/>
              <a:pPr/>
              <a:t>25.11.2022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CFA57-D2F2-46C1-B1D6-025E6A42126A}" type="slidenum">
              <a:rPr lang="ru-RU" smtClean="0"/>
              <a:pPr/>
              <a:t>‹#›</a:t>
            </a:fld>
            <a:endParaRPr lang="ru-RU"/>
          </a:p>
        </p:txBody>
      </p:sp>
    </p:spTree>
    <p:extLst>
      <p:ext uri="{BB962C8B-B14F-4D97-AF65-F5344CB8AC3E}">
        <p14:creationId xmlns:p14="http://schemas.microsoft.com/office/powerpoint/2010/main" val="29377439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1" y="318242"/>
            <a:ext cx="3518055" cy="1354380"/>
          </a:xfrm>
        </p:spPr>
        <p:txBody>
          <a:bodyPr anchor="b"/>
          <a:lstStyle>
            <a:lvl1pPr algn="l">
              <a:defRPr sz="2300" b="1"/>
            </a:lvl1pPr>
          </a:lstStyle>
          <a:p>
            <a:r>
              <a:rPr lang="ru-RU"/>
              <a:t>Образец заголовка</a:t>
            </a:r>
          </a:p>
        </p:txBody>
      </p:sp>
      <p:sp>
        <p:nvSpPr>
          <p:cNvPr id="3" name="Содержимое 2"/>
          <p:cNvSpPr>
            <a:spLocks noGrp="1"/>
          </p:cNvSpPr>
          <p:nvPr>
            <p:ph idx="1"/>
          </p:nvPr>
        </p:nvSpPr>
        <p:spPr>
          <a:xfrm>
            <a:off x="4180822" y="318243"/>
            <a:ext cx="5977908" cy="6821858"/>
          </a:xfrm>
        </p:spPr>
        <p:txBody>
          <a:bodyPr/>
          <a:lstStyle>
            <a:lvl1pPr>
              <a:defRPr sz="3700"/>
            </a:lvl1pPr>
            <a:lvl2pPr>
              <a:defRPr sz="3300"/>
            </a:lvl2pPr>
            <a:lvl3pPr>
              <a:defRPr sz="2800"/>
            </a:lvl3pPr>
            <a:lvl4pPr>
              <a:defRPr sz="2300"/>
            </a:lvl4pPr>
            <a:lvl5pPr>
              <a:defRPr sz="2300"/>
            </a:lvl5pPr>
            <a:lvl6pPr>
              <a:defRPr sz="2300"/>
            </a:lvl6pPr>
            <a:lvl7pPr>
              <a:defRPr sz="2300"/>
            </a:lvl7pPr>
            <a:lvl8pPr>
              <a:defRPr sz="2300"/>
            </a:lvl8pPr>
            <a:lvl9pPr>
              <a:defRPr sz="23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534671" y="1672623"/>
            <a:ext cx="3518055" cy="5467478"/>
          </a:xfrm>
        </p:spPr>
        <p:txBody>
          <a:bodyPr/>
          <a:lstStyle>
            <a:lvl1pPr marL="0" indent="0">
              <a:buNone/>
              <a:defRPr sz="1600"/>
            </a:lvl1pPr>
            <a:lvl2pPr marL="533872" indent="0">
              <a:buNone/>
              <a:defRPr sz="1400"/>
            </a:lvl2pPr>
            <a:lvl3pPr marL="1067745" indent="0">
              <a:buNone/>
              <a:defRPr sz="1200"/>
            </a:lvl3pPr>
            <a:lvl4pPr marL="1601617" indent="0">
              <a:buNone/>
              <a:defRPr sz="1100"/>
            </a:lvl4pPr>
            <a:lvl5pPr marL="2135490" indent="0">
              <a:buNone/>
              <a:defRPr sz="1100"/>
            </a:lvl5pPr>
            <a:lvl6pPr marL="2669362" indent="0">
              <a:buNone/>
              <a:defRPr sz="1100"/>
            </a:lvl6pPr>
            <a:lvl7pPr marL="3203235" indent="0">
              <a:buNone/>
              <a:defRPr sz="1100"/>
            </a:lvl7pPr>
            <a:lvl8pPr marL="3737107" indent="0">
              <a:buNone/>
              <a:defRPr sz="1100"/>
            </a:lvl8pPr>
            <a:lvl9pPr marL="4270980" indent="0">
              <a:buNone/>
              <a:defRPr sz="1100"/>
            </a:lvl9pPr>
          </a:lstStyle>
          <a:p>
            <a:pPr lvl="0"/>
            <a:r>
              <a:rPr lang="ru-RU"/>
              <a:t>Образец текста</a:t>
            </a:r>
          </a:p>
        </p:txBody>
      </p:sp>
      <p:sp>
        <p:nvSpPr>
          <p:cNvPr id="5" name="Дата 4"/>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7336766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5981" y="5595144"/>
            <a:ext cx="6416040" cy="660538"/>
          </a:xfrm>
        </p:spPr>
        <p:txBody>
          <a:bodyPr anchor="b"/>
          <a:lstStyle>
            <a:lvl1pPr algn="l">
              <a:defRPr sz="2300" b="1"/>
            </a:lvl1pPr>
          </a:lstStyle>
          <a:p>
            <a:r>
              <a:rPr lang="ru-RU"/>
              <a:t>Образец заголовка</a:t>
            </a:r>
          </a:p>
        </p:txBody>
      </p:sp>
      <p:sp>
        <p:nvSpPr>
          <p:cNvPr id="3" name="Рисунок 2"/>
          <p:cNvSpPr>
            <a:spLocks noGrp="1"/>
          </p:cNvSpPr>
          <p:nvPr>
            <p:ph type="pic" idx="1"/>
          </p:nvPr>
        </p:nvSpPr>
        <p:spPr>
          <a:xfrm>
            <a:off x="2095981" y="714195"/>
            <a:ext cx="6416040" cy="4795838"/>
          </a:xfrm>
        </p:spPr>
        <p:txBody>
          <a:bodyPr/>
          <a:lstStyle>
            <a:lvl1pPr marL="0" indent="0">
              <a:buNone/>
              <a:defRPr sz="3700"/>
            </a:lvl1pPr>
            <a:lvl2pPr marL="533872" indent="0">
              <a:buNone/>
              <a:defRPr sz="3300"/>
            </a:lvl2pPr>
            <a:lvl3pPr marL="1067745" indent="0">
              <a:buNone/>
              <a:defRPr sz="2800"/>
            </a:lvl3pPr>
            <a:lvl4pPr marL="1601617" indent="0">
              <a:buNone/>
              <a:defRPr sz="2300"/>
            </a:lvl4pPr>
            <a:lvl5pPr marL="2135490" indent="0">
              <a:buNone/>
              <a:defRPr sz="2300"/>
            </a:lvl5pPr>
            <a:lvl6pPr marL="2669362" indent="0">
              <a:buNone/>
              <a:defRPr sz="2300"/>
            </a:lvl6pPr>
            <a:lvl7pPr marL="3203235" indent="0">
              <a:buNone/>
              <a:defRPr sz="2300"/>
            </a:lvl7pPr>
            <a:lvl8pPr marL="3737107" indent="0">
              <a:buNone/>
              <a:defRPr sz="2300"/>
            </a:lvl8pPr>
            <a:lvl9pPr marL="4270980" indent="0">
              <a:buNone/>
              <a:defRPr sz="2300"/>
            </a:lvl9pPr>
          </a:lstStyle>
          <a:p>
            <a:r>
              <a:rPr lang="ru-RU" dirty="0"/>
              <a:t>Вставка рисунка</a:t>
            </a:r>
          </a:p>
        </p:txBody>
      </p:sp>
      <p:sp>
        <p:nvSpPr>
          <p:cNvPr id="4" name="Текст 3"/>
          <p:cNvSpPr>
            <a:spLocks noGrp="1"/>
          </p:cNvSpPr>
          <p:nvPr>
            <p:ph type="body" sz="half" idx="2"/>
          </p:nvPr>
        </p:nvSpPr>
        <p:spPr>
          <a:xfrm>
            <a:off x="2095981" y="6255683"/>
            <a:ext cx="6416040" cy="938074"/>
          </a:xfrm>
        </p:spPr>
        <p:txBody>
          <a:bodyPr/>
          <a:lstStyle>
            <a:lvl1pPr marL="0" indent="0">
              <a:buNone/>
              <a:defRPr sz="1600"/>
            </a:lvl1pPr>
            <a:lvl2pPr marL="533872" indent="0">
              <a:buNone/>
              <a:defRPr sz="1400"/>
            </a:lvl2pPr>
            <a:lvl3pPr marL="1067745" indent="0">
              <a:buNone/>
              <a:defRPr sz="1200"/>
            </a:lvl3pPr>
            <a:lvl4pPr marL="1601617" indent="0">
              <a:buNone/>
              <a:defRPr sz="1100"/>
            </a:lvl4pPr>
            <a:lvl5pPr marL="2135490" indent="0">
              <a:buNone/>
              <a:defRPr sz="1100"/>
            </a:lvl5pPr>
            <a:lvl6pPr marL="2669362" indent="0">
              <a:buNone/>
              <a:defRPr sz="1100"/>
            </a:lvl6pPr>
            <a:lvl7pPr marL="3203235" indent="0">
              <a:buNone/>
              <a:defRPr sz="1100"/>
            </a:lvl7pPr>
            <a:lvl8pPr marL="3737107" indent="0">
              <a:buNone/>
              <a:defRPr sz="1100"/>
            </a:lvl8pPr>
            <a:lvl9pPr marL="4270980" indent="0">
              <a:buNone/>
              <a:defRPr sz="1100"/>
            </a:lvl9pPr>
          </a:lstStyle>
          <a:p>
            <a:pPr lvl="0"/>
            <a:r>
              <a:rPr lang="ru-RU"/>
              <a:t>Образец текста</a:t>
            </a:r>
          </a:p>
        </p:txBody>
      </p:sp>
      <p:sp>
        <p:nvSpPr>
          <p:cNvPr id="5" name="Дата 4"/>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9625687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287809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067112" y="373750"/>
            <a:ext cx="2812588" cy="7948657"/>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25639" y="373750"/>
            <a:ext cx="8263250" cy="794865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6212393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02005" y="2483032"/>
            <a:ext cx="9089390" cy="1713328"/>
          </a:xfrm>
        </p:spPr>
        <p:txBody>
          <a:bodyPr/>
          <a:lstStyle/>
          <a:p>
            <a:r>
              <a:rPr lang="ru-RU"/>
              <a:t>Образец заголовка</a:t>
            </a:r>
          </a:p>
        </p:txBody>
      </p:sp>
      <p:sp>
        <p:nvSpPr>
          <p:cNvPr id="3" name="Подзаголовок 2"/>
          <p:cNvSpPr>
            <a:spLocks noGrp="1"/>
          </p:cNvSpPr>
          <p:nvPr>
            <p:ph type="subTitle" idx="1"/>
          </p:nvPr>
        </p:nvSpPr>
        <p:spPr>
          <a:xfrm>
            <a:off x="1604010" y="4529402"/>
            <a:ext cx="7485380" cy="2042672"/>
          </a:xfrm>
        </p:spPr>
        <p:txBody>
          <a:bodyPr/>
          <a:lstStyle>
            <a:lvl1pPr marL="0" indent="0" algn="ctr">
              <a:buNone/>
              <a:defRPr>
                <a:solidFill>
                  <a:schemeClr val="tx1">
                    <a:tint val="75000"/>
                  </a:schemeClr>
                </a:solidFill>
              </a:defRPr>
            </a:lvl1pPr>
            <a:lvl2pPr marL="458062" indent="0" algn="ctr">
              <a:buNone/>
              <a:defRPr>
                <a:solidFill>
                  <a:schemeClr val="tx1">
                    <a:tint val="75000"/>
                  </a:schemeClr>
                </a:solidFill>
              </a:defRPr>
            </a:lvl2pPr>
            <a:lvl3pPr marL="916125" indent="0" algn="ctr">
              <a:buNone/>
              <a:defRPr>
                <a:solidFill>
                  <a:schemeClr val="tx1">
                    <a:tint val="75000"/>
                  </a:schemeClr>
                </a:solidFill>
              </a:defRPr>
            </a:lvl3pPr>
            <a:lvl4pPr marL="1374187" indent="0" algn="ctr">
              <a:buNone/>
              <a:defRPr>
                <a:solidFill>
                  <a:schemeClr val="tx1">
                    <a:tint val="75000"/>
                  </a:schemeClr>
                </a:solidFill>
              </a:defRPr>
            </a:lvl4pPr>
            <a:lvl5pPr marL="1832250" indent="0" algn="ctr">
              <a:buNone/>
              <a:defRPr>
                <a:solidFill>
                  <a:schemeClr val="tx1">
                    <a:tint val="75000"/>
                  </a:schemeClr>
                </a:solidFill>
              </a:defRPr>
            </a:lvl5pPr>
            <a:lvl6pPr marL="2290313" indent="0" algn="ctr">
              <a:buNone/>
              <a:defRPr>
                <a:solidFill>
                  <a:schemeClr val="tx1">
                    <a:tint val="75000"/>
                  </a:schemeClr>
                </a:solidFill>
              </a:defRPr>
            </a:lvl6pPr>
            <a:lvl7pPr marL="2748376" indent="0" algn="ctr">
              <a:buNone/>
              <a:defRPr>
                <a:solidFill>
                  <a:schemeClr val="tx1">
                    <a:tint val="75000"/>
                  </a:schemeClr>
                </a:solidFill>
              </a:defRPr>
            </a:lvl7pPr>
            <a:lvl8pPr marL="3206438" indent="0" algn="ctr">
              <a:buNone/>
              <a:defRPr>
                <a:solidFill>
                  <a:schemeClr val="tx1">
                    <a:tint val="75000"/>
                  </a:schemeClr>
                </a:solidFill>
              </a:defRPr>
            </a:lvl8pPr>
            <a:lvl9pPr marL="3664501"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960755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49560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4705" y="5136285"/>
            <a:ext cx="9089390" cy="1587511"/>
          </a:xfrm>
        </p:spPr>
        <p:txBody>
          <a:bodyPr anchor="t"/>
          <a:lstStyle>
            <a:lvl1pPr algn="l">
              <a:defRPr sz="4033" b="1" cap="all"/>
            </a:lvl1pPr>
          </a:lstStyle>
          <a:p>
            <a:r>
              <a:rPr lang="ru-RU"/>
              <a:t>Образец заголовка</a:t>
            </a:r>
          </a:p>
        </p:txBody>
      </p:sp>
      <p:sp>
        <p:nvSpPr>
          <p:cNvPr id="3" name="Текст 2"/>
          <p:cNvSpPr>
            <a:spLocks noGrp="1"/>
          </p:cNvSpPr>
          <p:nvPr>
            <p:ph type="body" idx="1"/>
          </p:nvPr>
        </p:nvSpPr>
        <p:spPr>
          <a:xfrm>
            <a:off x="844705" y="3387803"/>
            <a:ext cx="9089390" cy="1748482"/>
          </a:xfrm>
        </p:spPr>
        <p:txBody>
          <a:bodyPr anchor="b"/>
          <a:lstStyle>
            <a:lvl1pPr marL="0" indent="0">
              <a:buNone/>
              <a:defRPr sz="1973">
                <a:solidFill>
                  <a:schemeClr val="tx1">
                    <a:tint val="75000"/>
                  </a:schemeClr>
                </a:solidFill>
              </a:defRPr>
            </a:lvl1pPr>
            <a:lvl2pPr marL="458062" indent="0">
              <a:buNone/>
              <a:defRPr sz="1802">
                <a:solidFill>
                  <a:schemeClr val="tx1">
                    <a:tint val="75000"/>
                  </a:schemeClr>
                </a:solidFill>
              </a:defRPr>
            </a:lvl2pPr>
            <a:lvl3pPr marL="916125" indent="0">
              <a:buNone/>
              <a:defRPr sz="1630">
                <a:solidFill>
                  <a:schemeClr val="tx1">
                    <a:tint val="75000"/>
                  </a:schemeClr>
                </a:solidFill>
              </a:defRPr>
            </a:lvl3pPr>
            <a:lvl4pPr marL="1374187" indent="0">
              <a:buNone/>
              <a:defRPr sz="1373">
                <a:solidFill>
                  <a:schemeClr val="tx1">
                    <a:tint val="75000"/>
                  </a:schemeClr>
                </a:solidFill>
              </a:defRPr>
            </a:lvl4pPr>
            <a:lvl5pPr marL="1832250" indent="0">
              <a:buNone/>
              <a:defRPr sz="1373">
                <a:solidFill>
                  <a:schemeClr val="tx1">
                    <a:tint val="75000"/>
                  </a:schemeClr>
                </a:solidFill>
              </a:defRPr>
            </a:lvl5pPr>
            <a:lvl6pPr marL="2290313" indent="0">
              <a:buNone/>
              <a:defRPr sz="1373">
                <a:solidFill>
                  <a:schemeClr val="tx1">
                    <a:tint val="75000"/>
                  </a:schemeClr>
                </a:solidFill>
              </a:defRPr>
            </a:lvl6pPr>
            <a:lvl7pPr marL="2748376" indent="0">
              <a:buNone/>
              <a:defRPr sz="1373">
                <a:solidFill>
                  <a:schemeClr val="tx1">
                    <a:tint val="75000"/>
                  </a:schemeClr>
                </a:solidFill>
              </a:defRPr>
            </a:lvl7pPr>
            <a:lvl8pPr marL="3206438" indent="0">
              <a:buNone/>
              <a:defRPr sz="1373">
                <a:solidFill>
                  <a:schemeClr val="tx1">
                    <a:tint val="75000"/>
                  </a:schemeClr>
                </a:solidFill>
              </a:defRPr>
            </a:lvl8pPr>
            <a:lvl9pPr marL="3664501" indent="0">
              <a:buNone/>
              <a:defRPr sz="1373">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968136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625639" y="2174041"/>
            <a:ext cx="5537918" cy="6148367"/>
          </a:xfrm>
        </p:spPr>
        <p:txBody>
          <a:bodyPr/>
          <a:lstStyle>
            <a:lvl1pPr>
              <a:defRPr sz="2831"/>
            </a:lvl1pPr>
            <a:lvl2pPr>
              <a:defRPr sz="2402"/>
            </a:lvl2pPr>
            <a:lvl3pPr>
              <a:defRPr sz="1973"/>
            </a:lvl3pPr>
            <a:lvl4pPr>
              <a:defRPr sz="1802"/>
            </a:lvl4pPr>
            <a:lvl5pPr>
              <a:defRPr sz="1802"/>
            </a:lvl5pPr>
            <a:lvl6pPr>
              <a:defRPr sz="1802"/>
            </a:lvl6pPr>
            <a:lvl7pPr>
              <a:defRPr sz="1802"/>
            </a:lvl7pPr>
            <a:lvl8pPr>
              <a:defRPr sz="1802"/>
            </a:lvl8pPr>
            <a:lvl9pPr>
              <a:defRPr sz="1802"/>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6341782" y="2174041"/>
            <a:ext cx="5537919" cy="6148367"/>
          </a:xfrm>
        </p:spPr>
        <p:txBody>
          <a:bodyPr/>
          <a:lstStyle>
            <a:lvl1pPr>
              <a:defRPr sz="2831"/>
            </a:lvl1pPr>
            <a:lvl2pPr>
              <a:defRPr sz="2402"/>
            </a:lvl2pPr>
            <a:lvl3pPr>
              <a:defRPr sz="1973"/>
            </a:lvl3pPr>
            <a:lvl4pPr>
              <a:defRPr sz="1802"/>
            </a:lvl4pPr>
            <a:lvl5pPr>
              <a:defRPr sz="1802"/>
            </a:lvl5pPr>
            <a:lvl6pPr>
              <a:defRPr sz="1802"/>
            </a:lvl6pPr>
            <a:lvl7pPr>
              <a:defRPr sz="1802"/>
            </a:lvl7pPr>
            <a:lvl8pPr>
              <a:defRPr sz="1802"/>
            </a:lvl8pPr>
            <a:lvl9pPr>
              <a:defRPr sz="1802"/>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625237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20093"/>
            <a:ext cx="9624060" cy="1332177"/>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534671" y="1789188"/>
            <a:ext cx="4724775" cy="745649"/>
          </a:xfrm>
        </p:spPr>
        <p:txBody>
          <a:bodyPr anchor="b"/>
          <a:lstStyle>
            <a:lvl1pPr marL="0" indent="0">
              <a:buNone/>
              <a:defRPr sz="2402" b="1"/>
            </a:lvl1pPr>
            <a:lvl2pPr marL="458062" indent="0">
              <a:buNone/>
              <a:defRPr sz="1973" b="1"/>
            </a:lvl2pPr>
            <a:lvl3pPr marL="916125" indent="0">
              <a:buNone/>
              <a:defRPr sz="1802" b="1"/>
            </a:lvl3pPr>
            <a:lvl4pPr marL="1374187" indent="0">
              <a:buNone/>
              <a:defRPr sz="1630" b="1"/>
            </a:lvl4pPr>
            <a:lvl5pPr marL="1832250" indent="0">
              <a:buNone/>
              <a:defRPr sz="1630" b="1"/>
            </a:lvl5pPr>
            <a:lvl6pPr marL="2290313" indent="0">
              <a:buNone/>
              <a:defRPr sz="1630" b="1"/>
            </a:lvl6pPr>
            <a:lvl7pPr marL="2748376" indent="0">
              <a:buNone/>
              <a:defRPr sz="1630" b="1"/>
            </a:lvl7pPr>
            <a:lvl8pPr marL="3206438" indent="0">
              <a:buNone/>
              <a:defRPr sz="1630" b="1"/>
            </a:lvl8pPr>
            <a:lvl9pPr marL="3664501" indent="0">
              <a:buNone/>
              <a:defRPr sz="1630" b="1"/>
            </a:lvl9pPr>
          </a:lstStyle>
          <a:p>
            <a:pPr lvl="0"/>
            <a:r>
              <a:rPr lang="ru-RU"/>
              <a:t>Образец текста</a:t>
            </a:r>
          </a:p>
        </p:txBody>
      </p:sp>
      <p:sp>
        <p:nvSpPr>
          <p:cNvPr id="4" name="Содержимое 3"/>
          <p:cNvSpPr>
            <a:spLocks noGrp="1"/>
          </p:cNvSpPr>
          <p:nvPr>
            <p:ph sz="half" idx="2"/>
          </p:nvPr>
        </p:nvSpPr>
        <p:spPr>
          <a:xfrm>
            <a:off x="534671" y="2534837"/>
            <a:ext cx="4724775" cy="4605263"/>
          </a:xfrm>
        </p:spPr>
        <p:txBody>
          <a:bodyPr/>
          <a:lstStyle>
            <a:lvl1pPr>
              <a:defRPr sz="2402"/>
            </a:lvl1pPr>
            <a:lvl2pPr>
              <a:defRPr sz="1973"/>
            </a:lvl2pPr>
            <a:lvl3pPr>
              <a:defRPr sz="1802"/>
            </a:lvl3pPr>
            <a:lvl4pPr>
              <a:defRPr sz="1630"/>
            </a:lvl4pPr>
            <a:lvl5pPr>
              <a:defRPr sz="1630"/>
            </a:lvl5pPr>
            <a:lvl6pPr>
              <a:defRPr sz="1630"/>
            </a:lvl6pPr>
            <a:lvl7pPr>
              <a:defRPr sz="1630"/>
            </a:lvl7pPr>
            <a:lvl8pPr>
              <a:defRPr sz="1630"/>
            </a:lvl8pPr>
            <a:lvl9pPr>
              <a:defRPr sz="163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5432100" y="1789188"/>
            <a:ext cx="4726631" cy="745649"/>
          </a:xfrm>
        </p:spPr>
        <p:txBody>
          <a:bodyPr anchor="b"/>
          <a:lstStyle>
            <a:lvl1pPr marL="0" indent="0">
              <a:buNone/>
              <a:defRPr sz="2402" b="1"/>
            </a:lvl1pPr>
            <a:lvl2pPr marL="458062" indent="0">
              <a:buNone/>
              <a:defRPr sz="1973" b="1"/>
            </a:lvl2pPr>
            <a:lvl3pPr marL="916125" indent="0">
              <a:buNone/>
              <a:defRPr sz="1802" b="1"/>
            </a:lvl3pPr>
            <a:lvl4pPr marL="1374187" indent="0">
              <a:buNone/>
              <a:defRPr sz="1630" b="1"/>
            </a:lvl4pPr>
            <a:lvl5pPr marL="1832250" indent="0">
              <a:buNone/>
              <a:defRPr sz="1630" b="1"/>
            </a:lvl5pPr>
            <a:lvl6pPr marL="2290313" indent="0">
              <a:buNone/>
              <a:defRPr sz="1630" b="1"/>
            </a:lvl6pPr>
            <a:lvl7pPr marL="2748376" indent="0">
              <a:buNone/>
              <a:defRPr sz="1630" b="1"/>
            </a:lvl7pPr>
            <a:lvl8pPr marL="3206438" indent="0">
              <a:buNone/>
              <a:defRPr sz="1630" b="1"/>
            </a:lvl8pPr>
            <a:lvl9pPr marL="3664501" indent="0">
              <a:buNone/>
              <a:defRPr sz="1630" b="1"/>
            </a:lvl9pPr>
          </a:lstStyle>
          <a:p>
            <a:pPr lvl="0"/>
            <a:r>
              <a:rPr lang="ru-RU"/>
              <a:t>Образец текста</a:t>
            </a:r>
          </a:p>
        </p:txBody>
      </p:sp>
      <p:sp>
        <p:nvSpPr>
          <p:cNvPr id="6" name="Содержимое 5"/>
          <p:cNvSpPr>
            <a:spLocks noGrp="1"/>
          </p:cNvSpPr>
          <p:nvPr>
            <p:ph sz="quarter" idx="4"/>
          </p:nvPr>
        </p:nvSpPr>
        <p:spPr>
          <a:xfrm>
            <a:off x="5432100" y="2534837"/>
            <a:ext cx="4726631" cy="4605263"/>
          </a:xfrm>
        </p:spPr>
        <p:txBody>
          <a:bodyPr/>
          <a:lstStyle>
            <a:lvl1pPr>
              <a:defRPr sz="2402"/>
            </a:lvl1pPr>
            <a:lvl2pPr>
              <a:defRPr sz="1973"/>
            </a:lvl2pPr>
            <a:lvl3pPr>
              <a:defRPr sz="1802"/>
            </a:lvl3pPr>
            <a:lvl4pPr>
              <a:defRPr sz="1630"/>
            </a:lvl4pPr>
            <a:lvl5pPr>
              <a:defRPr sz="1630"/>
            </a:lvl5pPr>
            <a:lvl6pPr>
              <a:defRPr sz="1630"/>
            </a:lvl6pPr>
            <a:lvl7pPr>
              <a:defRPr sz="1630"/>
            </a:lvl7pPr>
            <a:lvl8pPr>
              <a:defRPr sz="1630"/>
            </a:lvl8pPr>
            <a:lvl9pPr>
              <a:defRPr sz="163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899280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65824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625639" y="2174040"/>
            <a:ext cx="5537918" cy="6148367"/>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6341781" y="2174040"/>
            <a:ext cx="5537919" cy="6148367"/>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66695CD7-EE9F-492B-A849-073D0A93736C}" type="datetimeFigureOut">
              <a:rPr lang="ru-RU" smtClean="0"/>
              <a:pPr/>
              <a:t>25.11.2022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ECFA57-D2F2-46C1-B1D6-025E6A42126A}" type="slidenum">
              <a:rPr lang="ru-RU" smtClean="0"/>
              <a:pPr/>
              <a:t>‹#›</a:t>
            </a:fld>
            <a:endParaRPr lang="ru-RU"/>
          </a:p>
        </p:txBody>
      </p:sp>
    </p:spTree>
    <p:extLst>
      <p:ext uri="{BB962C8B-B14F-4D97-AF65-F5344CB8AC3E}">
        <p14:creationId xmlns:p14="http://schemas.microsoft.com/office/powerpoint/2010/main" val="11047212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687469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2" y="318242"/>
            <a:ext cx="3518055" cy="1354380"/>
          </a:xfrm>
        </p:spPr>
        <p:txBody>
          <a:bodyPr anchor="b"/>
          <a:lstStyle>
            <a:lvl1pPr algn="l">
              <a:defRPr sz="1973" b="1"/>
            </a:lvl1pPr>
          </a:lstStyle>
          <a:p>
            <a:r>
              <a:rPr lang="ru-RU"/>
              <a:t>Образец заголовка</a:t>
            </a:r>
          </a:p>
        </p:txBody>
      </p:sp>
      <p:sp>
        <p:nvSpPr>
          <p:cNvPr id="3" name="Содержимое 2"/>
          <p:cNvSpPr>
            <a:spLocks noGrp="1"/>
          </p:cNvSpPr>
          <p:nvPr>
            <p:ph idx="1"/>
          </p:nvPr>
        </p:nvSpPr>
        <p:spPr>
          <a:xfrm>
            <a:off x="4180822" y="318244"/>
            <a:ext cx="5977908" cy="6821858"/>
          </a:xfrm>
        </p:spPr>
        <p:txBody>
          <a:bodyPr/>
          <a:lstStyle>
            <a:lvl1pPr>
              <a:defRPr sz="3175"/>
            </a:lvl1pPr>
            <a:lvl2pPr>
              <a:defRPr sz="2831"/>
            </a:lvl2pPr>
            <a:lvl3pPr>
              <a:defRPr sz="2402"/>
            </a:lvl3pPr>
            <a:lvl4pPr>
              <a:defRPr sz="1973"/>
            </a:lvl4pPr>
            <a:lvl5pPr>
              <a:defRPr sz="1973"/>
            </a:lvl5pPr>
            <a:lvl6pPr>
              <a:defRPr sz="1973"/>
            </a:lvl6pPr>
            <a:lvl7pPr>
              <a:defRPr sz="1973"/>
            </a:lvl7pPr>
            <a:lvl8pPr>
              <a:defRPr sz="1973"/>
            </a:lvl8pPr>
            <a:lvl9pPr>
              <a:defRPr sz="1973"/>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534672" y="1672624"/>
            <a:ext cx="3518055" cy="5467478"/>
          </a:xfrm>
        </p:spPr>
        <p:txBody>
          <a:bodyPr/>
          <a:lstStyle>
            <a:lvl1pPr marL="0" indent="0">
              <a:buNone/>
              <a:defRPr sz="1373"/>
            </a:lvl1pPr>
            <a:lvl2pPr marL="458062" indent="0">
              <a:buNone/>
              <a:defRPr sz="1201"/>
            </a:lvl2pPr>
            <a:lvl3pPr marL="916125" indent="0">
              <a:buNone/>
              <a:defRPr sz="1030"/>
            </a:lvl3pPr>
            <a:lvl4pPr marL="1374187" indent="0">
              <a:buNone/>
              <a:defRPr sz="944"/>
            </a:lvl4pPr>
            <a:lvl5pPr marL="1832250" indent="0">
              <a:buNone/>
              <a:defRPr sz="944"/>
            </a:lvl5pPr>
            <a:lvl6pPr marL="2290313" indent="0">
              <a:buNone/>
              <a:defRPr sz="944"/>
            </a:lvl6pPr>
            <a:lvl7pPr marL="2748376" indent="0">
              <a:buNone/>
              <a:defRPr sz="944"/>
            </a:lvl7pPr>
            <a:lvl8pPr marL="3206438" indent="0">
              <a:buNone/>
              <a:defRPr sz="944"/>
            </a:lvl8pPr>
            <a:lvl9pPr marL="3664501" indent="0">
              <a:buNone/>
              <a:defRPr sz="944"/>
            </a:lvl9pPr>
          </a:lstStyle>
          <a:p>
            <a:pPr lvl="0"/>
            <a:r>
              <a:rPr lang="ru-RU"/>
              <a:t>Образец текста</a:t>
            </a:r>
          </a:p>
        </p:txBody>
      </p:sp>
      <p:sp>
        <p:nvSpPr>
          <p:cNvPr id="5" name="Дата 4"/>
          <p:cNvSpPr>
            <a:spLocks noGrp="1"/>
          </p:cNvSpPr>
          <p:nvPr>
            <p:ph type="dt" sz="half" idx="10"/>
          </p:nvPr>
        </p:nvSpPr>
        <p:spPr/>
        <p:txBody>
          <a:body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654901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5981" y="5595144"/>
            <a:ext cx="6416040" cy="660538"/>
          </a:xfrm>
        </p:spPr>
        <p:txBody>
          <a:bodyPr anchor="b"/>
          <a:lstStyle>
            <a:lvl1pPr algn="l">
              <a:defRPr sz="1973" b="1"/>
            </a:lvl1pPr>
          </a:lstStyle>
          <a:p>
            <a:r>
              <a:rPr lang="ru-RU"/>
              <a:t>Образец заголовка</a:t>
            </a:r>
          </a:p>
        </p:txBody>
      </p:sp>
      <p:sp>
        <p:nvSpPr>
          <p:cNvPr id="3" name="Рисунок 2"/>
          <p:cNvSpPr>
            <a:spLocks noGrp="1"/>
          </p:cNvSpPr>
          <p:nvPr>
            <p:ph type="pic" idx="1"/>
          </p:nvPr>
        </p:nvSpPr>
        <p:spPr>
          <a:xfrm>
            <a:off x="2095981" y="714195"/>
            <a:ext cx="6416040" cy="4795838"/>
          </a:xfrm>
        </p:spPr>
        <p:txBody>
          <a:bodyPr/>
          <a:lstStyle>
            <a:lvl1pPr marL="0" indent="0">
              <a:buNone/>
              <a:defRPr sz="3175"/>
            </a:lvl1pPr>
            <a:lvl2pPr marL="458062" indent="0">
              <a:buNone/>
              <a:defRPr sz="2831"/>
            </a:lvl2pPr>
            <a:lvl3pPr marL="916125" indent="0">
              <a:buNone/>
              <a:defRPr sz="2402"/>
            </a:lvl3pPr>
            <a:lvl4pPr marL="1374187" indent="0">
              <a:buNone/>
              <a:defRPr sz="1973"/>
            </a:lvl4pPr>
            <a:lvl5pPr marL="1832250" indent="0">
              <a:buNone/>
              <a:defRPr sz="1973"/>
            </a:lvl5pPr>
            <a:lvl6pPr marL="2290313" indent="0">
              <a:buNone/>
              <a:defRPr sz="1973"/>
            </a:lvl6pPr>
            <a:lvl7pPr marL="2748376" indent="0">
              <a:buNone/>
              <a:defRPr sz="1973"/>
            </a:lvl7pPr>
            <a:lvl8pPr marL="3206438" indent="0">
              <a:buNone/>
              <a:defRPr sz="1973"/>
            </a:lvl8pPr>
            <a:lvl9pPr marL="3664501" indent="0">
              <a:buNone/>
              <a:defRPr sz="1973"/>
            </a:lvl9pPr>
          </a:lstStyle>
          <a:p>
            <a:r>
              <a:rPr lang="ru-RU"/>
              <a:t>Вставка рисунка</a:t>
            </a:r>
          </a:p>
        </p:txBody>
      </p:sp>
      <p:sp>
        <p:nvSpPr>
          <p:cNvPr id="4" name="Текст 3"/>
          <p:cNvSpPr>
            <a:spLocks noGrp="1"/>
          </p:cNvSpPr>
          <p:nvPr>
            <p:ph type="body" sz="half" idx="2"/>
          </p:nvPr>
        </p:nvSpPr>
        <p:spPr>
          <a:xfrm>
            <a:off x="2095981" y="6255683"/>
            <a:ext cx="6416040" cy="938074"/>
          </a:xfrm>
        </p:spPr>
        <p:txBody>
          <a:bodyPr/>
          <a:lstStyle>
            <a:lvl1pPr marL="0" indent="0">
              <a:buNone/>
              <a:defRPr sz="1373"/>
            </a:lvl1pPr>
            <a:lvl2pPr marL="458062" indent="0">
              <a:buNone/>
              <a:defRPr sz="1201"/>
            </a:lvl2pPr>
            <a:lvl3pPr marL="916125" indent="0">
              <a:buNone/>
              <a:defRPr sz="1030"/>
            </a:lvl3pPr>
            <a:lvl4pPr marL="1374187" indent="0">
              <a:buNone/>
              <a:defRPr sz="944"/>
            </a:lvl4pPr>
            <a:lvl5pPr marL="1832250" indent="0">
              <a:buNone/>
              <a:defRPr sz="944"/>
            </a:lvl5pPr>
            <a:lvl6pPr marL="2290313" indent="0">
              <a:buNone/>
              <a:defRPr sz="944"/>
            </a:lvl6pPr>
            <a:lvl7pPr marL="2748376" indent="0">
              <a:buNone/>
              <a:defRPr sz="944"/>
            </a:lvl7pPr>
            <a:lvl8pPr marL="3206438" indent="0">
              <a:buNone/>
              <a:defRPr sz="944"/>
            </a:lvl8pPr>
            <a:lvl9pPr marL="3664501" indent="0">
              <a:buNone/>
              <a:defRPr sz="944"/>
            </a:lvl9pPr>
          </a:lstStyle>
          <a:p>
            <a:pPr lvl="0"/>
            <a:r>
              <a:rPr lang="ru-RU"/>
              <a:t>Образец текста</a:t>
            </a:r>
          </a:p>
        </p:txBody>
      </p:sp>
      <p:sp>
        <p:nvSpPr>
          <p:cNvPr id="5" name="Дата 4"/>
          <p:cNvSpPr>
            <a:spLocks noGrp="1"/>
          </p:cNvSpPr>
          <p:nvPr>
            <p:ph type="dt" sz="half" idx="10"/>
          </p:nvPr>
        </p:nvSpPr>
        <p:spPr/>
        <p:txBody>
          <a:body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869239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824131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067112" y="373751"/>
            <a:ext cx="2812588" cy="7948657"/>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25639" y="373751"/>
            <a:ext cx="8263250" cy="794865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451308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2785" y="7460192"/>
            <a:ext cx="10690615" cy="5328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7382704"/>
            <a:ext cx="10690615" cy="746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962406" y="884566"/>
            <a:ext cx="8822055" cy="4156393"/>
          </a:xfrm>
        </p:spPr>
        <p:txBody>
          <a:bodyPr anchor="b">
            <a:normAutofit/>
          </a:bodyPr>
          <a:lstStyle>
            <a:lvl1pPr algn="l">
              <a:lnSpc>
                <a:spcPct val="85000"/>
              </a:lnSpc>
              <a:defRPr sz="7017" spc="-44" baseline="0">
                <a:solidFill>
                  <a:schemeClr val="tx1">
                    <a:lumMod val="85000"/>
                    <a:lumOff val="15000"/>
                  </a:schemeClr>
                </a:solidFill>
              </a:defRPr>
            </a:lvl1pPr>
          </a:lstStyle>
          <a:p>
            <a:r>
              <a:rPr lang="ru-RU"/>
              <a:t>Образец заголовка</a:t>
            </a:r>
            <a:endParaRPr lang="en-US" dirty="0"/>
          </a:p>
        </p:txBody>
      </p:sp>
      <p:sp>
        <p:nvSpPr>
          <p:cNvPr id="3" name="Subtitle 2"/>
          <p:cNvSpPr>
            <a:spLocks noGrp="1"/>
          </p:cNvSpPr>
          <p:nvPr>
            <p:ph type="subTitle" idx="1"/>
          </p:nvPr>
        </p:nvSpPr>
        <p:spPr>
          <a:xfrm>
            <a:off x="964836" y="5193067"/>
            <a:ext cx="8822055" cy="1332177"/>
          </a:xfrm>
        </p:spPr>
        <p:txBody>
          <a:bodyPr lIns="91440" rIns="91440">
            <a:normAutofit/>
          </a:bodyPr>
          <a:lstStyle>
            <a:lvl1pPr marL="0" indent="0" algn="l">
              <a:buNone/>
              <a:defRPr sz="2105" cap="all" spc="175" baseline="0">
                <a:solidFill>
                  <a:schemeClr val="tx2"/>
                </a:solidFill>
                <a:latin typeface="+mj-lt"/>
              </a:defRPr>
            </a:lvl1pPr>
            <a:lvl2pPr marL="401010" indent="0" algn="ctr">
              <a:buNone/>
              <a:defRPr sz="2105"/>
            </a:lvl2pPr>
            <a:lvl3pPr marL="802020" indent="0" algn="ctr">
              <a:buNone/>
              <a:defRPr sz="2105"/>
            </a:lvl3pPr>
            <a:lvl4pPr marL="1203030" indent="0" algn="ctr">
              <a:buNone/>
              <a:defRPr sz="1754"/>
            </a:lvl4pPr>
            <a:lvl5pPr marL="1604040" indent="0" algn="ctr">
              <a:buNone/>
              <a:defRPr sz="1754"/>
            </a:lvl5pPr>
            <a:lvl6pPr marL="2005051" indent="0" algn="ctr">
              <a:buNone/>
              <a:defRPr sz="1754"/>
            </a:lvl6pPr>
            <a:lvl7pPr marL="2406061" indent="0" algn="ctr">
              <a:buNone/>
              <a:defRPr sz="1754"/>
            </a:lvl7pPr>
            <a:lvl8pPr marL="2807071" indent="0" algn="ctr">
              <a:buNone/>
              <a:defRPr sz="1754"/>
            </a:lvl8pPr>
            <a:lvl9pPr marL="3208081" indent="0" algn="ctr">
              <a:buNone/>
              <a:defRPr sz="1754"/>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1A91133-61C6-41B9-BE02-B69E684979E6}"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C302FE-4BEF-4FD6-9881-9FE74821D76B}" type="slidenum">
              <a:rPr lang="ru-RU" smtClean="0"/>
              <a:t>‹#›</a:t>
            </a:fld>
            <a:endParaRPr lang="ru-RU"/>
          </a:p>
        </p:txBody>
      </p:sp>
      <p:cxnSp>
        <p:nvCxnSpPr>
          <p:cNvPr id="9" name="Straight Connector 8"/>
          <p:cNvCxnSpPr/>
          <p:nvPr/>
        </p:nvCxnSpPr>
        <p:spPr>
          <a:xfrm>
            <a:off x="1059217" y="5062273"/>
            <a:ext cx="866165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834088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1A91133-61C6-41B9-BE02-B69E684979E6}"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C302FE-4BEF-4FD6-9881-9FE74821D76B}" type="slidenum">
              <a:rPr lang="ru-RU" smtClean="0"/>
              <a:t>‹#›</a:t>
            </a:fld>
            <a:endParaRPr lang="ru-RU"/>
          </a:p>
        </p:txBody>
      </p:sp>
    </p:spTree>
    <p:extLst>
      <p:ext uri="{BB962C8B-B14F-4D97-AF65-F5344CB8AC3E}">
        <p14:creationId xmlns:p14="http://schemas.microsoft.com/office/powerpoint/2010/main" val="37197273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785" y="7460192"/>
            <a:ext cx="10690615" cy="5328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7382704"/>
            <a:ext cx="10690615" cy="746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62406" y="884566"/>
            <a:ext cx="8822055" cy="4156393"/>
          </a:xfrm>
        </p:spPr>
        <p:txBody>
          <a:bodyPr anchor="b" anchorCtr="0">
            <a:normAutofit/>
          </a:bodyPr>
          <a:lstStyle>
            <a:lvl1pPr>
              <a:lnSpc>
                <a:spcPct val="85000"/>
              </a:lnSpc>
              <a:defRPr sz="7017" b="0">
                <a:solidFill>
                  <a:schemeClr val="tx1">
                    <a:lumMod val="85000"/>
                    <a:lumOff val="15000"/>
                  </a:schemeClr>
                </a:solidFill>
              </a:defRPr>
            </a:lvl1pPr>
          </a:lstStyle>
          <a:p>
            <a:r>
              <a:rPr lang="ru-RU"/>
              <a:t>Образец заголовка</a:t>
            </a:r>
            <a:endParaRPr lang="en-US" dirty="0"/>
          </a:p>
        </p:txBody>
      </p:sp>
      <p:sp>
        <p:nvSpPr>
          <p:cNvPr id="3" name="Text Placeholder 2"/>
          <p:cNvSpPr>
            <a:spLocks noGrp="1"/>
          </p:cNvSpPr>
          <p:nvPr>
            <p:ph type="body" idx="1"/>
          </p:nvPr>
        </p:nvSpPr>
        <p:spPr>
          <a:xfrm>
            <a:off x="962406" y="5190162"/>
            <a:ext cx="8822055" cy="1332177"/>
          </a:xfrm>
        </p:spPr>
        <p:txBody>
          <a:bodyPr lIns="91440" rIns="91440" anchor="t" anchorCtr="0">
            <a:normAutofit/>
          </a:bodyPr>
          <a:lstStyle>
            <a:lvl1pPr marL="0" indent="0">
              <a:buNone/>
              <a:defRPr sz="2105" cap="all" spc="175" baseline="0">
                <a:solidFill>
                  <a:schemeClr val="tx2"/>
                </a:solidFill>
                <a:latin typeface="+mj-lt"/>
              </a:defRPr>
            </a:lvl1pPr>
            <a:lvl2pPr marL="401010" indent="0">
              <a:buNone/>
              <a:defRPr sz="1579">
                <a:solidFill>
                  <a:schemeClr val="tx1">
                    <a:tint val="75000"/>
                  </a:schemeClr>
                </a:solidFill>
              </a:defRPr>
            </a:lvl2pPr>
            <a:lvl3pPr marL="802020" indent="0">
              <a:buNone/>
              <a:defRPr sz="1403">
                <a:solidFill>
                  <a:schemeClr val="tx1">
                    <a:tint val="75000"/>
                  </a:schemeClr>
                </a:solidFill>
              </a:defRPr>
            </a:lvl3pPr>
            <a:lvl4pPr marL="1203030" indent="0">
              <a:buNone/>
              <a:defRPr sz="1228">
                <a:solidFill>
                  <a:schemeClr val="tx1">
                    <a:tint val="75000"/>
                  </a:schemeClr>
                </a:solidFill>
              </a:defRPr>
            </a:lvl4pPr>
            <a:lvl5pPr marL="1604040" indent="0">
              <a:buNone/>
              <a:defRPr sz="1228">
                <a:solidFill>
                  <a:schemeClr val="tx1">
                    <a:tint val="75000"/>
                  </a:schemeClr>
                </a:solidFill>
              </a:defRPr>
            </a:lvl5pPr>
            <a:lvl6pPr marL="2005051" indent="0">
              <a:buNone/>
              <a:defRPr sz="1228">
                <a:solidFill>
                  <a:schemeClr val="tx1">
                    <a:tint val="75000"/>
                  </a:schemeClr>
                </a:solidFill>
              </a:defRPr>
            </a:lvl6pPr>
            <a:lvl7pPr marL="2406061" indent="0">
              <a:buNone/>
              <a:defRPr sz="1228">
                <a:solidFill>
                  <a:schemeClr val="tx1">
                    <a:tint val="75000"/>
                  </a:schemeClr>
                </a:solidFill>
              </a:defRPr>
            </a:lvl7pPr>
            <a:lvl8pPr marL="2807071" indent="0">
              <a:buNone/>
              <a:defRPr sz="1228">
                <a:solidFill>
                  <a:schemeClr val="tx1">
                    <a:tint val="75000"/>
                  </a:schemeClr>
                </a:solidFill>
              </a:defRPr>
            </a:lvl8pPr>
            <a:lvl9pPr marL="3208081" indent="0">
              <a:buNone/>
              <a:defRPr sz="1228">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1A91133-61C6-41B9-BE02-B69E684979E6}"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C302FE-4BEF-4FD6-9881-9FE74821D76B}" type="slidenum">
              <a:rPr lang="ru-RU" smtClean="0"/>
              <a:t>‹#›</a:t>
            </a:fld>
            <a:endParaRPr lang="ru-RU"/>
          </a:p>
        </p:txBody>
      </p:sp>
      <p:cxnSp>
        <p:nvCxnSpPr>
          <p:cNvPr id="9" name="Straight Connector 8"/>
          <p:cNvCxnSpPr/>
          <p:nvPr/>
        </p:nvCxnSpPr>
        <p:spPr>
          <a:xfrm>
            <a:off x="1059217" y="5062273"/>
            <a:ext cx="866165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08228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962406" y="334039"/>
            <a:ext cx="8822055" cy="1690871"/>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962405" y="2151220"/>
            <a:ext cx="4330827" cy="468926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453634" y="2151221"/>
            <a:ext cx="4330827" cy="468926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1A91133-61C6-41B9-BE02-B69E684979E6}" type="datetimeFigureOut">
              <a:rPr lang="ru-RU" smtClean="0"/>
              <a:t>25.11.2022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BC302FE-4BEF-4FD6-9881-9FE74821D76B}" type="slidenum">
              <a:rPr lang="ru-RU" smtClean="0"/>
              <a:t>‹#›</a:t>
            </a:fld>
            <a:endParaRPr lang="ru-RU"/>
          </a:p>
        </p:txBody>
      </p:sp>
    </p:spTree>
    <p:extLst>
      <p:ext uri="{BB962C8B-B14F-4D97-AF65-F5344CB8AC3E}">
        <p14:creationId xmlns:p14="http://schemas.microsoft.com/office/powerpoint/2010/main" val="33413331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962406" y="334039"/>
            <a:ext cx="8822055" cy="1690871"/>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62406" y="2151591"/>
            <a:ext cx="4330827" cy="858144"/>
          </a:xfrm>
        </p:spPr>
        <p:txBody>
          <a:bodyPr lIns="91440" rIns="91440" anchor="ctr">
            <a:normAutofit/>
          </a:bodyPr>
          <a:lstStyle>
            <a:lvl1pPr marL="0" indent="0">
              <a:buNone/>
              <a:defRPr sz="1754" b="0" cap="all" baseline="0">
                <a:solidFill>
                  <a:schemeClr val="tx2"/>
                </a:solidFill>
              </a:defRPr>
            </a:lvl1pPr>
            <a:lvl2pPr marL="401010" indent="0">
              <a:buNone/>
              <a:defRPr sz="1754" b="1"/>
            </a:lvl2pPr>
            <a:lvl3pPr marL="802020" indent="0">
              <a:buNone/>
              <a:defRPr sz="1579" b="1"/>
            </a:lvl3pPr>
            <a:lvl4pPr marL="1203030" indent="0">
              <a:buNone/>
              <a:defRPr sz="1403" b="1"/>
            </a:lvl4pPr>
            <a:lvl5pPr marL="1604040" indent="0">
              <a:buNone/>
              <a:defRPr sz="1403" b="1"/>
            </a:lvl5pPr>
            <a:lvl6pPr marL="2005051" indent="0">
              <a:buNone/>
              <a:defRPr sz="1403" b="1"/>
            </a:lvl6pPr>
            <a:lvl7pPr marL="2406061" indent="0">
              <a:buNone/>
              <a:defRPr sz="1403" b="1"/>
            </a:lvl7pPr>
            <a:lvl8pPr marL="2807071" indent="0">
              <a:buNone/>
              <a:defRPr sz="1403" b="1"/>
            </a:lvl8pPr>
            <a:lvl9pPr marL="3208081" indent="0">
              <a:buNone/>
              <a:defRPr sz="1403" b="1"/>
            </a:lvl9pPr>
          </a:lstStyle>
          <a:p>
            <a:pPr lvl="0"/>
            <a:r>
              <a:rPr lang="ru-RU"/>
              <a:t>Образец текста</a:t>
            </a:r>
          </a:p>
        </p:txBody>
      </p:sp>
      <p:sp>
        <p:nvSpPr>
          <p:cNvPr id="4" name="Content Placeholder 3"/>
          <p:cNvSpPr>
            <a:spLocks noGrp="1"/>
          </p:cNvSpPr>
          <p:nvPr>
            <p:ph sz="half" idx="2"/>
          </p:nvPr>
        </p:nvSpPr>
        <p:spPr>
          <a:xfrm>
            <a:off x="962406" y="3009734"/>
            <a:ext cx="4330827" cy="393732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453634" y="2151591"/>
            <a:ext cx="4330827" cy="858144"/>
          </a:xfrm>
        </p:spPr>
        <p:txBody>
          <a:bodyPr lIns="91440" rIns="91440" anchor="ctr">
            <a:normAutofit/>
          </a:bodyPr>
          <a:lstStyle>
            <a:lvl1pPr marL="0" indent="0">
              <a:buNone/>
              <a:defRPr sz="1754" b="0" cap="all" baseline="0">
                <a:solidFill>
                  <a:schemeClr val="tx2"/>
                </a:solidFill>
              </a:defRPr>
            </a:lvl1pPr>
            <a:lvl2pPr marL="401010" indent="0">
              <a:buNone/>
              <a:defRPr sz="1754" b="1"/>
            </a:lvl2pPr>
            <a:lvl3pPr marL="802020" indent="0">
              <a:buNone/>
              <a:defRPr sz="1579" b="1"/>
            </a:lvl3pPr>
            <a:lvl4pPr marL="1203030" indent="0">
              <a:buNone/>
              <a:defRPr sz="1403" b="1"/>
            </a:lvl4pPr>
            <a:lvl5pPr marL="1604040" indent="0">
              <a:buNone/>
              <a:defRPr sz="1403" b="1"/>
            </a:lvl5pPr>
            <a:lvl6pPr marL="2005051" indent="0">
              <a:buNone/>
              <a:defRPr sz="1403" b="1"/>
            </a:lvl6pPr>
            <a:lvl7pPr marL="2406061" indent="0">
              <a:buNone/>
              <a:defRPr sz="1403" b="1"/>
            </a:lvl7pPr>
            <a:lvl8pPr marL="2807071" indent="0">
              <a:buNone/>
              <a:defRPr sz="1403" b="1"/>
            </a:lvl8pPr>
            <a:lvl9pPr marL="3208081" indent="0">
              <a:buNone/>
              <a:defRPr sz="1403" b="1"/>
            </a:lvl9pPr>
          </a:lstStyle>
          <a:p>
            <a:pPr lvl="0"/>
            <a:r>
              <a:rPr lang="ru-RU"/>
              <a:t>Образец текста</a:t>
            </a:r>
          </a:p>
        </p:txBody>
      </p:sp>
      <p:sp>
        <p:nvSpPr>
          <p:cNvPr id="6" name="Content Placeholder 5"/>
          <p:cNvSpPr>
            <a:spLocks noGrp="1"/>
          </p:cNvSpPr>
          <p:nvPr>
            <p:ph sz="quarter" idx="4"/>
          </p:nvPr>
        </p:nvSpPr>
        <p:spPr>
          <a:xfrm>
            <a:off x="5453634" y="3009734"/>
            <a:ext cx="4330827" cy="393732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1A91133-61C6-41B9-BE02-B69E684979E6}" type="datetimeFigureOut">
              <a:rPr lang="ru-RU" smtClean="0"/>
              <a:t>25.11.2022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BC302FE-4BEF-4FD6-9881-9FE74821D76B}" type="slidenum">
              <a:rPr lang="ru-RU" smtClean="0"/>
              <a:t>‹#›</a:t>
            </a:fld>
            <a:endParaRPr lang="ru-RU"/>
          </a:p>
        </p:txBody>
      </p:sp>
    </p:spTree>
    <p:extLst>
      <p:ext uri="{BB962C8B-B14F-4D97-AF65-F5344CB8AC3E}">
        <p14:creationId xmlns:p14="http://schemas.microsoft.com/office/powerpoint/2010/main" val="1314212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20093"/>
            <a:ext cx="9624060" cy="1332177"/>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534670" y="1789188"/>
            <a:ext cx="4724775" cy="745649"/>
          </a:xfrm>
        </p:spPr>
        <p:txBody>
          <a:bodyPr anchor="b"/>
          <a:lstStyle>
            <a:lvl1pPr marL="0" indent="0">
              <a:buNone/>
              <a:defRPr sz="2800" b="1"/>
            </a:lvl1pPr>
            <a:lvl2pPr marL="533872" indent="0">
              <a:buNone/>
              <a:defRPr sz="2300" b="1"/>
            </a:lvl2pPr>
            <a:lvl3pPr marL="1067745" indent="0">
              <a:buNone/>
              <a:defRPr sz="2100" b="1"/>
            </a:lvl3pPr>
            <a:lvl4pPr marL="1601617" indent="0">
              <a:buNone/>
              <a:defRPr sz="1900" b="1"/>
            </a:lvl4pPr>
            <a:lvl5pPr marL="2135490" indent="0">
              <a:buNone/>
              <a:defRPr sz="1900" b="1"/>
            </a:lvl5pPr>
            <a:lvl6pPr marL="2669362" indent="0">
              <a:buNone/>
              <a:defRPr sz="1900" b="1"/>
            </a:lvl6pPr>
            <a:lvl7pPr marL="3203235" indent="0">
              <a:buNone/>
              <a:defRPr sz="1900" b="1"/>
            </a:lvl7pPr>
            <a:lvl8pPr marL="3737107" indent="0">
              <a:buNone/>
              <a:defRPr sz="1900" b="1"/>
            </a:lvl8pPr>
            <a:lvl9pPr marL="4270980" indent="0">
              <a:buNone/>
              <a:defRPr sz="1900" b="1"/>
            </a:lvl9pPr>
          </a:lstStyle>
          <a:p>
            <a:pPr lvl="0"/>
            <a:r>
              <a:rPr lang="ru-RU"/>
              <a:t>Образец текста</a:t>
            </a:r>
          </a:p>
        </p:txBody>
      </p:sp>
      <p:sp>
        <p:nvSpPr>
          <p:cNvPr id="4" name="Содержимое 3"/>
          <p:cNvSpPr>
            <a:spLocks noGrp="1"/>
          </p:cNvSpPr>
          <p:nvPr>
            <p:ph sz="half" idx="2"/>
          </p:nvPr>
        </p:nvSpPr>
        <p:spPr>
          <a:xfrm>
            <a:off x="534670" y="2534837"/>
            <a:ext cx="4724775" cy="4605263"/>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5432099" y="1789188"/>
            <a:ext cx="4726631" cy="745649"/>
          </a:xfrm>
        </p:spPr>
        <p:txBody>
          <a:bodyPr anchor="b"/>
          <a:lstStyle>
            <a:lvl1pPr marL="0" indent="0">
              <a:buNone/>
              <a:defRPr sz="2800" b="1"/>
            </a:lvl1pPr>
            <a:lvl2pPr marL="533872" indent="0">
              <a:buNone/>
              <a:defRPr sz="2300" b="1"/>
            </a:lvl2pPr>
            <a:lvl3pPr marL="1067745" indent="0">
              <a:buNone/>
              <a:defRPr sz="2100" b="1"/>
            </a:lvl3pPr>
            <a:lvl4pPr marL="1601617" indent="0">
              <a:buNone/>
              <a:defRPr sz="1900" b="1"/>
            </a:lvl4pPr>
            <a:lvl5pPr marL="2135490" indent="0">
              <a:buNone/>
              <a:defRPr sz="1900" b="1"/>
            </a:lvl5pPr>
            <a:lvl6pPr marL="2669362" indent="0">
              <a:buNone/>
              <a:defRPr sz="1900" b="1"/>
            </a:lvl6pPr>
            <a:lvl7pPr marL="3203235" indent="0">
              <a:buNone/>
              <a:defRPr sz="1900" b="1"/>
            </a:lvl7pPr>
            <a:lvl8pPr marL="3737107" indent="0">
              <a:buNone/>
              <a:defRPr sz="1900" b="1"/>
            </a:lvl8pPr>
            <a:lvl9pPr marL="4270980" indent="0">
              <a:buNone/>
              <a:defRPr sz="1900" b="1"/>
            </a:lvl9pPr>
          </a:lstStyle>
          <a:p>
            <a:pPr lvl="0"/>
            <a:r>
              <a:rPr lang="ru-RU"/>
              <a:t>Образец текста</a:t>
            </a:r>
          </a:p>
        </p:txBody>
      </p:sp>
      <p:sp>
        <p:nvSpPr>
          <p:cNvPr id="6" name="Содержимое 5"/>
          <p:cNvSpPr>
            <a:spLocks noGrp="1"/>
          </p:cNvSpPr>
          <p:nvPr>
            <p:ph sz="quarter" idx="4"/>
          </p:nvPr>
        </p:nvSpPr>
        <p:spPr>
          <a:xfrm>
            <a:off x="5432099" y="2534837"/>
            <a:ext cx="4726631" cy="4605263"/>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66695CD7-EE9F-492B-A849-073D0A93736C}" type="datetimeFigureOut">
              <a:rPr lang="ru-RU" smtClean="0"/>
              <a:pPr/>
              <a:t>25.11.2022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FECFA57-D2F2-46C1-B1D6-025E6A42126A}" type="slidenum">
              <a:rPr lang="ru-RU" smtClean="0"/>
              <a:pPr/>
              <a:t>‹#›</a:t>
            </a:fld>
            <a:endParaRPr lang="ru-RU"/>
          </a:p>
        </p:txBody>
      </p:sp>
    </p:spTree>
    <p:extLst>
      <p:ext uri="{BB962C8B-B14F-4D97-AF65-F5344CB8AC3E}">
        <p14:creationId xmlns:p14="http://schemas.microsoft.com/office/powerpoint/2010/main" val="31784013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1A91133-61C6-41B9-BE02-B69E684979E6}" type="datetimeFigureOut">
              <a:rPr lang="ru-RU" smtClean="0"/>
              <a:t>25.11.2022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BC302FE-4BEF-4FD6-9881-9FE74821D76B}" type="slidenum">
              <a:rPr lang="ru-RU" smtClean="0"/>
              <a:t>‹#›</a:t>
            </a:fld>
            <a:endParaRPr lang="ru-RU"/>
          </a:p>
        </p:txBody>
      </p:sp>
    </p:spTree>
    <p:extLst>
      <p:ext uri="{BB962C8B-B14F-4D97-AF65-F5344CB8AC3E}">
        <p14:creationId xmlns:p14="http://schemas.microsoft.com/office/powerpoint/2010/main" val="150808578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2785" y="7460192"/>
            <a:ext cx="10690615" cy="5328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4" y="7382704"/>
            <a:ext cx="10690615" cy="746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1A91133-61C6-41B9-BE02-B69E684979E6}" type="datetimeFigureOut">
              <a:rPr lang="ru-RU" smtClean="0"/>
              <a:t>25.11.2022</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DBC302FE-4BEF-4FD6-9881-9FE74821D76B}" type="slidenum">
              <a:rPr lang="ru-RU" smtClean="0"/>
              <a:t>‹#›</a:t>
            </a:fld>
            <a:endParaRPr lang="ru-RU"/>
          </a:p>
        </p:txBody>
      </p:sp>
    </p:spTree>
    <p:extLst>
      <p:ext uri="{BB962C8B-B14F-4D97-AF65-F5344CB8AC3E}">
        <p14:creationId xmlns:p14="http://schemas.microsoft.com/office/powerpoint/2010/main" val="38674671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5" y="0"/>
            <a:ext cx="3552881" cy="79930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543479" y="0"/>
            <a:ext cx="56140" cy="799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01002" y="692731"/>
            <a:ext cx="2807018" cy="2664354"/>
          </a:xfrm>
        </p:spPr>
        <p:txBody>
          <a:bodyPr anchor="b">
            <a:normAutofit/>
          </a:bodyPr>
          <a:lstStyle>
            <a:lvl1pPr>
              <a:defRPr sz="3158" b="0">
                <a:solidFill>
                  <a:srgbClr val="FFFFFF"/>
                </a:solidFill>
              </a:defRPr>
            </a:lvl1pPr>
          </a:lstStyle>
          <a:p>
            <a:r>
              <a:rPr lang="ru-RU"/>
              <a:t>Образец заголовка</a:t>
            </a:r>
            <a:endParaRPr lang="en-US" dirty="0"/>
          </a:p>
        </p:txBody>
      </p:sp>
      <p:sp>
        <p:nvSpPr>
          <p:cNvPr id="3" name="Content Placeholder 2"/>
          <p:cNvSpPr>
            <a:spLocks noGrp="1"/>
          </p:cNvSpPr>
          <p:nvPr>
            <p:ph idx="1"/>
          </p:nvPr>
        </p:nvSpPr>
        <p:spPr>
          <a:xfrm>
            <a:off x="4210526" y="852593"/>
            <a:ext cx="5694236" cy="612801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401002" y="3410373"/>
            <a:ext cx="2807018" cy="3938401"/>
          </a:xfrm>
        </p:spPr>
        <p:txBody>
          <a:bodyPr lIns="91440" rIns="91440">
            <a:normAutofit/>
          </a:bodyPr>
          <a:lstStyle>
            <a:lvl1pPr marL="0" indent="0">
              <a:buNone/>
              <a:defRPr sz="1316">
                <a:solidFill>
                  <a:srgbClr val="FFFFFF"/>
                </a:solidFill>
              </a:defRPr>
            </a:lvl1pPr>
            <a:lvl2pPr marL="401010" indent="0">
              <a:buNone/>
              <a:defRPr sz="1053"/>
            </a:lvl2pPr>
            <a:lvl3pPr marL="802020" indent="0">
              <a:buNone/>
              <a:defRPr sz="877"/>
            </a:lvl3pPr>
            <a:lvl4pPr marL="1203030" indent="0">
              <a:buNone/>
              <a:defRPr sz="789"/>
            </a:lvl4pPr>
            <a:lvl5pPr marL="1604040" indent="0">
              <a:buNone/>
              <a:defRPr sz="789"/>
            </a:lvl5pPr>
            <a:lvl6pPr marL="2005051" indent="0">
              <a:buNone/>
              <a:defRPr sz="789"/>
            </a:lvl6pPr>
            <a:lvl7pPr marL="2406061" indent="0">
              <a:buNone/>
              <a:defRPr sz="789"/>
            </a:lvl7pPr>
            <a:lvl8pPr marL="2807071" indent="0">
              <a:buNone/>
              <a:defRPr sz="789"/>
            </a:lvl8pPr>
            <a:lvl9pPr marL="3208081" indent="0">
              <a:buNone/>
              <a:defRPr sz="789"/>
            </a:lvl9pPr>
          </a:lstStyle>
          <a:p>
            <a:pPr lvl="0"/>
            <a:r>
              <a:rPr lang="ru-RU"/>
              <a:t>Образец текста</a:t>
            </a:r>
          </a:p>
        </p:txBody>
      </p:sp>
      <p:sp>
        <p:nvSpPr>
          <p:cNvPr id="5" name="Date Placeholder 4"/>
          <p:cNvSpPr>
            <a:spLocks noGrp="1"/>
          </p:cNvSpPr>
          <p:nvPr>
            <p:ph type="dt" sz="half" idx="10"/>
          </p:nvPr>
        </p:nvSpPr>
        <p:spPr>
          <a:xfrm>
            <a:off x="408293" y="7528940"/>
            <a:ext cx="2296651" cy="425557"/>
          </a:xfrm>
        </p:spPr>
        <p:txBody>
          <a:bodyPr/>
          <a:lstStyle>
            <a:lvl1pPr algn="l">
              <a:defRPr/>
            </a:lvl1pPr>
          </a:lstStyle>
          <a:p>
            <a:fld id="{51A91133-61C6-41B9-BE02-B69E684979E6}" type="datetimeFigureOut">
              <a:rPr lang="ru-RU" smtClean="0"/>
              <a:t>25.11.2022</a:t>
            </a:fld>
            <a:endParaRPr lang="ru-RU"/>
          </a:p>
        </p:txBody>
      </p:sp>
      <p:sp>
        <p:nvSpPr>
          <p:cNvPr id="6" name="Footer Placeholder 5"/>
          <p:cNvSpPr>
            <a:spLocks noGrp="1"/>
          </p:cNvSpPr>
          <p:nvPr>
            <p:ph type="ftr" sz="quarter" idx="11"/>
          </p:nvPr>
        </p:nvSpPr>
        <p:spPr>
          <a:xfrm>
            <a:off x="4210526" y="7528940"/>
            <a:ext cx="4076859" cy="425557"/>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BC302FE-4BEF-4FD6-9881-9FE74821D76B}" type="slidenum">
              <a:rPr lang="ru-RU" smtClean="0"/>
              <a:t>‹#›</a:t>
            </a:fld>
            <a:endParaRPr lang="ru-RU"/>
          </a:p>
        </p:txBody>
      </p:sp>
    </p:spTree>
    <p:extLst>
      <p:ext uri="{BB962C8B-B14F-4D97-AF65-F5344CB8AC3E}">
        <p14:creationId xmlns:p14="http://schemas.microsoft.com/office/powerpoint/2010/main" val="40683023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1" y="5772768"/>
            <a:ext cx="10690615" cy="22202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4" y="5728567"/>
            <a:ext cx="10690615" cy="746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62406" y="5914866"/>
            <a:ext cx="8870175" cy="959168"/>
          </a:xfrm>
        </p:spPr>
        <p:txBody>
          <a:bodyPr lIns="91440" tIns="0" rIns="91440" bIns="0" anchor="b">
            <a:noAutofit/>
          </a:bodyPr>
          <a:lstStyle>
            <a:lvl1pPr>
              <a:defRPr sz="3158" b="0">
                <a:solidFill>
                  <a:srgbClr val="FFFFFF"/>
                </a:solidFill>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14" y="0"/>
            <a:ext cx="10693387" cy="5728567"/>
          </a:xfrm>
          <a:blipFill>
            <a:blip r:embed="rId2"/>
            <a:stretch>
              <a:fillRect/>
            </a:stretch>
          </a:blipFill>
        </p:spPr>
        <p:txBody>
          <a:bodyPr lIns="457200" tIns="457200" anchor="t"/>
          <a:lstStyle>
            <a:lvl1pPr marL="0" indent="0">
              <a:buNone/>
              <a:defRPr sz="2807">
                <a:solidFill>
                  <a:schemeClr val="bg1"/>
                </a:solidFill>
              </a:defRPr>
            </a:lvl1pPr>
            <a:lvl2pPr marL="401010" indent="0">
              <a:buNone/>
              <a:defRPr sz="2456"/>
            </a:lvl2pPr>
            <a:lvl3pPr marL="802020" indent="0">
              <a:buNone/>
              <a:defRPr sz="2105"/>
            </a:lvl3pPr>
            <a:lvl4pPr marL="1203030" indent="0">
              <a:buNone/>
              <a:defRPr sz="1754"/>
            </a:lvl4pPr>
            <a:lvl5pPr marL="1604040" indent="0">
              <a:buNone/>
              <a:defRPr sz="1754"/>
            </a:lvl5pPr>
            <a:lvl6pPr marL="2005051" indent="0">
              <a:buNone/>
              <a:defRPr sz="1754"/>
            </a:lvl6pPr>
            <a:lvl7pPr marL="2406061" indent="0">
              <a:buNone/>
              <a:defRPr sz="1754"/>
            </a:lvl7pPr>
            <a:lvl8pPr marL="2807071" indent="0">
              <a:buNone/>
              <a:defRPr sz="1754"/>
            </a:lvl8pPr>
            <a:lvl9pPr marL="3208081" indent="0">
              <a:buNone/>
              <a:defRPr sz="1754"/>
            </a:lvl9pPr>
          </a:lstStyle>
          <a:p>
            <a:r>
              <a:rPr lang="ru-RU"/>
              <a:t>Вставка рисунка</a:t>
            </a:r>
            <a:endParaRPr lang="en-US" dirty="0"/>
          </a:p>
        </p:txBody>
      </p:sp>
      <p:sp>
        <p:nvSpPr>
          <p:cNvPr id="4" name="Text Placeholder 3"/>
          <p:cNvSpPr>
            <a:spLocks noGrp="1"/>
          </p:cNvSpPr>
          <p:nvPr>
            <p:ph type="body" sz="half" idx="2"/>
          </p:nvPr>
        </p:nvSpPr>
        <p:spPr>
          <a:xfrm>
            <a:off x="962406" y="6884690"/>
            <a:ext cx="8870175" cy="692732"/>
          </a:xfrm>
        </p:spPr>
        <p:txBody>
          <a:bodyPr lIns="91440" tIns="0" rIns="91440" bIns="0">
            <a:normAutofit/>
          </a:bodyPr>
          <a:lstStyle>
            <a:lvl1pPr marL="0" indent="0">
              <a:spcBef>
                <a:spcPts val="0"/>
              </a:spcBef>
              <a:spcAft>
                <a:spcPts val="526"/>
              </a:spcAft>
              <a:buNone/>
              <a:defRPr sz="1316">
                <a:solidFill>
                  <a:srgbClr val="FFFFFF"/>
                </a:solidFill>
              </a:defRPr>
            </a:lvl1pPr>
            <a:lvl2pPr marL="401010" indent="0">
              <a:buNone/>
              <a:defRPr sz="1053"/>
            </a:lvl2pPr>
            <a:lvl3pPr marL="802020" indent="0">
              <a:buNone/>
              <a:defRPr sz="877"/>
            </a:lvl3pPr>
            <a:lvl4pPr marL="1203030" indent="0">
              <a:buNone/>
              <a:defRPr sz="789"/>
            </a:lvl4pPr>
            <a:lvl5pPr marL="1604040" indent="0">
              <a:buNone/>
              <a:defRPr sz="789"/>
            </a:lvl5pPr>
            <a:lvl6pPr marL="2005051" indent="0">
              <a:buNone/>
              <a:defRPr sz="789"/>
            </a:lvl6pPr>
            <a:lvl7pPr marL="2406061" indent="0">
              <a:buNone/>
              <a:defRPr sz="789"/>
            </a:lvl7pPr>
            <a:lvl8pPr marL="2807071" indent="0">
              <a:buNone/>
              <a:defRPr sz="789"/>
            </a:lvl8pPr>
            <a:lvl9pPr marL="3208081" indent="0">
              <a:buNone/>
              <a:defRPr sz="789"/>
            </a:lvl9pPr>
          </a:lstStyle>
          <a:p>
            <a:pPr lvl="0"/>
            <a:r>
              <a:rPr lang="ru-RU"/>
              <a:t>Образец текста</a:t>
            </a:r>
          </a:p>
        </p:txBody>
      </p:sp>
      <p:sp>
        <p:nvSpPr>
          <p:cNvPr id="5" name="Date Placeholder 4"/>
          <p:cNvSpPr>
            <a:spLocks noGrp="1"/>
          </p:cNvSpPr>
          <p:nvPr>
            <p:ph type="dt" sz="half" idx="10"/>
          </p:nvPr>
        </p:nvSpPr>
        <p:spPr/>
        <p:txBody>
          <a:bodyPr/>
          <a:lstStyle/>
          <a:p>
            <a:fld id="{51A91133-61C6-41B9-BE02-B69E684979E6}" type="datetimeFigureOut">
              <a:rPr lang="ru-RU" smtClean="0"/>
              <a:t>25.11.2022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BC302FE-4BEF-4FD6-9881-9FE74821D76B}" type="slidenum">
              <a:rPr lang="ru-RU" smtClean="0"/>
              <a:t>‹#›</a:t>
            </a:fld>
            <a:endParaRPr lang="ru-RU"/>
          </a:p>
        </p:txBody>
      </p:sp>
    </p:spTree>
    <p:extLst>
      <p:ext uri="{BB962C8B-B14F-4D97-AF65-F5344CB8AC3E}">
        <p14:creationId xmlns:p14="http://schemas.microsoft.com/office/powerpoint/2010/main" val="53075004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1A91133-61C6-41B9-BE02-B69E684979E6}"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C302FE-4BEF-4FD6-9881-9FE74821D76B}" type="slidenum">
              <a:rPr lang="ru-RU" smtClean="0"/>
              <a:t>‹#›</a:t>
            </a:fld>
            <a:endParaRPr lang="ru-RU"/>
          </a:p>
        </p:txBody>
      </p:sp>
    </p:spTree>
    <p:extLst>
      <p:ext uri="{BB962C8B-B14F-4D97-AF65-F5344CB8AC3E}">
        <p14:creationId xmlns:p14="http://schemas.microsoft.com/office/powerpoint/2010/main" val="16853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2785" y="7460192"/>
            <a:ext cx="10690615" cy="5328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7382704"/>
            <a:ext cx="10690615" cy="746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7652465" y="483428"/>
            <a:ext cx="2305764" cy="671032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735171" y="483428"/>
            <a:ext cx="6783626" cy="6710329"/>
          </a:xfrm>
        </p:spPr>
        <p:txBody>
          <a:bodyPr vert="eaVert" lIns="45720" tIns="0" rIns="45720" bIns="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1A91133-61C6-41B9-BE02-B69E684979E6}"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C302FE-4BEF-4FD6-9881-9FE74821D76B}" type="slidenum">
              <a:rPr lang="ru-RU" smtClean="0"/>
              <a:t>‹#›</a:t>
            </a:fld>
            <a:endParaRPr lang="ru-RU"/>
          </a:p>
        </p:txBody>
      </p:sp>
    </p:spTree>
    <p:extLst>
      <p:ext uri="{BB962C8B-B14F-4D97-AF65-F5344CB8AC3E}">
        <p14:creationId xmlns:p14="http://schemas.microsoft.com/office/powerpoint/2010/main" val="2752698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66695CD7-EE9F-492B-A849-073D0A93736C}" type="datetimeFigureOut">
              <a:rPr lang="ru-RU" smtClean="0"/>
              <a:pPr/>
              <a:t>25.11.2022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FECFA57-D2F2-46C1-B1D6-025E6A42126A}" type="slidenum">
              <a:rPr lang="ru-RU" smtClean="0"/>
              <a:pPr/>
              <a:t>‹#›</a:t>
            </a:fld>
            <a:endParaRPr lang="ru-RU"/>
          </a:p>
        </p:txBody>
      </p:sp>
    </p:spTree>
    <p:extLst>
      <p:ext uri="{BB962C8B-B14F-4D97-AF65-F5344CB8AC3E}">
        <p14:creationId xmlns:p14="http://schemas.microsoft.com/office/powerpoint/2010/main" val="749211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6695CD7-EE9F-492B-A849-073D0A93736C}" type="datetimeFigureOut">
              <a:rPr lang="ru-RU" smtClean="0"/>
              <a:pPr/>
              <a:t>25.11.2022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FECFA57-D2F2-46C1-B1D6-025E6A42126A}" type="slidenum">
              <a:rPr lang="ru-RU" smtClean="0"/>
              <a:pPr/>
              <a:t>‹#›</a:t>
            </a:fld>
            <a:endParaRPr lang="ru-RU"/>
          </a:p>
        </p:txBody>
      </p:sp>
    </p:spTree>
    <p:extLst>
      <p:ext uri="{BB962C8B-B14F-4D97-AF65-F5344CB8AC3E}">
        <p14:creationId xmlns:p14="http://schemas.microsoft.com/office/powerpoint/2010/main" val="1241604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1" y="318242"/>
            <a:ext cx="3518055" cy="1354380"/>
          </a:xfrm>
        </p:spPr>
        <p:txBody>
          <a:bodyPr anchor="b"/>
          <a:lstStyle>
            <a:lvl1pPr algn="l">
              <a:defRPr sz="2300" b="1"/>
            </a:lvl1pPr>
          </a:lstStyle>
          <a:p>
            <a:r>
              <a:rPr lang="ru-RU"/>
              <a:t>Образец заголовка</a:t>
            </a:r>
          </a:p>
        </p:txBody>
      </p:sp>
      <p:sp>
        <p:nvSpPr>
          <p:cNvPr id="3" name="Содержимое 2"/>
          <p:cNvSpPr>
            <a:spLocks noGrp="1"/>
          </p:cNvSpPr>
          <p:nvPr>
            <p:ph idx="1"/>
          </p:nvPr>
        </p:nvSpPr>
        <p:spPr>
          <a:xfrm>
            <a:off x="4180822" y="318243"/>
            <a:ext cx="5977908" cy="6821858"/>
          </a:xfrm>
        </p:spPr>
        <p:txBody>
          <a:bodyPr/>
          <a:lstStyle>
            <a:lvl1pPr>
              <a:defRPr sz="3700"/>
            </a:lvl1pPr>
            <a:lvl2pPr>
              <a:defRPr sz="3300"/>
            </a:lvl2pPr>
            <a:lvl3pPr>
              <a:defRPr sz="2800"/>
            </a:lvl3pPr>
            <a:lvl4pPr>
              <a:defRPr sz="2300"/>
            </a:lvl4pPr>
            <a:lvl5pPr>
              <a:defRPr sz="2300"/>
            </a:lvl5pPr>
            <a:lvl6pPr>
              <a:defRPr sz="2300"/>
            </a:lvl6pPr>
            <a:lvl7pPr>
              <a:defRPr sz="2300"/>
            </a:lvl7pPr>
            <a:lvl8pPr>
              <a:defRPr sz="2300"/>
            </a:lvl8pPr>
            <a:lvl9pPr>
              <a:defRPr sz="23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534671" y="1672623"/>
            <a:ext cx="3518055" cy="5467478"/>
          </a:xfrm>
        </p:spPr>
        <p:txBody>
          <a:bodyPr/>
          <a:lstStyle>
            <a:lvl1pPr marL="0" indent="0">
              <a:buNone/>
              <a:defRPr sz="1600"/>
            </a:lvl1pPr>
            <a:lvl2pPr marL="533872" indent="0">
              <a:buNone/>
              <a:defRPr sz="1400"/>
            </a:lvl2pPr>
            <a:lvl3pPr marL="1067745" indent="0">
              <a:buNone/>
              <a:defRPr sz="1200"/>
            </a:lvl3pPr>
            <a:lvl4pPr marL="1601617" indent="0">
              <a:buNone/>
              <a:defRPr sz="1100"/>
            </a:lvl4pPr>
            <a:lvl5pPr marL="2135490" indent="0">
              <a:buNone/>
              <a:defRPr sz="1100"/>
            </a:lvl5pPr>
            <a:lvl6pPr marL="2669362" indent="0">
              <a:buNone/>
              <a:defRPr sz="1100"/>
            </a:lvl6pPr>
            <a:lvl7pPr marL="3203235" indent="0">
              <a:buNone/>
              <a:defRPr sz="1100"/>
            </a:lvl7pPr>
            <a:lvl8pPr marL="3737107" indent="0">
              <a:buNone/>
              <a:defRPr sz="1100"/>
            </a:lvl8pPr>
            <a:lvl9pPr marL="4270980" indent="0">
              <a:buNone/>
              <a:defRPr sz="1100"/>
            </a:lvl9pPr>
          </a:lstStyle>
          <a:p>
            <a:pPr lvl="0"/>
            <a:r>
              <a:rPr lang="ru-RU"/>
              <a:t>Образец текста</a:t>
            </a:r>
          </a:p>
        </p:txBody>
      </p:sp>
      <p:sp>
        <p:nvSpPr>
          <p:cNvPr id="5" name="Дата 4"/>
          <p:cNvSpPr>
            <a:spLocks noGrp="1"/>
          </p:cNvSpPr>
          <p:nvPr>
            <p:ph type="dt" sz="half" idx="10"/>
          </p:nvPr>
        </p:nvSpPr>
        <p:spPr/>
        <p:txBody>
          <a:bodyPr/>
          <a:lstStyle/>
          <a:p>
            <a:fld id="{66695CD7-EE9F-492B-A849-073D0A93736C}" type="datetimeFigureOut">
              <a:rPr lang="ru-RU" smtClean="0"/>
              <a:pPr/>
              <a:t>25.11.2022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ECFA57-D2F2-46C1-B1D6-025E6A42126A}" type="slidenum">
              <a:rPr lang="ru-RU" smtClean="0"/>
              <a:pPr/>
              <a:t>‹#›</a:t>
            </a:fld>
            <a:endParaRPr lang="ru-RU"/>
          </a:p>
        </p:txBody>
      </p:sp>
    </p:spTree>
    <p:extLst>
      <p:ext uri="{BB962C8B-B14F-4D97-AF65-F5344CB8AC3E}">
        <p14:creationId xmlns:p14="http://schemas.microsoft.com/office/powerpoint/2010/main" val="1398037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5981" y="5595144"/>
            <a:ext cx="6416040" cy="660538"/>
          </a:xfrm>
        </p:spPr>
        <p:txBody>
          <a:bodyPr anchor="b"/>
          <a:lstStyle>
            <a:lvl1pPr algn="l">
              <a:defRPr sz="2300" b="1"/>
            </a:lvl1pPr>
          </a:lstStyle>
          <a:p>
            <a:r>
              <a:rPr lang="ru-RU"/>
              <a:t>Образец заголовка</a:t>
            </a:r>
          </a:p>
        </p:txBody>
      </p:sp>
      <p:sp>
        <p:nvSpPr>
          <p:cNvPr id="3" name="Рисунок 2"/>
          <p:cNvSpPr>
            <a:spLocks noGrp="1"/>
          </p:cNvSpPr>
          <p:nvPr>
            <p:ph type="pic" idx="1"/>
          </p:nvPr>
        </p:nvSpPr>
        <p:spPr>
          <a:xfrm>
            <a:off x="2095981" y="714195"/>
            <a:ext cx="6416040" cy="4795838"/>
          </a:xfrm>
        </p:spPr>
        <p:txBody>
          <a:bodyPr/>
          <a:lstStyle>
            <a:lvl1pPr marL="0" indent="0">
              <a:buNone/>
              <a:defRPr sz="3700"/>
            </a:lvl1pPr>
            <a:lvl2pPr marL="533872" indent="0">
              <a:buNone/>
              <a:defRPr sz="3300"/>
            </a:lvl2pPr>
            <a:lvl3pPr marL="1067745" indent="0">
              <a:buNone/>
              <a:defRPr sz="2800"/>
            </a:lvl3pPr>
            <a:lvl4pPr marL="1601617" indent="0">
              <a:buNone/>
              <a:defRPr sz="2300"/>
            </a:lvl4pPr>
            <a:lvl5pPr marL="2135490" indent="0">
              <a:buNone/>
              <a:defRPr sz="2300"/>
            </a:lvl5pPr>
            <a:lvl6pPr marL="2669362" indent="0">
              <a:buNone/>
              <a:defRPr sz="2300"/>
            </a:lvl6pPr>
            <a:lvl7pPr marL="3203235" indent="0">
              <a:buNone/>
              <a:defRPr sz="2300"/>
            </a:lvl7pPr>
            <a:lvl8pPr marL="3737107" indent="0">
              <a:buNone/>
              <a:defRPr sz="2300"/>
            </a:lvl8pPr>
            <a:lvl9pPr marL="4270980" indent="0">
              <a:buNone/>
              <a:defRPr sz="2300"/>
            </a:lvl9pPr>
          </a:lstStyle>
          <a:p>
            <a:r>
              <a:rPr lang="ru-RU"/>
              <a:t>Вставка рисунка</a:t>
            </a:r>
          </a:p>
        </p:txBody>
      </p:sp>
      <p:sp>
        <p:nvSpPr>
          <p:cNvPr id="4" name="Текст 3"/>
          <p:cNvSpPr>
            <a:spLocks noGrp="1"/>
          </p:cNvSpPr>
          <p:nvPr>
            <p:ph type="body" sz="half" idx="2"/>
          </p:nvPr>
        </p:nvSpPr>
        <p:spPr>
          <a:xfrm>
            <a:off x="2095981" y="6255683"/>
            <a:ext cx="6416040" cy="938074"/>
          </a:xfrm>
        </p:spPr>
        <p:txBody>
          <a:bodyPr/>
          <a:lstStyle>
            <a:lvl1pPr marL="0" indent="0">
              <a:buNone/>
              <a:defRPr sz="1600"/>
            </a:lvl1pPr>
            <a:lvl2pPr marL="533872" indent="0">
              <a:buNone/>
              <a:defRPr sz="1400"/>
            </a:lvl2pPr>
            <a:lvl3pPr marL="1067745" indent="0">
              <a:buNone/>
              <a:defRPr sz="1200"/>
            </a:lvl3pPr>
            <a:lvl4pPr marL="1601617" indent="0">
              <a:buNone/>
              <a:defRPr sz="1100"/>
            </a:lvl4pPr>
            <a:lvl5pPr marL="2135490" indent="0">
              <a:buNone/>
              <a:defRPr sz="1100"/>
            </a:lvl5pPr>
            <a:lvl6pPr marL="2669362" indent="0">
              <a:buNone/>
              <a:defRPr sz="1100"/>
            </a:lvl6pPr>
            <a:lvl7pPr marL="3203235" indent="0">
              <a:buNone/>
              <a:defRPr sz="1100"/>
            </a:lvl7pPr>
            <a:lvl8pPr marL="3737107" indent="0">
              <a:buNone/>
              <a:defRPr sz="1100"/>
            </a:lvl8pPr>
            <a:lvl9pPr marL="4270980" indent="0">
              <a:buNone/>
              <a:defRPr sz="1100"/>
            </a:lvl9pPr>
          </a:lstStyle>
          <a:p>
            <a:pPr lvl="0"/>
            <a:r>
              <a:rPr lang="ru-RU"/>
              <a:t>Образец текста</a:t>
            </a:r>
          </a:p>
        </p:txBody>
      </p:sp>
      <p:sp>
        <p:nvSpPr>
          <p:cNvPr id="5" name="Дата 4"/>
          <p:cNvSpPr>
            <a:spLocks noGrp="1"/>
          </p:cNvSpPr>
          <p:nvPr>
            <p:ph type="dt" sz="half" idx="10"/>
          </p:nvPr>
        </p:nvSpPr>
        <p:spPr/>
        <p:txBody>
          <a:bodyPr/>
          <a:lstStyle/>
          <a:p>
            <a:fld id="{66695CD7-EE9F-492B-A849-073D0A93736C}" type="datetimeFigureOut">
              <a:rPr lang="ru-RU" smtClean="0"/>
              <a:pPr/>
              <a:t>25.11.2022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ECFA57-D2F2-46C1-B1D6-025E6A42126A}" type="slidenum">
              <a:rPr lang="ru-RU" smtClean="0"/>
              <a:pPr/>
              <a:t>‹#›</a:t>
            </a:fld>
            <a:endParaRPr lang="ru-RU"/>
          </a:p>
        </p:txBody>
      </p:sp>
    </p:spTree>
    <p:extLst>
      <p:ext uri="{BB962C8B-B14F-4D97-AF65-F5344CB8AC3E}">
        <p14:creationId xmlns:p14="http://schemas.microsoft.com/office/powerpoint/2010/main" val="436428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20093"/>
            <a:ext cx="9624060" cy="1332177"/>
          </a:xfrm>
          <a:prstGeom prst="rect">
            <a:avLst/>
          </a:prstGeom>
        </p:spPr>
        <p:txBody>
          <a:bodyPr vert="horz" lIns="106774" tIns="53387" rIns="106774" bIns="53387" rtlCol="0" anchor="ctr">
            <a:normAutofit/>
          </a:bodyPr>
          <a:lstStyle/>
          <a:p>
            <a:r>
              <a:rPr lang="ru-RU"/>
              <a:t>Образец заголовка</a:t>
            </a:r>
          </a:p>
        </p:txBody>
      </p:sp>
      <p:sp>
        <p:nvSpPr>
          <p:cNvPr id="3" name="Текст 2"/>
          <p:cNvSpPr>
            <a:spLocks noGrp="1"/>
          </p:cNvSpPr>
          <p:nvPr>
            <p:ph type="body" idx="1"/>
          </p:nvPr>
        </p:nvSpPr>
        <p:spPr>
          <a:xfrm>
            <a:off x="534670" y="1865049"/>
            <a:ext cx="9624060" cy="5275052"/>
          </a:xfrm>
          <a:prstGeom prst="rect">
            <a:avLst/>
          </a:prstGeom>
        </p:spPr>
        <p:txBody>
          <a:bodyPr vert="horz" lIns="106774" tIns="53387" rIns="106774" bIns="53387"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534670" y="7408386"/>
            <a:ext cx="2495127" cy="425557"/>
          </a:xfrm>
          <a:prstGeom prst="rect">
            <a:avLst/>
          </a:prstGeom>
        </p:spPr>
        <p:txBody>
          <a:bodyPr vert="horz" lIns="106774" tIns="53387" rIns="106774" bIns="53387" rtlCol="0" anchor="ctr"/>
          <a:lstStyle>
            <a:lvl1pPr algn="l">
              <a:defRPr sz="1400">
                <a:solidFill>
                  <a:schemeClr val="tx1">
                    <a:tint val="75000"/>
                  </a:schemeClr>
                </a:solidFill>
              </a:defRPr>
            </a:lvl1pPr>
          </a:lstStyle>
          <a:p>
            <a:fld id="{66695CD7-EE9F-492B-A849-073D0A93736C}" type="datetimeFigureOut">
              <a:rPr lang="ru-RU" smtClean="0"/>
              <a:pPr/>
              <a:t>25.11.2022</a:t>
            </a:fld>
            <a:endParaRPr lang="ru-RU"/>
          </a:p>
        </p:txBody>
      </p:sp>
      <p:sp>
        <p:nvSpPr>
          <p:cNvPr id="5" name="Нижний колонтитул 4"/>
          <p:cNvSpPr>
            <a:spLocks noGrp="1"/>
          </p:cNvSpPr>
          <p:nvPr>
            <p:ph type="ftr" sz="quarter" idx="3"/>
          </p:nvPr>
        </p:nvSpPr>
        <p:spPr>
          <a:xfrm>
            <a:off x="3653579" y="7408386"/>
            <a:ext cx="3386243" cy="425557"/>
          </a:xfrm>
          <a:prstGeom prst="rect">
            <a:avLst/>
          </a:prstGeom>
        </p:spPr>
        <p:txBody>
          <a:bodyPr vert="horz" lIns="106774" tIns="53387" rIns="106774" bIns="53387" rtlCol="0" anchor="ctr"/>
          <a:lstStyle>
            <a:lvl1pPr algn="ctr">
              <a:defRPr sz="14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7663603" y="7408386"/>
            <a:ext cx="2495127" cy="425557"/>
          </a:xfrm>
          <a:prstGeom prst="rect">
            <a:avLst/>
          </a:prstGeom>
        </p:spPr>
        <p:txBody>
          <a:bodyPr vert="horz" lIns="106774" tIns="53387" rIns="106774" bIns="53387" rtlCol="0" anchor="ctr"/>
          <a:lstStyle>
            <a:lvl1pPr algn="r">
              <a:defRPr sz="1400">
                <a:solidFill>
                  <a:schemeClr val="tx1">
                    <a:tint val="75000"/>
                  </a:schemeClr>
                </a:solidFill>
              </a:defRPr>
            </a:lvl1pPr>
          </a:lstStyle>
          <a:p>
            <a:fld id="{BFECFA57-D2F2-46C1-B1D6-025E6A42126A}" type="slidenum">
              <a:rPr lang="ru-RU" smtClean="0"/>
              <a:pPr/>
              <a:t>‹#›</a:t>
            </a:fld>
            <a:endParaRPr lang="ru-RU"/>
          </a:p>
        </p:txBody>
      </p:sp>
    </p:spTree>
    <p:extLst>
      <p:ext uri="{BB962C8B-B14F-4D97-AF65-F5344CB8AC3E}">
        <p14:creationId xmlns:p14="http://schemas.microsoft.com/office/powerpoint/2010/main" val="42475192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067745" rtl="0" eaLnBrk="1" latinLnBrk="0" hangingPunct="1">
        <a:spcBef>
          <a:spcPct val="0"/>
        </a:spcBef>
        <a:buNone/>
        <a:defRPr sz="5100" kern="1200">
          <a:solidFill>
            <a:schemeClr val="tx1"/>
          </a:solidFill>
          <a:latin typeface="+mj-lt"/>
          <a:ea typeface="+mj-ea"/>
          <a:cs typeface="+mj-cs"/>
        </a:defRPr>
      </a:lvl1pPr>
    </p:titleStyle>
    <p:bodyStyle>
      <a:lvl1pPr marL="400404" indent="-400404" algn="l" defTabSz="1067745"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67543" indent="-333670" algn="l" defTabSz="1067745"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34681" indent="-266936" algn="l" defTabSz="1067745"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868554"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402426"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936298"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70171"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4004043"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537916"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ru-RU"/>
      </a:defPPr>
      <a:lvl1pPr marL="0" algn="l" defTabSz="1067745" rtl="0" eaLnBrk="1" latinLnBrk="0" hangingPunct="1">
        <a:defRPr sz="2100" kern="1200">
          <a:solidFill>
            <a:schemeClr val="tx1"/>
          </a:solidFill>
          <a:latin typeface="+mn-lt"/>
          <a:ea typeface="+mn-ea"/>
          <a:cs typeface="+mn-cs"/>
        </a:defRPr>
      </a:lvl1pPr>
      <a:lvl2pPr marL="533872" algn="l" defTabSz="1067745" rtl="0" eaLnBrk="1" latinLnBrk="0" hangingPunct="1">
        <a:defRPr sz="2100" kern="1200">
          <a:solidFill>
            <a:schemeClr val="tx1"/>
          </a:solidFill>
          <a:latin typeface="+mn-lt"/>
          <a:ea typeface="+mn-ea"/>
          <a:cs typeface="+mn-cs"/>
        </a:defRPr>
      </a:lvl2pPr>
      <a:lvl3pPr marL="1067745" algn="l" defTabSz="1067745" rtl="0" eaLnBrk="1" latinLnBrk="0" hangingPunct="1">
        <a:defRPr sz="2100" kern="1200">
          <a:solidFill>
            <a:schemeClr val="tx1"/>
          </a:solidFill>
          <a:latin typeface="+mn-lt"/>
          <a:ea typeface="+mn-ea"/>
          <a:cs typeface="+mn-cs"/>
        </a:defRPr>
      </a:lvl3pPr>
      <a:lvl4pPr marL="1601617" algn="l" defTabSz="1067745" rtl="0" eaLnBrk="1" latinLnBrk="0" hangingPunct="1">
        <a:defRPr sz="2100" kern="1200">
          <a:solidFill>
            <a:schemeClr val="tx1"/>
          </a:solidFill>
          <a:latin typeface="+mn-lt"/>
          <a:ea typeface="+mn-ea"/>
          <a:cs typeface="+mn-cs"/>
        </a:defRPr>
      </a:lvl4pPr>
      <a:lvl5pPr marL="2135490" algn="l" defTabSz="1067745" rtl="0" eaLnBrk="1" latinLnBrk="0" hangingPunct="1">
        <a:defRPr sz="2100" kern="1200">
          <a:solidFill>
            <a:schemeClr val="tx1"/>
          </a:solidFill>
          <a:latin typeface="+mn-lt"/>
          <a:ea typeface="+mn-ea"/>
          <a:cs typeface="+mn-cs"/>
        </a:defRPr>
      </a:lvl5pPr>
      <a:lvl6pPr marL="2669362" algn="l" defTabSz="1067745" rtl="0" eaLnBrk="1" latinLnBrk="0" hangingPunct="1">
        <a:defRPr sz="2100" kern="1200">
          <a:solidFill>
            <a:schemeClr val="tx1"/>
          </a:solidFill>
          <a:latin typeface="+mn-lt"/>
          <a:ea typeface="+mn-ea"/>
          <a:cs typeface="+mn-cs"/>
        </a:defRPr>
      </a:lvl6pPr>
      <a:lvl7pPr marL="3203235" algn="l" defTabSz="1067745" rtl="0" eaLnBrk="1" latinLnBrk="0" hangingPunct="1">
        <a:defRPr sz="2100" kern="1200">
          <a:solidFill>
            <a:schemeClr val="tx1"/>
          </a:solidFill>
          <a:latin typeface="+mn-lt"/>
          <a:ea typeface="+mn-ea"/>
          <a:cs typeface="+mn-cs"/>
        </a:defRPr>
      </a:lvl7pPr>
      <a:lvl8pPr marL="3737107" algn="l" defTabSz="1067745" rtl="0" eaLnBrk="1" latinLnBrk="0" hangingPunct="1">
        <a:defRPr sz="2100" kern="1200">
          <a:solidFill>
            <a:schemeClr val="tx1"/>
          </a:solidFill>
          <a:latin typeface="+mn-lt"/>
          <a:ea typeface="+mn-ea"/>
          <a:cs typeface="+mn-cs"/>
        </a:defRPr>
      </a:lvl8pPr>
      <a:lvl9pPr marL="4270980" algn="l" defTabSz="1067745"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20093"/>
            <a:ext cx="9624060" cy="1332177"/>
          </a:xfrm>
          <a:prstGeom prst="rect">
            <a:avLst/>
          </a:prstGeom>
        </p:spPr>
        <p:txBody>
          <a:bodyPr vert="horz" lIns="106774" tIns="53387" rIns="106774" bIns="53387" rtlCol="0" anchor="ctr">
            <a:normAutofit/>
          </a:bodyPr>
          <a:lstStyle/>
          <a:p>
            <a:r>
              <a:rPr lang="ru-RU"/>
              <a:t>Образец заголовка</a:t>
            </a:r>
          </a:p>
        </p:txBody>
      </p:sp>
      <p:sp>
        <p:nvSpPr>
          <p:cNvPr id="3" name="Текст 2"/>
          <p:cNvSpPr>
            <a:spLocks noGrp="1"/>
          </p:cNvSpPr>
          <p:nvPr>
            <p:ph type="body" idx="1"/>
          </p:nvPr>
        </p:nvSpPr>
        <p:spPr>
          <a:xfrm>
            <a:off x="534670" y="1865049"/>
            <a:ext cx="9624060" cy="5275052"/>
          </a:xfrm>
          <a:prstGeom prst="rect">
            <a:avLst/>
          </a:prstGeom>
        </p:spPr>
        <p:txBody>
          <a:bodyPr vert="horz" lIns="106774" tIns="53387" rIns="106774" bIns="53387"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534670" y="7408386"/>
            <a:ext cx="2495127" cy="425557"/>
          </a:xfrm>
          <a:prstGeom prst="rect">
            <a:avLst/>
          </a:prstGeom>
        </p:spPr>
        <p:txBody>
          <a:bodyPr vert="horz" lIns="106774" tIns="53387" rIns="106774" bIns="53387" rtlCol="0" anchor="ctr"/>
          <a:lstStyle>
            <a:lvl1pPr algn="l">
              <a:defRPr sz="1400">
                <a:solidFill>
                  <a:schemeClr val="tx1">
                    <a:tint val="75000"/>
                  </a:schemeClr>
                </a:solidFill>
              </a:defRPr>
            </a:lvl1p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3"/>
          </p:nvPr>
        </p:nvSpPr>
        <p:spPr>
          <a:xfrm>
            <a:off x="3653579" y="7408386"/>
            <a:ext cx="3386243" cy="425557"/>
          </a:xfrm>
          <a:prstGeom prst="rect">
            <a:avLst/>
          </a:prstGeom>
        </p:spPr>
        <p:txBody>
          <a:bodyPr vert="horz" lIns="106774" tIns="53387" rIns="106774" bIns="53387" rtlCol="0" anchor="ctr"/>
          <a:lstStyle>
            <a:lvl1pPr algn="ctr">
              <a:defRPr sz="1400">
                <a:solidFill>
                  <a:schemeClr val="tx1">
                    <a:tint val="75000"/>
                  </a:schemeClr>
                </a:solidFill>
              </a:defRPr>
            </a:lvl1pPr>
          </a:lstStyle>
          <a:p>
            <a:endParaRPr lang="ru-RU" dirty="0">
              <a:solidFill>
                <a:prstClr val="black">
                  <a:tint val="75000"/>
                </a:prstClr>
              </a:solidFill>
            </a:endParaRPr>
          </a:p>
        </p:txBody>
      </p:sp>
      <p:sp>
        <p:nvSpPr>
          <p:cNvPr id="6" name="Номер слайда 5"/>
          <p:cNvSpPr>
            <a:spLocks noGrp="1"/>
          </p:cNvSpPr>
          <p:nvPr>
            <p:ph type="sldNum" sz="quarter" idx="4"/>
          </p:nvPr>
        </p:nvSpPr>
        <p:spPr>
          <a:xfrm>
            <a:off x="7663603" y="7408386"/>
            <a:ext cx="2495127" cy="425557"/>
          </a:xfrm>
          <a:prstGeom prst="rect">
            <a:avLst/>
          </a:prstGeom>
        </p:spPr>
        <p:txBody>
          <a:bodyPr vert="horz" lIns="106774" tIns="53387" rIns="106774" bIns="53387" rtlCol="0" anchor="ctr"/>
          <a:lstStyle>
            <a:lvl1pPr algn="r">
              <a:defRPr sz="1400">
                <a:solidFill>
                  <a:schemeClr val="tx1">
                    <a:tint val="75000"/>
                  </a:schemeClr>
                </a:solidFill>
              </a:defRPr>
            </a:lvl1p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738350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1067745" rtl="0" eaLnBrk="1" latinLnBrk="0" hangingPunct="1">
        <a:spcBef>
          <a:spcPct val="0"/>
        </a:spcBef>
        <a:buNone/>
        <a:defRPr sz="5100" kern="1200">
          <a:solidFill>
            <a:schemeClr val="tx1"/>
          </a:solidFill>
          <a:latin typeface="+mj-lt"/>
          <a:ea typeface="+mj-ea"/>
          <a:cs typeface="+mj-cs"/>
        </a:defRPr>
      </a:lvl1pPr>
    </p:titleStyle>
    <p:bodyStyle>
      <a:lvl1pPr marL="400404" indent="-400404" algn="l" defTabSz="1067745"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67543" indent="-333670" algn="l" defTabSz="1067745"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34681" indent="-266936" algn="l" defTabSz="1067745"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868554"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402426"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936298"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70171"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4004043"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537916"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ru-RU"/>
      </a:defPPr>
      <a:lvl1pPr marL="0" algn="l" defTabSz="1067745" rtl="0" eaLnBrk="1" latinLnBrk="0" hangingPunct="1">
        <a:defRPr sz="2100" kern="1200">
          <a:solidFill>
            <a:schemeClr val="tx1"/>
          </a:solidFill>
          <a:latin typeface="+mn-lt"/>
          <a:ea typeface="+mn-ea"/>
          <a:cs typeface="+mn-cs"/>
        </a:defRPr>
      </a:lvl1pPr>
      <a:lvl2pPr marL="533872" algn="l" defTabSz="1067745" rtl="0" eaLnBrk="1" latinLnBrk="0" hangingPunct="1">
        <a:defRPr sz="2100" kern="1200">
          <a:solidFill>
            <a:schemeClr val="tx1"/>
          </a:solidFill>
          <a:latin typeface="+mn-lt"/>
          <a:ea typeface="+mn-ea"/>
          <a:cs typeface="+mn-cs"/>
        </a:defRPr>
      </a:lvl2pPr>
      <a:lvl3pPr marL="1067745" algn="l" defTabSz="1067745" rtl="0" eaLnBrk="1" latinLnBrk="0" hangingPunct="1">
        <a:defRPr sz="2100" kern="1200">
          <a:solidFill>
            <a:schemeClr val="tx1"/>
          </a:solidFill>
          <a:latin typeface="+mn-lt"/>
          <a:ea typeface="+mn-ea"/>
          <a:cs typeface="+mn-cs"/>
        </a:defRPr>
      </a:lvl3pPr>
      <a:lvl4pPr marL="1601617" algn="l" defTabSz="1067745" rtl="0" eaLnBrk="1" latinLnBrk="0" hangingPunct="1">
        <a:defRPr sz="2100" kern="1200">
          <a:solidFill>
            <a:schemeClr val="tx1"/>
          </a:solidFill>
          <a:latin typeface="+mn-lt"/>
          <a:ea typeface="+mn-ea"/>
          <a:cs typeface="+mn-cs"/>
        </a:defRPr>
      </a:lvl4pPr>
      <a:lvl5pPr marL="2135490" algn="l" defTabSz="1067745" rtl="0" eaLnBrk="1" latinLnBrk="0" hangingPunct="1">
        <a:defRPr sz="2100" kern="1200">
          <a:solidFill>
            <a:schemeClr val="tx1"/>
          </a:solidFill>
          <a:latin typeface="+mn-lt"/>
          <a:ea typeface="+mn-ea"/>
          <a:cs typeface="+mn-cs"/>
        </a:defRPr>
      </a:lvl5pPr>
      <a:lvl6pPr marL="2669362" algn="l" defTabSz="1067745" rtl="0" eaLnBrk="1" latinLnBrk="0" hangingPunct="1">
        <a:defRPr sz="2100" kern="1200">
          <a:solidFill>
            <a:schemeClr val="tx1"/>
          </a:solidFill>
          <a:latin typeface="+mn-lt"/>
          <a:ea typeface="+mn-ea"/>
          <a:cs typeface="+mn-cs"/>
        </a:defRPr>
      </a:lvl6pPr>
      <a:lvl7pPr marL="3203235" algn="l" defTabSz="1067745" rtl="0" eaLnBrk="1" latinLnBrk="0" hangingPunct="1">
        <a:defRPr sz="2100" kern="1200">
          <a:solidFill>
            <a:schemeClr val="tx1"/>
          </a:solidFill>
          <a:latin typeface="+mn-lt"/>
          <a:ea typeface="+mn-ea"/>
          <a:cs typeface="+mn-cs"/>
        </a:defRPr>
      </a:lvl7pPr>
      <a:lvl8pPr marL="3737107" algn="l" defTabSz="1067745" rtl="0" eaLnBrk="1" latinLnBrk="0" hangingPunct="1">
        <a:defRPr sz="2100" kern="1200">
          <a:solidFill>
            <a:schemeClr val="tx1"/>
          </a:solidFill>
          <a:latin typeface="+mn-lt"/>
          <a:ea typeface="+mn-ea"/>
          <a:cs typeface="+mn-cs"/>
        </a:defRPr>
      </a:lvl8pPr>
      <a:lvl9pPr marL="4270980" algn="l" defTabSz="1067745" rtl="0" eaLnBrk="1" latinLnBrk="0" hangingPunct="1">
        <a:defRPr sz="21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20093"/>
            <a:ext cx="9624060" cy="1332177"/>
          </a:xfrm>
          <a:prstGeom prst="rect">
            <a:avLst/>
          </a:prstGeom>
        </p:spPr>
        <p:txBody>
          <a:bodyPr vert="horz" lIns="106774" tIns="53387" rIns="106774" bIns="53387" rtlCol="0" anchor="ctr">
            <a:normAutofit/>
          </a:bodyPr>
          <a:lstStyle/>
          <a:p>
            <a:r>
              <a:rPr lang="ru-RU"/>
              <a:t>Образец заголовка</a:t>
            </a:r>
          </a:p>
        </p:txBody>
      </p:sp>
      <p:sp>
        <p:nvSpPr>
          <p:cNvPr id="3" name="Текст 2"/>
          <p:cNvSpPr>
            <a:spLocks noGrp="1"/>
          </p:cNvSpPr>
          <p:nvPr>
            <p:ph type="body" idx="1"/>
          </p:nvPr>
        </p:nvSpPr>
        <p:spPr>
          <a:xfrm>
            <a:off x="534670" y="1865049"/>
            <a:ext cx="9624060" cy="5275052"/>
          </a:xfrm>
          <a:prstGeom prst="rect">
            <a:avLst/>
          </a:prstGeom>
        </p:spPr>
        <p:txBody>
          <a:bodyPr vert="horz" lIns="106774" tIns="53387" rIns="106774" bIns="53387"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534670" y="7408386"/>
            <a:ext cx="2495127" cy="425557"/>
          </a:xfrm>
          <a:prstGeom prst="rect">
            <a:avLst/>
          </a:prstGeom>
        </p:spPr>
        <p:txBody>
          <a:bodyPr vert="horz" lIns="106774" tIns="53387" rIns="106774" bIns="53387" rtlCol="0" anchor="ctr"/>
          <a:lstStyle>
            <a:lvl1pPr algn="l">
              <a:defRPr sz="1400">
                <a:solidFill>
                  <a:schemeClr val="tx1">
                    <a:tint val="75000"/>
                  </a:schemeClr>
                </a:solidFill>
              </a:defRPr>
            </a:lvl1pPr>
          </a:lstStyle>
          <a:p>
            <a:fld id="{66695CD7-EE9F-492B-A849-073D0A93736C}" type="datetimeFigureOut">
              <a:rPr lang="ru-RU" smtClean="0">
                <a:solidFill>
                  <a:prstClr val="black">
                    <a:tint val="75000"/>
                  </a:prstClr>
                </a:solidFill>
              </a:rPr>
              <a:pPr/>
              <a:t>25.11.2022</a:t>
            </a:fld>
            <a:endParaRPr lang="ru-RU" dirty="0">
              <a:solidFill>
                <a:prstClr val="black">
                  <a:tint val="75000"/>
                </a:prstClr>
              </a:solidFill>
            </a:endParaRPr>
          </a:p>
        </p:txBody>
      </p:sp>
      <p:sp>
        <p:nvSpPr>
          <p:cNvPr id="5" name="Нижний колонтитул 4"/>
          <p:cNvSpPr>
            <a:spLocks noGrp="1"/>
          </p:cNvSpPr>
          <p:nvPr>
            <p:ph type="ftr" sz="quarter" idx="3"/>
          </p:nvPr>
        </p:nvSpPr>
        <p:spPr>
          <a:xfrm>
            <a:off x="3653579" y="7408386"/>
            <a:ext cx="3386243" cy="425557"/>
          </a:xfrm>
          <a:prstGeom prst="rect">
            <a:avLst/>
          </a:prstGeom>
        </p:spPr>
        <p:txBody>
          <a:bodyPr vert="horz" lIns="106774" tIns="53387" rIns="106774" bIns="53387" rtlCol="0" anchor="ctr"/>
          <a:lstStyle>
            <a:lvl1pPr algn="ctr">
              <a:defRPr sz="1400">
                <a:solidFill>
                  <a:schemeClr val="tx1">
                    <a:tint val="75000"/>
                  </a:schemeClr>
                </a:solidFill>
              </a:defRPr>
            </a:lvl1pPr>
          </a:lstStyle>
          <a:p>
            <a:endParaRPr lang="ru-RU" dirty="0">
              <a:solidFill>
                <a:prstClr val="black">
                  <a:tint val="75000"/>
                </a:prstClr>
              </a:solidFill>
            </a:endParaRPr>
          </a:p>
        </p:txBody>
      </p:sp>
      <p:sp>
        <p:nvSpPr>
          <p:cNvPr id="6" name="Номер слайда 5"/>
          <p:cNvSpPr>
            <a:spLocks noGrp="1"/>
          </p:cNvSpPr>
          <p:nvPr>
            <p:ph type="sldNum" sz="quarter" idx="4"/>
          </p:nvPr>
        </p:nvSpPr>
        <p:spPr>
          <a:xfrm>
            <a:off x="7663603" y="7408386"/>
            <a:ext cx="2495127" cy="425557"/>
          </a:xfrm>
          <a:prstGeom prst="rect">
            <a:avLst/>
          </a:prstGeom>
        </p:spPr>
        <p:txBody>
          <a:bodyPr vert="horz" lIns="106774" tIns="53387" rIns="106774" bIns="53387" rtlCol="0" anchor="ctr"/>
          <a:lstStyle>
            <a:lvl1pPr algn="r">
              <a:defRPr sz="1400">
                <a:solidFill>
                  <a:schemeClr val="tx1">
                    <a:tint val="75000"/>
                  </a:schemeClr>
                </a:solidFill>
              </a:defRPr>
            </a:lvl1pPr>
          </a:lstStyle>
          <a:p>
            <a:fld id="{BFECFA57-D2F2-46C1-B1D6-025E6A42126A}"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15880719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1067745" rtl="0" eaLnBrk="1" latinLnBrk="0" hangingPunct="1">
        <a:spcBef>
          <a:spcPct val="0"/>
        </a:spcBef>
        <a:buNone/>
        <a:defRPr sz="5100" kern="1200">
          <a:solidFill>
            <a:schemeClr val="tx1"/>
          </a:solidFill>
          <a:latin typeface="+mj-lt"/>
          <a:ea typeface="+mj-ea"/>
          <a:cs typeface="+mj-cs"/>
        </a:defRPr>
      </a:lvl1pPr>
    </p:titleStyle>
    <p:bodyStyle>
      <a:lvl1pPr marL="400404" indent="-400404" algn="l" defTabSz="1067745"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67543" indent="-333670" algn="l" defTabSz="1067745"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34681" indent="-266936" algn="l" defTabSz="1067745"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868554"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402426"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936298"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70171"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4004043"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537916" indent="-266936" algn="l" defTabSz="1067745"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ru-RU"/>
      </a:defPPr>
      <a:lvl1pPr marL="0" algn="l" defTabSz="1067745" rtl="0" eaLnBrk="1" latinLnBrk="0" hangingPunct="1">
        <a:defRPr sz="2100" kern="1200">
          <a:solidFill>
            <a:schemeClr val="tx1"/>
          </a:solidFill>
          <a:latin typeface="+mn-lt"/>
          <a:ea typeface="+mn-ea"/>
          <a:cs typeface="+mn-cs"/>
        </a:defRPr>
      </a:lvl1pPr>
      <a:lvl2pPr marL="533872" algn="l" defTabSz="1067745" rtl="0" eaLnBrk="1" latinLnBrk="0" hangingPunct="1">
        <a:defRPr sz="2100" kern="1200">
          <a:solidFill>
            <a:schemeClr val="tx1"/>
          </a:solidFill>
          <a:latin typeface="+mn-lt"/>
          <a:ea typeface="+mn-ea"/>
          <a:cs typeface="+mn-cs"/>
        </a:defRPr>
      </a:lvl2pPr>
      <a:lvl3pPr marL="1067745" algn="l" defTabSz="1067745" rtl="0" eaLnBrk="1" latinLnBrk="0" hangingPunct="1">
        <a:defRPr sz="2100" kern="1200">
          <a:solidFill>
            <a:schemeClr val="tx1"/>
          </a:solidFill>
          <a:latin typeface="+mn-lt"/>
          <a:ea typeface="+mn-ea"/>
          <a:cs typeface="+mn-cs"/>
        </a:defRPr>
      </a:lvl3pPr>
      <a:lvl4pPr marL="1601617" algn="l" defTabSz="1067745" rtl="0" eaLnBrk="1" latinLnBrk="0" hangingPunct="1">
        <a:defRPr sz="2100" kern="1200">
          <a:solidFill>
            <a:schemeClr val="tx1"/>
          </a:solidFill>
          <a:latin typeface="+mn-lt"/>
          <a:ea typeface="+mn-ea"/>
          <a:cs typeface="+mn-cs"/>
        </a:defRPr>
      </a:lvl4pPr>
      <a:lvl5pPr marL="2135490" algn="l" defTabSz="1067745" rtl="0" eaLnBrk="1" latinLnBrk="0" hangingPunct="1">
        <a:defRPr sz="2100" kern="1200">
          <a:solidFill>
            <a:schemeClr val="tx1"/>
          </a:solidFill>
          <a:latin typeface="+mn-lt"/>
          <a:ea typeface="+mn-ea"/>
          <a:cs typeface="+mn-cs"/>
        </a:defRPr>
      </a:lvl5pPr>
      <a:lvl6pPr marL="2669362" algn="l" defTabSz="1067745" rtl="0" eaLnBrk="1" latinLnBrk="0" hangingPunct="1">
        <a:defRPr sz="2100" kern="1200">
          <a:solidFill>
            <a:schemeClr val="tx1"/>
          </a:solidFill>
          <a:latin typeface="+mn-lt"/>
          <a:ea typeface="+mn-ea"/>
          <a:cs typeface="+mn-cs"/>
        </a:defRPr>
      </a:lvl6pPr>
      <a:lvl7pPr marL="3203235" algn="l" defTabSz="1067745" rtl="0" eaLnBrk="1" latinLnBrk="0" hangingPunct="1">
        <a:defRPr sz="2100" kern="1200">
          <a:solidFill>
            <a:schemeClr val="tx1"/>
          </a:solidFill>
          <a:latin typeface="+mn-lt"/>
          <a:ea typeface="+mn-ea"/>
          <a:cs typeface="+mn-cs"/>
        </a:defRPr>
      </a:lvl7pPr>
      <a:lvl8pPr marL="3737107" algn="l" defTabSz="1067745" rtl="0" eaLnBrk="1" latinLnBrk="0" hangingPunct="1">
        <a:defRPr sz="2100" kern="1200">
          <a:solidFill>
            <a:schemeClr val="tx1"/>
          </a:solidFill>
          <a:latin typeface="+mn-lt"/>
          <a:ea typeface="+mn-ea"/>
          <a:cs typeface="+mn-cs"/>
        </a:defRPr>
      </a:lvl8pPr>
      <a:lvl9pPr marL="4270980" algn="l" defTabSz="1067745" rtl="0" eaLnBrk="1" latinLnBrk="0" hangingPunct="1">
        <a:defRPr sz="21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20093"/>
            <a:ext cx="9624060" cy="1332177"/>
          </a:xfrm>
          <a:prstGeom prst="rect">
            <a:avLst/>
          </a:prstGeom>
        </p:spPr>
        <p:txBody>
          <a:bodyPr vert="horz" lIns="106774" tIns="53387" rIns="106774" bIns="53387" rtlCol="0" anchor="ctr">
            <a:normAutofit/>
          </a:bodyPr>
          <a:lstStyle/>
          <a:p>
            <a:r>
              <a:rPr lang="ru-RU"/>
              <a:t>Образец заголовка</a:t>
            </a:r>
          </a:p>
        </p:txBody>
      </p:sp>
      <p:sp>
        <p:nvSpPr>
          <p:cNvPr id="3" name="Текст 2"/>
          <p:cNvSpPr>
            <a:spLocks noGrp="1"/>
          </p:cNvSpPr>
          <p:nvPr>
            <p:ph type="body" idx="1"/>
          </p:nvPr>
        </p:nvSpPr>
        <p:spPr>
          <a:xfrm>
            <a:off x="534670" y="1865050"/>
            <a:ext cx="9624060" cy="5275052"/>
          </a:xfrm>
          <a:prstGeom prst="rect">
            <a:avLst/>
          </a:prstGeom>
        </p:spPr>
        <p:txBody>
          <a:bodyPr vert="horz" lIns="106774" tIns="53387" rIns="106774" bIns="53387"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534671" y="7408387"/>
            <a:ext cx="2495127" cy="425557"/>
          </a:xfrm>
          <a:prstGeom prst="rect">
            <a:avLst/>
          </a:prstGeom>
        </p:spPr>
        <p:txBody>
          <a:bodyPr vert="horz" lIns="106774" tIns="53387" rIns="106774" bIns="53387" rtlCol="0" anchor="ctr"/>
          <a:lstStyle>
            <a:lvl1pPr algn="l">
              <a:defRPr sz="1201">
                <a:solidFill>
                  <a:schemeClr val="tx1">
                    <a:tint val="75000"/>
                  </a:schemeClr>
                </a:solidFill>
              </a:defRPr>
            </a:lvl1pPr>
          </a:lstStyle>
          <a:p>
            <a:fld id="{1987A8D5-281E-42AE-9B81-A7B5B1970926}" type="datetimeFigureOut">
              <a:rPr lang="ru-RU" smtClean="0">
                <a:solidFill>
                  <a:prstClr val="black">
                    <a:tint val="75000"/>
                  </a:prstClr>
                </a:solidFill>
              </a:rPr>
              <a:pPr/>
              <a:t>25.11.2022</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653579" y="7408387"/>
            <a:ext cx="3386243" cy="425557"/>
          </a:xfrm>
          <a:prstGeom prst="rect">
            <a:avLst/>
          </a:prstGeom>
        </p:spPr>
        <p:txBody>
          <a:bodyPr vert="horz" lIns="106774" tIns="53387" rIns="106774" bIns="53387" rtlCol="0" anchor="ctr"/>
          <a:lstStyle>
            <a:lvl1pPr algn="ctr">
              <a:defRPr sz="1201">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7663603" y="7408387"/>
            <a:ext cx="2495127" cy="425557"/>
          </a:xfrm>
          <a:prstGeom prst="rect">
            <a:avLst/>
          </a:prstGeom>
        </p:spPr>
        <p:txBody>
          <a:bodyPr vert="horz" lIns="106774" tIns="53387" rIns="106774" bIns="53387" rtlCol="0" anchor="ctr"/>
          <a:lstStyle>
            <a:lvl1pPr algn="r">
              <a:defRPr sz="1201">
                <a:solidFill>
                  <a:schemeClr val="tx1">
                    <a:tint val="75000"/>
                  </a:schemeClr>
                </a:solidFill>
              </a:defRPr>
            </a:lvl1pPr>
          </a:lstStyle>
          <a:p>
            <a:fld id="{0197C120-CA91-4304-81E0-4F03EA5560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1740844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6125" rtl="0" eaLnBrk="1" latinLnBrk="0" hangingPunct="1">
        <a:spcBef>
          <a:spcPct val="0"/>
        </a:spcBef>
        <a:buNone/>
        <a:defRPr sz="4376" kern="1200">
          <a:solidFill>
            <a:schemeClr val="tx1"/>
          </a:solidFill>
          <a:latin typeface="+mj-lt"/>
          <a:ea typeface="+mj-ea"/>
          <a:cs typeface="+mj-cs"/>
        </a:defRPr>
      </a:lvl1pPr>
    </p:titleStyle>
    <p:bodyStyle>
      <a:lvl1pPr marL="343547" indent="-343547" algn="l" defTabSz="916125" rtl="0" eaLnBrk="1" latinLnBrk="0" hangingPunct="1">
        <a:spcBef>
          <a:spcPct val="20000"/>
        </a:spcBef>
        <a:buFont typeface="Arial" pitchFamily="34" charset="0"/>
        <a:buChar char="•"/>
        <a:defRPr sz="3175" kern="1200">
          <a:solidFill>
            <a:schemeClr val="tx1"/>
          </a:solidFill>
          <a:latin typeface="+mn-lt"/>
          <a:ea typeface="+mn-ea"/>
          <a:cs typeface="+mn-cs"/>
        </a:defRPr>
      </a:lvl1pPr>
      <a:lvl2pPr marL="744352" indent="-286289" algn="l" defTabSz="916125" rtl="0" eaLnBrk="1" latinLnBrk="0" hangingPunct="1">
        <a:spcBef>
          <a:spcPct val="20000"/>
        </a:spcBef>
        <a:buFont typeface="Arial" pitchFamily="34" charset="0"/>
        <a:buChar char="–"/>
        <a:defRPr sz="2831" kern="1200">
          <a:solidFill>
            <a:schemeClr val="tx1"/>
          </a:solidFill>
          <a:latin typeface="+mn-lt"/>
          <a:ea typeface="+mn-ea"/>
          <a:cs typeface="+mn-cs"/>
        </a:defRPr>
      </a:lvl2pPr>
      <a:lvl3pPr marL="1145156" indent="-229031" algn="l" defTabSz="916125" rtl="0" eaLnBrk="1" latinLnBrk="0" hangingPunct="1">
        <a:spcBef>
          <a:spcPct val="20000"/>
        </a:spcBef>
        <a:buFont typeface="Arial" pitchFamily="34" charset="0"/>
        <a:buChar char="•"/>
        <a:defRPr sz="2402" kern="1200">
          <a:solidFill>
            <a:schemeClr val="tx1"/>
          </a:solidFill>
          <a:latin typeface="+mn-lt"/>
          <a:ea typeface="+mn-ea"/>
          <a:cs typeface="+mn-cs"/>
        </a:defRPr>
      </a:lvl3pPr>
      <a:lvl4pPr marL="1603219" indent="-229031" algn="l" defTabSz="916125" rtl="0" eaLnBrk="1" latinLnBrk="0" hangingPunct="1">
        <a:spcBef>
          <a:spcPct val="20000"/>
        </a:spcBef>
        <a:buFont typeface="Arial" pitchFamily="34" charset="0"/>
        <a:buChar char="–"/>
        <a:defRPr sz="1973" kern="1200">
          <a:solidFill>
            <a:schemeClr val="tx1"/>
          </a:solidFill>
          <a:latin typeface="+mn-lt"/>
          <a:ea typeface="+mn-ea"/>
          <a:cs typeface="+mn-cs"/>
        </a:defRPr>
      </a:lvl4pPr>
      <a:lvl5pPr marL="2061282" indent="-229031" algn="l" defTabSz="916125" rtl="0" eaLnBrk="1" latinLnBrk="0" hangingPunct="1">
        <a:spcBef>
          <a:spcPct val="20000"/>
        </a:spcBef>
        <a:buFont typeface="Arial" pitchFamily="34" charset="0"/>
        <a:buChar char="»"/>
        <a:defRPr sz="1973" kern="1200">
          <a:solidFill>
            <a:schemeClr val="tx1"/>
          </a:solidFill>
          <a:latin typeface="+mn-lt"/>
          <a:ea typeface="+mn-ea"/>
          <a:cs typeface="+mn-cs"/>
        </a:defRPr>
      </a:lvl5pPr>
      <a:lvl6pPr marL="2519344" indent="-229031" algn="l" defTabSz="916125" rtl="0" eaLnBrk="1" latinLnBrk="0" hangingPunct="1">
        <a:spcBef>
          <a:spcPct val="20000"/>
        </a:spcBef>
        <a:buFont typeface="Arial" pitchFamily="34" charset="0"/>
        <a:buChar char="•"/>
        <a:defRPr sz="1973" kern="1200">
          <a:solidFill>
            <a:schemeClr val="tx1"/>
          </a:solidFill>
          <a:latin typeface="+mn-lt"/>
          <a:ea typeface="+mn-ea"/>
          <a:cs typeface="+mn-cs"/>
        </a:defRPr>
      </a:lvl6pPr>
      <a:lvl7pPr marL="2977407" indent="-229031" algn="l" defTabSz="916125" rtl="0" eaLnBrk="1" latinLnBrk="0" hangingPunct="1">
        <a:spcBef>
          <a:spcPct val="20000"/>
        </a:spcBef>
        <a:buFont typeface="Arial" pitchFamily="34" charset="0"/>
        <a:buChar char="•"/>
        <a:defRPr sz="1973" kern="1200">
          <a:solidFill>
            <a:schemeClr val="tx1"/>
          </a:solidFill>
          <a:latin typeface="+mn-lt"/>
          <a:ea typeface="+mn-ea"/>
          <a:cs typeface="+mn-cs"/>
        </a:defRPr>
      </a:lvl7pPr>
      <a:lvl8pPr marL="3435469" indent="-229031" algn="l" defTabSz="916125" rtl="0" eaLnBrk="1" latinLnBrk="0" hangingPunct="1">
        <a:spcBef>
          <a:spcPct val="20000"/>
        </a:spcBef>
        <a:buFont typeface="Arial" pitchFamily="34" charset="0"/>
        <a:buChar char="•"/>
        <a:defRPr sz="1973" kern="1200">
          <a:solidFill>
            <a:schemeClr val="tx1"/>
          </a:solidFill>
          <a:latin typeface="+mn-lt"/>
          <a:ea typeface="+mn-ea"/>
          <a:cs typeface="+mn-cs"/>
        </a:defRPr>
      </a:lvl8pPr>
      <a:lvl9pPr marL="3893532" indent="-229031" algn="l" defTabSz="916125" rtl="0" eaLnBrk="1" latinLnBrk="0" hangingPunct="1">
        <a:spcBef>
          <a:spcPct val="20000"/>
        </a:spcBef>
        <a:buFont typeface="Arial" pitchFamily="34" charset="0"/>
        <a:buChar char="•"/>
        <a:defRPr sz="1973" kern="1200">
          <a:solidFill>
            <a:schemeClr val="tx1"/>
          </a:solidFill>
          <a:latin typeface="+mn-lt"/>
          <a:ea typeface="+mn-ea"/>
          <a:cs typeface="+mn-cs"/>
        </a:defRPr>
      </a:lvl9pPr>
    </p:bodyStyle>
    <p:otherStyle>
      <a:defPPr>
        <a:defRPr lang="ru-RU"/>
      </a:defPPr>
      <a:lvl1pPr marL="0" algn="l" defTabSz="916125" rtl="0" eaLnBrk="1" latinLnBrk="0" hangingPunct="1">
        <a:defRPr sz="1802" kern="1200">
          <a:solidFill>
            <a:schemeClr val="tx1"/>
          </a:solidFill>
          <a:latin typeface="+mn-lt"/>
          <a:ea typeface="+mn-ea"/>
          <a:cs typeface="+mn-cs"/>
        </a:defRPr>
      </a:lvl1pPr>
      <a:lvl2pPr marL="458062" algn="l" defTabSz="916125" rtl="0" eaLnBrk="1" latinLnBrk="0" hangingPunct="1">
        <a:defRPr sz="1802" kern="1200">
          <a:solidFill>
            <a:schemeClr val="tx1"/>
          </a:solidFill>
          <a:latin typeface="+mn-lt"/>
          <a:ea typeface="+mn-ea"/>
          <a:cs typeface="+mn-cs"/>
        </a:defRPr>
      </a:lvl2pPr>
      <a:lvl3pPr marL="916125" algn="l" defTabSz="916125" rtl="0" eaLnBrk="1" latinLnBrk="0" hangingPunct="1">
        <a:defRPr sz="1802" kern="1200">
          <a:solidFill>
            <a:schemeClr val="tx1"/>
          </a:solidFill>
          <a:latin typeface="+mn-lt"/>
          <a:ea typeface="+mn-ea"/>
          <a:cs typeface="+mn-cs"/>
        </a:defRPr>
      </a:lvl3pPr>
      <a:lvl4pPr marL="1374187" algn="l" defTabSz="916125" rtl="0" eaLnBrk="1" latinLnBrk="0" hangingPunct="1">
        <a:defRPr sz="1802" kern="1200">
          <a:solidFill>
            <a:schemeClr val="tx1"/>
          </a:solidFill>
          <a:latin typeface="+mn-lt"/>
          <a:ea typeface="+mn-ea"/>
          <a:cs typeface="+mn-cs"/>
        </a:defRPr>
      </a:lvl4pPr>
      <a:lvl5pPr marL="1832250" algn="l" defTabSz="916125" rtl="0" eaLnBrk="1" latinLnBrk="0" hangingPunct="1">
        <a:defRPr sz="1802" kern="1200">
          <a:solidFill>
            <a:schemeClr val="tx1"/>
          </a:solidFill>
          <a:latin typeface="+mn-lt"/>
          <a:ea typeface="+mn-ea"/>
          <a:cs typeface="+mn-cs"/>
        </a:defRPr>
      </a:lvl5pPr>
      <a:lvl6pPr marL="2290313" algn="l" defTabSz="916125" rtl="0" eaLnBrk="1" latinLnBrk="0" hangingPunct="1">
        <a:defRPr sz="1802" kern="1200">
          <a:solidFill>
            <a:schemeClr val="tx1"/>
          </a:solidFill>
          <a:latin typeface="+mn-lt"/>
          <a:ea typeface="+mn-ea"/>
          <a:cs typeface="+mn-cs"/>
        </a:defRPr>
      </a:lvl6pPr>
      <a:lvl7pPr marL="2748376" algn="l" defTabSz="916125" rtl="0" eaLnBrk="1" latinLnBrk="0" hangingPunct="1">
        <a:defRPr sz="1802" kern="1200">
          <a:solidFill>
            <a:schemeClr val="tx1"/>
          </a:solidFill>
          <a:latin typeface="+mn-lt"/>
          <a:ea typeface="+mn-ea"/>
          <a:cs typeface="+mn-cs"/>
        </a:defRPr>
      </a:lvl7pPr>
      <a:lvl8pPr marL="3206438" algn="l" defTabSz="916125" rtl="0" eaLnBrk="1" latinLnBrk="0" hangingPunct="1">
        <a:defRPr sz="1802" kern="1200">
          <a:solidFill>
            <a:schemeClr val="tx1"/>
          </a:solidFill>
          <a:latin typeface="+mn-lt"/>
          <a:ea typeface="+mn-ea"/>
          <a:cs typeface="+mn-cs"/>
        </a:defRPr>
      </a:lvl8pPr>
      <a:lvl9pPr marL="3664501" algn="l" defTabSz="916125" rtl="0" eaLnBrk="1" latinLnBrk="0" hangingPunct="1">
        <a:defRPr sz="1802"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460192"/>
            <a:ext cx="10693400" cy="5328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7382705"/>
            <a:ext cx="10693401" cy="769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62406" y="334039"/>
            <a:ext cx="8822055" cy="1690871"/>
          </a:xfrm>
          <a:prstGeom prst="rect">
            <a:avLst/>
          </a:prstGeom>
        </p:spPr>
        <p:txBody>
          <a:bodyPr vert="horz" lIns="91440" tIns="45720" rIns="91440" bIns="45720" rtlCol="0" anchor="b">
            <a:normAutofit/>
          </a:bodyPr>
          <a:lstStyle/>
          <a:p>
            <a:r>
              <a:rPr lang="ru-RU"/>
              <a:t>Образец заголовка</a:t>
            </a:r>
            <a:endParaRPr lang="en-US" dirty="0"/>
          </a:p>
        </p:txBody>
      </p:sp>
      <p:sp>
        <p:nvSpPr>
          <p:cNvPr id="3" name="Text Placeholder 2"/>
          <p:cNvSpPr>
            <a:spLocks noGrp="1"/>
          </p:cNvSpPr>
          <p:nvPr>
            <p:ph type="body" idx="1"/>
          </p:nvPr>
        </p:nvSpPr>
        <p:spPr>
          <a:xfrm>
            <a:off x="962406" y="2151220"/>
            <a:ext cx="8822055" cy="4689264"/>
          </a:xfrm>
          <a:prstGeom prst="rect">
            <a:avLst/>
          </a:prstGeom>
        </p:spPr>
        <p:txBody>
          <a:bodyPr vert="horz" lIns="0" tIns="45720" rIns="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962406" y="7528940"/>
            <a:ext cx="2168388" cy="425557"/>
          </a:xfrm>
          <a:prstGeom prst="rect">
            <a:avLst/>
          </a:prstGeom>
        </p:spPr>
        <p:txBody>
          <a:bodyPr vert="horz" lIns="91440" tIns="45720" rIns="91440" bIns="45720" rtlCol="0" anchor="ctr"/>
          <a:lstStyle>
            <a:lvl1pPr algn="l">
              <a:defRPr sz="789">
                <a:solidFill>
                  <a:srgbClr val="FFFFFF"/>
                </a:solidFill>
              </a:defRPr>
            </a:lvl1pPr>
          </a:lstStyle>
          <a:p>
            <a:fld id="{51A91133-61C6-41B9-BE02-B69E684979E6}" type="datetimeFigureOut">
              <a:rPr lang="ru-RU" smtClean="0"/>
              <a:t>25.11.2022</a:t>
            </a:fld>
            <a:endParaRPr lang="ru-RU"/>
          </a:p>
        </p:txBody>
      </p:sp>
      <p:sp>
        <p:nvSpPr>
          <p:cNvPr id="5" name="Footer Placeholder 4"/>
          <p:cNvSpPr>
            <a:spLocks noGrp="1"/>
          </p:cNvSpPr>
          <p:nvPr>
            <p:ph type="ftr" sz="quarter" idx="3"/>
          </p:nvPr>
        </p:nvSpPr>
        <p:spPr>
          <a:xfrm>
            <a:off x="3233091" y="7528940"/>
            <a:ext cx="4230001" cy="425557"/>
          </a:xfrm>
          <a:prstGeom prst="rect">
            <a:avLst/>
          </a:prstGeom>
        </p:spPr>
        <p:txBody>
          <a:bodyPr vert="horz" lIns="91440" tIns="45720" rIns="91440" bIns="45720" rtlCol="0" anchor="ctr"/>
          <a:lstStyle>
            <a:lvl1pPr algn="ctr">
              <a:defRPr sz="789"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8683527" y="7528940"/>
            <a:ext cx="1150755" cy="425557"/>
          </a:xfrm>
          <a:prstGeom prst="rect">
            <a:avLst/>
          </a:prstGeom>
        </p:spPr>
        <p:txBody>
          <a:bodyPr vert="horz" lIns="91440" tIns="45720" rIns="91440" bIns="45720" rtlCol="0" anchor="ctr"/>
          <a:lstStyle>
            <a:lvl1pPr algn="r">
              <a:defRPr sz="921">
                <a:solidFill>
                  <a:srgbClr val="FFFFFF"/>
                </a:solidFill>
              </a:defRPr>
            </a:lvl1pPr>
          </a:lstStyle>
          <a:p>
            <a:fld id="{DBC302FE-4BEF-4FD6-9881-9FE74821D76B}" type="slidenum">
              <a:rPr lang="ru-RU" smtClean="0"/>
              <a:t>‹#›</a:t>
            </a:fld>
            <a:endParaRPr lang="ru-RU"/>
          </a:p>
        </p:txBody>
      </p:sp>
      <p:cxnSp>
        <p:nvCxnSpPr>
          <p:cNvPr id="10" name="Straight Connector 9"/>
          <p:cNvCxnSpPr/>
          <p:nvPr/>
        </p:nvCxnSpPr>
        <p:spPr>
          <a:xfrm>
            <a:off x="1046827" y="2025475"/>
            <a:ext cx="874185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667234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802020" rtl="0" eaLnBrk="1" latinLnBrk="0" hangingPunct="1">
        <a:lnSpc>
          <a:spcPct val="85000"/>
        </a:lnSpc>
        <a:spcBef>
          <a:spcPct val="0"/>
        </a:spcBef>
        <a:buNone/>
        <a:defRPr sz="4210" kern="1200" spc="-44" baseline="0">
          <a:solidFill>
            <a:schemeClr val="tx1">
              <a:lumMod val="75000"/>
              <a:lumOff val="25000"/>
            </a:schemeClr>
          </a:solidFill>
          <a:latin typeface="+mj-lt"/>
          <a:ea typeface="+mj-ea"/>
          <a:cs typeface="+mj-cs"/>
        </a:defRPr>
      </a:lvl1pPr>
    </p:titleStyle>
    <p:bodyStyle>
      <a:lvl1pPr marL="80202" indent="-80202" algn="l" defTabSz="802020" rtl="0" eaLnBrk="1" latinLnBrk="0" hangingPunct="1">
        <a:lnSpc>
          <a:spcPct val="90000"/>
        </a:lnSpc>
        <a:spcBef>
          <a:spcPts val="1053"/>
        </a:spcBef>
        <a:spcAft>
          <a:spcPts val="175"/>
        </a:spcAft>
        <a:buClr>
          <a:schemeClr val="accent1"/>
        </a:buClr>
        <a:buSzPct val="100000"/>
        <a:buFont typeface="Calibri" panose="020F0502020204030204" pitchFamily="34" charset="0"/>
        <a:buChar char=" "/>
        <a:defRPr sz="1754" kern="1200">
          <a:solidFill>
            <a:schemeClr val="tx1">
              <a:lumMod val="75000"/>
              <a:lumOff val="25000"/>
            </a:schemeClr>
          </a:solidFill>
          <a:latin typeface="+mn-lt"/>
          <a:ea typeface="+mn-ea"/>
          <a:cs typeface="+mn-cs"/>
        </a:defRPr>
      </a:lvl1pPr>
      <a:lvl2pPr marL="336849" indent="-160404" algn="l" defTabSz="802020" rtl="0" eaLnBrk="1" latinLnBrk="0" hangingPunct="1">
        <a:lnSpc>
          <a:spcPct val="90000"/>
        </a:lnSpc>
        <a:spcBef>
          <a:spcPts val="175"/>
        </a:spcBef>
        <a:spcAft>
          <a:spcPts val="351"/>
        </a:spcAft>
        <a:buClr>
          <a:schemeClr val="accent1"/>
        </a:buClr>
        <a:buFont typeface="Calibri" pitchFamily="34" charset="0"/>
        <a:buChar char="◦"/>
        <a:defRPr sz="1579" kern="1200">
          <a:solidFill>
            <a:schemeClr val="tx1">
              <a:lumMod val="75000"/>
              <a:lumOff val="25000"/>
            </a:schemeClr>
          </a:solidFill>
          <a:latin typeface="+mn-lt"/>
          <a:ea typeface="+mn-ea"/>
          <a:cs typeface="+mn-cs"/>
        </a:defRPr>
      </a:lvl2pPr>
      <a:lvl3pPr marL="497253" indent="-160404" algn="l" defTabSz="802020" rtl="0" eaLnBrk="1" latinLnBrk="0" hangingPunct="1">
        <a:lnSpc>
          <a:spcPct val="90000"/>
        </a:lnSpc>
        <a:spcBef>
          <a:spcPts val="175"/>
        </a:spcBef>
        <a:spcAft>
          <a:spcPts val="351"/>
        </a:spcAft>
        <a:buClr>
          <a:schemeClr val="accent1"/>
        </a:buClr>
        <a:buFont typeface="Calibri" pitchFamily="34" charset="0"/>
        <a:buChar char="◦"/>
        <a:defRPr sz="1228" kern="1200">
          <a:solidFill>
            <a:schemeClr val="tx1">
              <a:lumMod val="75000"/>
              <a:lumOff val="25000"/>
            </a:schemeClr>
          </a:solidFill>
          <a:latin typeface="+mn-lt"/>
          <a:ea typeface="+mn-ea"/>
          <a:cs typeface="+mn-cs"/>
        </a:defRPr>
      </a:lvl3pPr>
      <a:lvl4pPr marL="657657" indent="-160404" algn="l" defTabSz="802020" rtl="0" eaLnBrk="1" latinLnBrk="0" hangingPunct="1">
        <a:lnSpc>
          <a:spcPct val="90000"/>
        </a:lnSpc>
        <a:spcBef>
          <a:spcPts val="175"/>
        </a:spcBef>
        <a:spcAft>
          <a:spcPts val="351"/>
        </a:spcAft>
        <a:buClr>
          <a:schemeClr val="accent1"/>
        </a:buClr>
        <a:buFont typeface="Calibri" pitchFamily="34" charset="0"/>
        <a:buChar char="◦"/>
        <a:defRPr sz="1228" kern="1200">
          <a:solidFill>
            <a:schemeClr val="tx1">
              <a:lumMod val="75000"/>
              <a:lumOff val="25000"/>
            </a:schemeClr>
          </a:solidFill>
          <a:latin typeface="+mn-lt"/>
          <a:ea typeface="+mn-ea"/>
          <a:cs typeface="+mn-cs"/>
        </a:defRPr>
      </a:lvl4pPr>
      <a:lvl5pPr marL="818061" indent="-160404" algn="l" defTabSz="802020" rtl="0" eaLnBrk="1" latinLnBrk="0" hangingPunct="1">
        <a:lnSpc>
          <a:spcPct val="90000"/>
        </a:lnSpc>
        <a:spcBef>
          <a:spcPts val="175"/>
        </a:spcBef>
        <a:spcAft>
          <a:spcPts val="351"/>
        </a:spcAft>
        <a:buClr>
          <a:schemeClr val="accent1"/>
        </a:buClr>
        <a:buFont typeface="Calibri" pitchFamily="34" charset="0"/>
        <a:buChar char="◦"/>
        <a:defRPr sz="1228" kern="1200">
          <a:solidFill>
            <a:schemeClr val="tx1">
              <a:lumMod val="75000"/>
              <a:lumOff val="25000"/>
            </a:schemeClr>
          </a:solidFill>
          <a:latin typeface="+mn-lt"/>
          <a:ea typeface="+mn-ea"/>
          <a:cs typeface="+mn-cs"/>
        </a:defRPr>
      </a:lvl5pPr>
      <a:lvl6pPr marL="964810" indent="-200505" algn="l" defTabSz="802020" rtl="0" eaLnBrk="1" latinLnBrk="0" hangingPunct="1">
        <a:lnSpc>
          <a:spcPct val="90000"/>
        </a:lnSpc>
        <a:spcBef>
          <a:spcPts val="175"/>
        </a:spcBef>
        <a:spcAft>
          <a:spcPts val="351"/>
        </a:spcAft>
        <a:buClr>
          <a:schemeClr val="accent1"/>
        </a:buClr>
        <a:buFont typeface="Calibri" pitchFamily="34" charset="0"/>
        <a:buChar char="◦"/>
        <a:defRPr sz="1228" kern="1200">
          <a:solidFill>
            <a:schemeClr val="tx1">
              <a:lumMod val="75000"/>
              <a:lumOff val="25000"/>
            </a:schemeClr>
          </a:solidFill>
          <a:latin typeface="+mn-lt"/>
          <a:ea typeface="+mn-ea"/>
          <a:cs typeface="+mn-cs"/>
        </a:defRPr>
      </a:lvl6pPr>
      <a:lvl7pPr marL="1140230" indent="-200505" algn="l" defTabSz="802020" rtl="0" eaLnBrk="1" latinLnBrk="0" hangingPunct="1">
        <a:lnSpc>
          <a:spcPct val="90000"/>
        </a:lnSpc>
        <a:spcBef>
          <a:spcPts val="175"/>
        </a:spcBef>
        <a:spcAft>
          <a:spcPts val="351"/>
        </a:spcAft>
        <a:buClr>
          <a:schemeClr val="accent1"/>
        </a:buClr>
        <a:buFont typeface="Calibri" pitchFamily="34" charset="0"/>
        <a:buChar char="◦"/>
        <a:defRPr sz="1228" kern="1200">
          <a:solidFill>
            <a:schemeClr val="tx1">
              <a:lumMod val="75000"/>
              <a:lumOff val="25000"/>
            </a:schemeClr>
          </a:solidFill>
          <a:latin typeface="+mn-lt"/>
          <a:ea typeface="+mn-ea"/>
          <a:cs typeface="+mn-cs"/>
        </a:defRPr>
      </a:lvl7pPr>
      <a:lvl8pPr marL="1315650" indent="-200505" algn="l" defTabSz="802020" rtl="0" eaLnBrk="1" latinLnBrk="0" hangingPunct="1">
        <a:lnSpc>
          <a:spcPct val="90000"/>
        </a:lnSpc>
        <a:spcBef>
          <a:spcPts val="175"/>
        </a:spcBef>
        <a:spcAft>
          <a:spcPts val="351"/>
        </a:spcAft>
        <a:buClr>
          <a:schemeClr val="accent1"/>
        </a:buClr>
        <a:buFont typeface="Calibri" pitchFamily="34" charset="0"/>
        <a:buChar char="◦"/>
        <a:defRPr sz="1228" kern="1200">
          <a:solidFill>
            <a:schemeClr val="tx1">
              <a:lumMod val="75000"/>
              <a:lumOff val="25000"/>
            </a:schemeClr>
          </a:solidFill>
          <a:latin typeface="+mn-lt"/>
          <a:ea typeface="+mn-ea"/>
          <a:cs typeface="+mn-cs"/>
        </a:defRPr>
      </a:lvl8pPr>
      <a:lvl9pPr marL="1491070" indent="-200505" algn="l" defTabSz="802020" rtl="0" eaLnBrk="1" latinLnBrk="0" hangingPunct="1">
        <a:lnSpc>
          <a:spcPct val="90000"/>
        </a:lnSpc>
        <a:spcBef>
          <a:spcPts val="175"/>
        </a:spcBef>
        <a:spcAft>
          <a:spcPts val="351"/>
        </a:spcAft>
        <a:buClr>
          <a:schemeClr val="accent1"/>
        </a:buClr>
        <a:buFont typeface="Calibri" pitchFamily="34" charset="0"/>
        <a:buChar char="◦"/>
        <a:defRPr sz="1228" kern="1200">
          <a:solidFill>
            <a:schemeClr val="tx1">
              <a:lumMod val="75000"/>
              <a:lumOff val="25000"/>
            </a:schemeClr>
          </a:solidFill>
          <a:latin typeface="+mn-lt"/>
          <a:ea typeface="+mn-ea"/>
          <a:cs typeface="+mn-cs"/>
        </a:defRPr>
      </a:lvl9pPr>
    </p:bodyStyle>
    <p:otherStyle>
      <a:defPPr>
        <a:defRPr lang="en-US"/>
      </a:defPPr>
      <a:lvl1pPr marL="0" algn="l" defTabSz="802020" rtl="0" eaLnBrk="1" latinLnBrk="0" hangingPunct="1">
        <a:defRPr sz="1579" kern="1200">
          <a:solidFill>
            <a:schemeClr val="tx1"/>
          </a:solidFill>
          <a:latin typeface="+mn-lt"/>
          <a:ea typeface="+mn-ea"/>
          <a:cs typeface="+mn-cs"/>
        </a:defRPr>
      </a:lvl1pPr>
      <a:lvl2pPr marL="401010" algn="l" defTabSz="802020" rtl="0" eaLnBrk="1" latinLnBrk="0" hangingPunct="1">
        <a:defRPr sz="1579" kern="1200">
          <a:solidFill>
            <a:schemeClr val="tx1"/>
          </a:solidFill>
          <a:latin typeface="+mn-lt"/>
          <a:ea typeface="+mn-ea"/>
          <a:cs typeface="+mn-cs"/>
        </a:defRPr>
      </a:lvl2pPr>
      <a:lvl3pPr marL="802020" algn="l" defTabSz="802020" rtl="0" eaLnBrk="1" latinLnBrk="0" hangingPunct="1">
        <a:defRPr sz="1579" kern="1200">
          <a:solidFill>
            <a:schemeClr val="tx1"/>
          </a:solidFill>
          <a:latin typeface="+mn-lt"/>
          <a:ea typeface="+mn-ea"/>
          <a:cs typeface="+mn-cs"/>
        </a:defRPr>
      </a:lvl3pPr>
      <a:lvl4pPr marL="1203030" algn="l" defTabSz="802020" rtl="0" eaLnBrk="1" latinLnBrk="0" hangingPunct="1">
        <a:defRPr sz="1579" kern="1200">
          <a:solidFill>
            <a:schemeClr val="tx1"/>
          </a:solidFill>
          <a:latin typeface="+mn-lt"/>
          <a:ea typeface="+mn-ea"/>
          <a:cs typeface="+mn-cs"/>
        </a:defRPr>
      </a:lvl4pPr>
      <a:lvl5pPr marL="1604040" algn="l" defTabSz="802020" rtl="0" eaLnBrk="1" latinLnBrk="0" hangingPunct="1">
        <a:defRPr sz="1579" kern="1200">
          <a:solidFill>
            <a:schemeClr val="tx1"/>
          </a:solidFill>
          <a:latin typeface="+mn-lt"/>
          <a:ea typeface="+mn-ea"/>
          <a:cs typeface="+mn-cs"/>
        </a:defRPr>
      </a:lvl5pPr>
      <a:lvl6pPr marL="2005051" algn="l" defTabSz="802020" rtl="0" eaLnBrk="1" latinLnBrk="0" hangingPunct="1">
        <a:defRPr sz="1579" kern="1200">
          <a:solidFill>
            <a:schemeClr val="tx1"/>
          </a:solidFill>
          <a:latin typeface="+mn-lt"/>
          <a:ea typeface="+mn-ea"/>
          <a:cs typeface="+mn-cs"/>
        </a:defRPr>
      </a:lvl6pPr>
      <a:lvl7pPr marL="2406061" algn="l" defTabSz="802020" rtl="0" eaLnBrk="1" latinLnBrk="0" hangingPunct="1">
        <a:defRPr sz="1579" kern="1200">
          <a:solidFill>
            <a:schemeClr val="tx1"/>
          </a:solidFill>
          <a:latin typeface="+mn-lt"/>
          <a:ea typeface="+mn-ea"/>
          <a:cs typeface="+mn-cs"/>
        </a:defRPr>
      </a:lvl7pPr>
      <a:lvl8pPr marL="2807071" algn="l" defTabSz="802020" rtl="0" eaLnBrk="1" latinLnBrk="0" hangingPunct="1">
        <a:defRPr sz="1579" kern="1200">
          <a:solidFill>
            <a:schemeClr val="tx1"/>
          </a:solidFill>
          <a:latin typeface="+mn-lt"/>
          <a:ea typeface="+mn-ea"/>
          <a:cs typeface="+mn-cs"/>
        </a:defRPr>
      </a:lvl8pPr>
      <a:lvl9pPr marL="3208081" algn="l" defTabSz="802020" rtl="0" eaLnBrk="1" latinLnBrk="0" hangingPunct="1">
        <a:defRPr sz="157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png"/><Relationship Id="rId1" Type="http://schemas.openxmlformats.org/officeDocument/2006/relationships/slideLayout" Target="../slideLayouts/slideLayout4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46.xml"/><Relationship Id="rId4" Type="http://schemas.openxmlformats.org/officeDocument/2006/relationships/image" Target="../media/image31.png"/></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6.xml"/><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6.xml"/></Relationships>
</file>

<file path=ppt/slides/_rels/slide3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g"/><Relationship Id="rId1" Type="http://schemas.openxmlformats.org/officeDocument/2006/relationships/slideLayout" Target="../slideLayouts/slideLayout46.xml"/><Relationship Id="rId4" Type="http://schemas.openxmlformats.org/officeDocument/2006/relationships/image" Target="../media/image40.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6.xml"/><Relationship Id="rId5" Type="http://schemas.openxmlformats.org/officeDocument/2006/relationships/image" Target="../media/image44.jpeg"/><Relationship Id="rId4" Type="http://schemas.openxmlformats.org/officeDocument/2006/relationships/image" Target="../media/image43.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5.xml"/></Relationships>
</file>

<file path=ppt/slides/_rels/slide4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46.xml"/><Relationship Id="rId4" Type="http://schemas.openxmlformats.org/officeDocument/2006/relationships/image" Target="../media/image47.jpeg"/></Relationships>
</file>

<file path=ppt/slides/_rels/slide4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6.xml"/></Relationships>
</file>

<file path=ppt/slides/_rels/slide4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4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6.xml"/><Relationship Id="rId4" Type="http://schemas.openxmlformats.org/officeDocument/2006/relationships/image" Target="../media/image53.jpg"/></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46.xml"/></Relationships>
</file>

<file path=ppt/slides/_rels/slide4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4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C93E7967-4311-413F-8570-47A0CC3ED694}"/>
              </a:ext>
            </a:extLst>
          </p:cNvPr>
          <p:cNvSpPr txBox="1"/>
          <p:nvPr/>
        </p:nvSpPr>
        <p:spPr>
          <a:xfrm>
            <a:off x="162124" y="2070313"/>
            <a:ext cx="10369152" cy="1396127"/>
          </a:xfrm>
          <a:prstGeom prst="roundRect">
            <a:avLst/>
          </a:prstGeom>
        </p:spPr>
        <p:style>
          <a:lnRef idx="2">
            <a:schemeClr val="dk1"/>
          </a:lnRef>
          <a:fillRef idx="1">
            <a:schemeClr val="lt1"/>
          </a:fillRef>
          <a:effectRef idx="0">
            <a:schemeClr val="dk1"/>
          </a:effectRef>
          <a:fontRef idx="minor">
            <a:schemeClr val="dk1"/>
          </a:fontRef>
        </p:style>
        <p:txBody>
          <a:bodyPr wrap="square" rtlCol="0">
            <a:spAutoFit/>
          </a:bodyPr>
          <a:lstStyle>
            <a:defPPr>
              <a:defRPr lang="ru-RU"/>
            </a:defPPr>
            <a:lvl1pPr marL="0" algn="l" defTabSz="1067745" rtl="0" eaLnBrk="1" latinLnBrk="0" hangingPunct="1">
              <a:defRPr sz="2100" kern="1200">
                <a:solidFill>
                  <a:schemeClr val="tx1"/>
                </a:solidFill>
                <a:latin typeface="+mn-lt"/>
                <a:ea typeface="+mn-ea"/>
                <a:cs typeface="+mn-cs"/>
              </a:defRPr>
            </a:lvl1pPr>
            <a:lvl2pPr marL="533872" algn="l" defTabSz="1067745" rtl="0" eaLnBrk="1" latinLnBrk="0" hangingPunct="1">
              <a:defRPr sz="2100" kern="1200">
                <a:solidFill>
                  <a:schemeClr val="tx1"/>
                </a:solidFill>
                <a:latin typeface="+mn-lt"/>
                <a:ea typeface="+mn-ea"/>
                <a:cs typeface="+mn-cs"/>
              </a:defRPr>
            </a:lvl2pPr>
            <a:lvl3pPr marL="1067745" algn="l" defTabSz="1067745" rtl="0" eaLnBrk="1" latinLnBrk="0" hangingPunct="1">
              <a:defRPr sz="2100" kern="1200">
                <a:solidFill>
                  <a:schemeClr val="tx1"/>
                </a:solidFill>
                <a:latin typeface="+mn-lt"/>
                <a:ea typeface="+mn-ea"/>
                <a:cs typeface="+mn-cs"/>
              </a:defRPr>
            </a:lvl3pPr>
            <a:lvl4pPr marL="1601617" algn="l" defTabSz="1067745" rtl="0" eaLnBrk="1" latinLnBrk="0" hangingPunct="1">
              <a:defRPr sz="2100" kern="1200">
                <a:solidFill>
                  <a:schemeClr val="tx1"/>
                </a:solidFill>
                <a:latin typeface="+mn-lt"/>
                <a:ea typeface="+mn-ea"/>
                <a:cs typeface="+mn-cs"/>
              </a:defRPr>
            </a:lvl4pPr>
            <a:lvl5pPr marL="2135490" algn="l" defTabSz="1067745" rtl="0" eaLnBrk="1" latinLnBrk="0" hangingPunct="1">
              <a:defRPr sz="2100" kern="1200">
                <a:solidFill>
                  <a:schemeClr val="tx1"/>
                </a:solidFill>
                <a:latin typeface="+mn-lt"/>
                <a:ea typeface="+mn-ea"/>
                <a:cs typeface="+mn-cs"/>
              </a:defRPr>
            </a:lvl5pPr>
            <a:lvl6pPr marL="2669362" algn="l" defTabSz="1067745" rtl="0" eaLnBrk="1" latinLnBrk="0" hangingPunct="1">
              <a:defRPr sz="2100" kern="1200">
                <a:solidFill>
                  <a:schemeClr val="tx1"/>
                </a:solidFill>
                <a:latin typeface="+mn-lt"/>
                <a:ea typeface="+mn-ea"/>
                <a:cs typeface="+mn-cs"/>
              </a:defRPr>
            </a:lvl6pPr>
            <a:lvl7pPr marL="3203235" algn="l" defTabSz="1067745" rtl="0" eaLnBrk="1" latinLnBrk="0" hangingPunct="1">
              <a:defRPr sz="2100" kern="1200">
                <a:solidFill>
                  <a:schemeClr val="tx1"/>
                </a:solidFill>
                <a:latin typeface="+mn-lt"/>
                <a:ea typeface="+mn-ea"/>
                <a:cs typeface="+mn-cs"/>
              </a:defRPr>
            </a:lvl7pPr>
            <a:lvl8pPr marL="3737107" algn="l" defTabSz="1067745" rtl="0" eaLnBrk="1" latinLnBrk="0" hangingPunct="1">
              <a:defRPr sz="2100" kern="1200">
                <a:solidFill>
                  <a:schemeClr val="tx1"/>
                </a:solidFill>
                <a:latin typeface="+mn-lt"/>
                <a:ea typeface="+mn-ea"/>
                <a:cs typeface="+mn-cs"/>
              </a:defRPr>
            </a:lvl8pPr>
            <a:lvl9pPr marL="4270980" algn="l" defTabSz="1067745" rtl="0" eaLnBrk="1" latinLnBrk="0" hangingPunct="1">
              <a:defRPr sz="2100" kern="1200">
                <a:solidFill>
                  <a:schemeClr val="tx1"/>
                </a:solidFill>
                <a:latin typeface="+mn-lt"/>
                <a:ea typeface="+mn-ea"/>
                <a:cs typeface="+mn-cs"/>
              </a:defRPr>
            </a:lvl9pPr>
          </a:lstStyle>
          <a:p>
            <a:pPr algn="ctr"/>
            <a:r>
              <a:rPr lang="ru-RU" sz="3800" b="1" dirty="0">
                <a:latin typeface="Times New Roman" panose="02020603050405020304" pitchFamily="18" charset="0"/>
                <a:cs typeface="Times New Roman" panose="02020603050405020304" pitchFamily="18" charset="0"/>
              </a:rPr>
              <a:t>Требования ГОСТ к «чистым помещениям». Методы контроля загрязнений</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18" y="754903"/>
            <a:ext cx="9624060" cy="1332177"/>
          </a:xfrm>
        </p:spPr>
        <p:txBody>
          <a:bodyPr/>
          <a:lstStyle/>
          <a:p>
            <a:r>
              <a:rPr lang="ru-RU" dirty="0"/>
              <a:t>Таблица классов чистоты</a:t>
            </a:r>
          </a:p>
        </p:txBody>
      </p:sp>
      <p:pic>
        <p:nvPicPr>
          <p:cNvPr id="4" name="Объект 3"/>
          <p:cNvPicPr>
            <a:picLocks noGrp="1" noChangeAspect="1"/>
          </p:cNvPicPr>
          <p:nvPr>
            <p:ph idx="1"/>
          </p:nvPr>
        </p:nvPicPr>
        <p:blipFill>
          <a:blip r:embed="rId3"/>
          <a:stretch>
            <a:fillRect/>
          </a:stretch>
        </p:blipFill>
        <p:spPr>
          <a:xfrm>
            <a:off x="350877" y="2087078"/>
            <a:ext cx="10101060" cy="5106678"/>
          </a:xfrm>
          <a:prstGeom prst="rect">
            <a:avLst/>
          </a:prstGeom>
        </p:spPr>
      </p:pic>
    </p:spTree>
    <p:extLst>
      <p:ext uri="{BB962C8B-B14F-4D97-AF65-F5344CB8AC3E}">
        <p14:creationId xmlns:p14="http://schemas.microsoft.com/office/powerpoint/2010/main" val="294692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719746"/>
            <a:ext cx="9624060" cy="1332177"/>
          </a:xfrm>
        </p:spPr>
        <p:txBody>
          <a:bodyPr>
            <a:normAutofit fontScale="90000"/>
          </a:bodyPr>
          <a:lstStyle/>
          <a:p>
            <a:r>
              <a:rPr lang="ru-RU" dirty="0"/>
              <a:t>Оборудование для обеспечения чистоты</a:t>
            </a:r>
          </a:p>
        </p:txBody>
      </p:sp>
      <p:sp>
        <p:nvSpPr>
          <p:cNvPr id="3" name="Объект 2"/>
          <p:cNvSpPr>
            <a:spLocks noGrp="1"/>
          </p:cNvSpPr>
          <p:nvPr>
            <p:ph idx="1"/>
          </p:nvPr>
        </p:nvSpPr>
        <p:spPr>
          <a:xfrm>
            <a:off x="534671" y="1865051"/>
            <a:ext cx="5213033" cy="5275052"/>
          </a:xfrm>
        </p:spPr>
        <p:txBody>
          <a:bodyPr/>
          <a:lstStyle/>
          <a:p>
            <a:r>
              <a:rPr lang="ru-RU" dirty="0"/>
              <a:t>Воздушные шлюзы различных типов, основная задача которых, очистка оператора от частиц как при входе, так и при выходе из чистых помещений. </a:t>
            </a:r>
          </a:p>
        </p:txBody>
      </p:sp>
      <p:pic>
        <p:nvPicPr>
          <p:cNvPr id="5" name="Рисунок 4"/>
          <p:cNvPicPr>
            <a:picLocks noChangeAspect="1"/>
          </p:cNvPicPr>
          <p:nvPr/>
        </p:nvPicPr>
        <p:blipFill>
          <a:blip r:embed="rId2"/>
          <a:stretch>
            <a:fillRect/>
          </a:stretch>
        </p:blipFill>
        <p:spPr>
          <a:xfrm>
            <a:off x="7418546" y="1790114"/>
            <a:ext cx="3007519" cy="3696792"/>
          </a:xfrm>
          <a:prstGeom prst="rect">
            <a:avLst/>
          </a:prstGeom>
        </p:spPr>
      </p:pic>
      <p:pic>
        <p:nvPicPr>
          <p:cNvPr id="4" name="Рисунок 3"/>
          <p:cNvPicPr>
            <a:picLocks noChangeAspect="1"/>
          </p:cNvPicPr>
          <p:nvPr/>
        </p:nvPicPr>
        <p:blipFill>
          <a:blip r:embed="rId3"/>
          <a:stretch>
            <a:fillRect/>
          </a:stretch>
        </p:blipFill>
        <p:spPr>
          <a:xfrm>
            <a:off x="5747703" y="4381385"/>
            <a:ext cx="2756892" cy="3560291"/>
          </a:xfrm>
          <a:prstGeom prst="rect">
            <a:avLst/>
          </a:prstGeom>
        </p:spPr>
      </p:pic>
    </p:spTree>
    <p:extLst>
      <p:ext uri="{BB962C8B-B14F-4D97-AF65-F5344CB8AC3E}">
        <p14:creationId xmlns:p14="http://schemas.microsoft.com/office/powerpoint/2010/main" val="35683336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764152"/>
            <a:ext cx="9624060" cy="1332177"/>
          </a:xfrm>
        </p:spPr>
        <p:txBody>
          <a:bodyPr>
            <a:normAutofit fontScale="90000"/>
          </a:bodyPr>
          <a:lstStyle/>
          <a:p>
            <a:r>
              <a:rPr lang="ru-RU" dirty="0"/>
              <a:t>Оборудование для обеспечения чистоты</a:t>
            </a:r>
          </a:p>
        </p:txBody>
      </p:sp>
      <p:sp>
        <p:nvSpPr>
          <p:cNvPr id="3" name="Объект 2"/>
          <p:cNvSpPr>
            <a:spLocks noGrp="1"/>
          </p:cNvSpPr>
          <p:nvPr>
            <p:ph idx="1"/>
          </p:nvPr>
        </p:nvSpPr>
        <p:spPr>
          <a:xfrm>
            <a:off x="534671" y="1865051"/>
            <a:ext cx="5213033" cy="5275052"/>
          </a:xfrm>
        </p:spPr>
        <p:txBody>
          <a:bodyPr>
            <a:normAutofit fontScale="92500" lnSpcReduction="10000"/>
          </a:bodyPr>
          <a:lstStyle/>
          <a:p>
            <a:r>
              <a:rPr lang="ru-RU" dirty="0"/>
              <a:t>Передаточные окна различных типов, основная задача которых, очистка материалов от частиц, при передаче из помещения с одним классом чистоты в помещение с другим классом чистоты. Они снижают необходимость в частых переходах персонала, что повышает уровень чистоты.</a:t>
            </a:r>
          </a:p>
        </p:txBody>
      </p:sp>
      <p:pic>
        <p:nvPicPr>
          <p:cNvPr id="4" name="Рисунок 3"/>
          <p:cNvPicPr>
            <a:picLocks noChangeAspect="1"/>
          </p:cNvPicPr>
          <p:nvPr/>
        </p:nvPicPr>
        <p:blipFill>
          <a:blip r:embed="rId2"/>
          <a:stretch>
            <a:fillRect/>
          </a:stretch>
        </p:blipFill>
        <p:spPr>
          <a:xfrm>
            <a:off x="7180452" y="1961445"/>
            <a:ext cx="1875523" cy="6031618"/>
          </a:xfrm>
          <a:prstGeom prst="rect">
            <a:avLst/>
          </a:prstGeom>
        </p:spPr>
      </p:pic>
    </p:spTree>
    <p:extLst>
      <p:ext uri="{BB962C8B-B14F-4D97-AF65-F5344CB8AC3E}">
        <p14:creationId xmlns:p14="http://schemas.microsoft.com/office/powerpoint/2010/main" val="3327913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764152"/>
            <a:ext cx="9624060" cy="1332177"/>
          </a:xfrm>
        </p:spPr>
        <p:txBody>
          <a:bodyPr/>
          <a:lstStyle/>
          <a:p>
            <a:r>
              <a:rPr lang="ru-RU" dirty="0"/>
              <a:t>Чистые зоны</a:t>
            </a:r>
          </a:p>
        </p:txBody>
      </p:sp>
      <p:sp>
        <p:nvSpPr>
          <p:cNvPr id="3" name="Объект 2"/>
          <p:cNvSpPr>
            <a:spLocks noGrp="1"/>
          </p:cNvSpPr>
          <p:nvPr>
            <p:ph idx="1"/>
          </p:nvPr>
        </p:nvSpPr>
        <p:spPr>
          <a:xfrm>
            <a:off x="534670" y="1865051"/>
            <a:ext cx="5096073" cy="5275052"/>
          </a:xfrm>
        </p:spPr>
        <p:txBody>
          <a:bodyPr>
            <a:normAutofit fontScale="85000" lnSpcReduction="10000"/>
          </a:bodyPr>
          <a:lstStyle/>
          <a:p>
            <a:r>
              <a:rPr lang="ru-RU" dirty="0"/>
              <a:t>Пространство, в котором контролируется концентрация взвешенных в воздухе частиц. Построенное и используемое так, чтобы свести к минимуму поступление, выделение и удержание частиц внутри зоны, и позволяющее, по мере необходимости, контролировать другие параметры, например, температуру, влажность и давление. </a:t>
            </a:r>
          </a:p>
        </p:txBody>
      </p:sp>
      <p:pic>
        <p:nvPicPr>
          <p:cNvPr id="6" name="Рисунок 5"/>
          <p:cNvPicPr>
            <a:picLocks noChangeAspect="1"/>
          </p:cNvPicPr>
          <p:nvPr/>
        </p:nvPicPr>
        <p:blipFill>
          <a:blip r:embed="rId2"/>
          <a:stretch>
            <a:fillRect/>
          </a:stretch>
        </p:blipFill>
        <p:spPr>
          <a:xfrm>
            <a:off x="6591101" y="1928885"/>
            <a:ext cx="3887749" cy="5378666"/>
          </a:xfrm>
          <a:prstGeom prst="rect">
            <a:avLst/>
          </a:prstGeom>
        </p:spPr>
      </p:pic>
      <p:pic>
        <p:nvPicPr>
          <p:cNvPr id="5" name="Рисунок 4"/>
          <p:cNvPicPr>
            <a:picLocks noChangeAspect="1"/>
          </p:cNvPicPr>
          <p:nvPr/>
        </p:nvPicPr>
        <p:blipFill>
          <a:blip r:embed="rId3"/>
          <a:stretch>
            <a:fillRect/>
          </a:stretch>
        </p:blipFill>
        <p:spPr>
          <a:xfrm>
            <a:off x="5661299" y="4502576"/>
            <a:ext cx="2239381" cy="3230187"/>
          </a:xfrm>
          <a:prstGeom prst="rect">
            <a:avLst/>
          </a:prstGeom>
        </p:spPr>
      </p:pic>
    </p:spTree>
    <p:extLst>
      <p:ext uri="{BB962C8B-B14F-4D97-AF65-F5344CB8AC3E}">
        <p14:creationId xmlns:p14="http://schemas.microsoft.com/office/powerpoint/2010/main" val="2225790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148" y="1188220"/>
            <a:ext cx="9505056" cy="864096"/>
          </a:xfrm>
        </p:spPr>
        <p:txBody>
          <a:bodyPr>
            <a:noAutofit/>
          </a:bodyPr>
          <a:lstStyle/>
          <a:p>
            <a:pPr algn="l"/>
            <a:br>
              <a:rPr lang="ru-RU" sz="2800" b="1" dirty="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К основным условиям инженерного обеспечения помещений для производства электронных приборов относят:</a:t>
            </a:r>
          </a:p>
        </p:txBody>
      </p:sp>
      <p:sp>
        <p:nvSpPr>
          <p:cNvPr id="3" name="Объект 2"/>
          <p:cNvSpPr>
            <a:spLocks noGrp="1"/>
          </p:cNvSpPr>
          <p:nvPr>
            <p:ph idx="1"/>
          </p:nvPr>
        </p:nvSpPr>
        <p:spPr>
          <a:xfrm>
            <a:off x="738188" y="2628379"/>
            <a:ext cx="7692350" cy="3287586"/>
          </a:xfrm>
        </p:spPr>
        <p:txBody>
          <a:bodyPr>
            <a:noAutofit/>
          </a:bodyPr>
          <a:lstStyle/>
          <a:p>
            <a:r>
              <a:rPr lang="ru-RU" sz="2000" dirty="0">
                <a:latin typeface="Times New Roman" panose="02020603050405020304" pitchFamily="18" charset="0"/>
                <a:cs typeface="Times New Roman" panose="02020603050405020304" pitchFamily="18" charset="0"/>
              </a:rPr>
              <a:t>- Степень чистоты воздуха и количество взвешенных частиц в нем.</a:t>
            </a:r>
          </a:p>
          <a:p>
            <a:r>
              <a:rPr lang="ru-RU" sz="2000" dirty="0">
                <a:latin typeface="Times New Roman" panose="02020603050405020304" pitchFamily="18" charset="0"/>
                <a:cs typeface="Times New Roman" panose="02020603050405020304" pitchFamily="18" charset="0"/>
              </a:rPr>
              <a:t>- Время восстановления помещения после производственного цикла.</a:t>
            </a:r>
          </a:p>
          <a:p>
            <a:r>
              <a:rPr lang="ru-RU" sz="2000" dirty="0">
                <a:latin typeface="Times New Roman" panose="02020603050405020304" pitchFamily="18" charset="0"/>
                <a:cs typeface="Times New Roman" panose="02020603050405020304" pitchFamily="18" charset="0"/>
              </a:rPr>
              <a:t>- Расход воздуха</a:t>
            </a:r>
          </a:p>
          <a:p>
            <a:r>
              <a:rPr lang="ru-RU" sz="2000" dirty="0">
                <a:latin typeface="Times New Roman" panose="02020603050405020304" pitchFamily="18" charset="0"/>
                <a:cs typeface="Times New Roman" panose="02020603050405020304" pitchFamily="18" charset="0"/>
              </a:rPr>
              <a:t>- Скорость и однородность воздушного потока</a:t>
            </a:r>
          </a:p>
          <a:p>
            <a:r>
              <a:rPr lang="ru-RU" sz="2000" dirty="0">
                <a:latin typeface="Times New Roman" panose="02020603050405020304" pitchFamily="18" charset="0"/>
                <a:cs typeface="Times New Roman" panose="02020603050405020304" pitchFamily="18" charset="0"/>
              </a:rPr>
              <a:t>- Номинальная температура воздуха</a:t>
            </a:r>
          </a:p>
          <a:p>
            <a:r>
              <a:rPr lang="ru-RU" sz="2000" dirty="0">
                <a:latin typeface="Times New Roman" panose="02020603050405020304" pitchFamily="18" charset="0"/>
                <a:cs typeface="Times New Roman" panose="02020603050405020304" pitchFamily="18" charset="0"/>
              </a:rPr>
              <a:t>- Точность поддержания заданного значения температуры</a:t>
            </a:r>
          </a:p>
          <a:p>
            <a:r>
              <a:rPr lang="ru-RU" sz="2000" dirty="0">
                <a:latin typeface="Times New Roman" panose="02020603050405020304" pitchFamily="18" charset="0"/>
                <a:cs typeface="Times New Roman" panose="02020603050405020304" pitchFamily="18" charset="0"/>
              </a:rPr>
              <a:t>- Относительная влажность воздуха</a:t>
            </a:r>
          </a:p>
          <a:p>
            <a:r>
              <a:rPr lang="ru-RU" sz="2000" dirty="0">
                <a:latin typeface="Times New Roman" panose="02020603050405020304" pitchFamily="18" charset="0"/>
                <a:cs typeface="Times New Roman" panose="02020603050405020304" pitchFamily="18" charset="0"/>
              </a:rPr>
              <a:t>- Освещенность</a:t>
            </a:r>
          </a:p>
          <a:p>
            <a:r>
              <a:rPr lang="ru-RU" sz="2000" dirty="0">
                <a:latin typeface="Times New Roman" panose="02020603050405020304" pitchFamily="18" charset="0"/>
                <a:cs typeface="Times New Roman" panose="02020603050405020304" pitchFamily="18" charset="0"/>
              </a:rPr>
              <a:t>- Уровень вибрации</a:t>
            </a:r>
          </a:p>
        </p:txBody>
      </p:sp>
    </p:spTree>
    <p:extLst>
      <p:ext uri="{BB962C8B-B14F-4D97-AF65-F5344CB8AC3E}">
        <p14:creationId xmlns:p14="http://schemas.microsoft.com/office/powerpoint/2010/main" val="20901597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148" y="828179"/>
            <a:ext cx="9624060" cy="864096"/>
          </a:xfrm>
        </p:spPr>
        <p:txBody>
          <a:bodyPr>
            <a:normAutofit/>
          </a:bodyPr>
          <a:lstStyle/>
          <a:p>
            <a:r>
              <a:rPr lang="ru-RU" sz="4000" b="1" dirty="0">
                <a:latin typeface="Times New Roman" panose="02020603050405020304" pitchFamily="18" charset="0"/>
                <a:cs typeface="Times New Roman" panose="02020603050405020304" pitchFamily="18" charset="0"/>
              </a:rPr>
              <a:t>Схема устройства чистого помещения</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8148" y="1852452"/>
            <a:ext cx="9624060" cy="5744479"/>
          </a:xfrm>
        </p:spPr>
      </p:pic>
    </p:spTree>
    <p:extLst>
      <p:ext uri="{BB962C8B-B14F-4D97-AF65-F5344CB8AC3E}">
        <p14:creationId xmlns:p14="http://schemas.microsoft.com/office/powerpoint/2010/main" val="19415873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1044203"/>
            <a:ext cx="9624060" cy="1332177"/>
          </a:xfrm>
        </p:spPr>
        <p:txBody>
          <a:bodyPr/>
          <a:lstStyle/>
          <a:p>
            <a:r>
              <a:rPr lang="ru-RU" b="1" dirty="0">
                <a:latin typeface="Times New Roman" panose="02020603050405020304" pitchFamily="18" charset="0"/>
                <a:cs typeface="Times New Roman" panose="02020603050405020304" pitchFamily="18" charset="0"/>
              </a:rPr>
              <a:t>Фальшпол</a:t>
            </a:r>
          </a:p>
        </p:txBody>
      </p:sp>
      <p:sp>
        <p:nvSpPr>
          <p:cNvPr id="3" name="Объект 2"/>
          <p:cNvSpPr>
            <a:spLocks noGrp="1"/>
          </p:cNvSpPr>
          <p:nvPr>
            <p:ph idx="1"/>
          </p:nvPr>
        </p:nvSpPr>
        <p:spPr>
          <a:xfrm>
            <a:off x="234132" y="2376380"/>
            <a:ext cx="10153128" cy="3204327"/>
          </a:xfrm>
        </p:spPr>
        <p:txBody>
          <a:bodyPr>
            <a:normAutofit/>
          </a:bodyPr>
          <a:lstStyle/>
          <a:p>
            <a:pPr marL="0" indent="0">
              <a:buNone/>
            </a:pPr>
            <a:r>
              <a:rPr lang="ru-RU" sz="2800" dirty="0">
                <a:latin typeface="Times New Roman" panose="02020603050405020304" pitchFamily="18" charset="0"/>
                <a:cs typeface="Times New Roman" panose="02020603050405020304" pitchFamily="18" charset="0"/>
              </a:rPr>
              <a:t>Фальшпол — одна из ключевых частей чистых помещений, представляет из себя пол из сборно-разборных конструкций,</a:t>
            </a:r>
          </a:p>
          <a:p>
            <a:pPr marL="0" indent="0">
              <a:buNone/>
            </a:pPr>
            <a:r>
              <a:rPr lang="ru-RU" sz="2800" dirty="0">
                <a:latin typeface="Times New Roman" panose="02020603050405020304" pitchFamily="18" charset="0"/>
                <a:cs typeface="Times New Roman" panose="02020603050405020304" pitchFamily="18" charset="0"/>
              </a:rPr>
              <a:t>не накапливающий пыль и электростатический заряд,</a:t>
            </a:r>
          </a:p>
          <a:p>
            <a:pPr marL="0" indent="0">
              <a:buNone/>
            </a:pPr>
            <a:r>
              <a:rPr lang="ru-RU" sz="2800" dirty="0">
                <a:latin typeface="Times New Roman" panose="02020603050405020304" pitchFamily="18" charset="0"/>
                <a:cs typeface="Times New Roman" panose="02020603050405020304" pitchFamily="18" charset="0"/>
              </a:rPr>
              <a:t> предназначенный для отвода воздуха из чистых помещений.</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9786" y="4644603"/>
            <a:ext cx="9624060" cy="2331951"/>
          </a:xfrm>
          <a:prstGeom prst="rect">
            <a:avLst/>
          </a:prstGeom>
        </p:spPr>
      </p:pic>
    </p:spTree>
    <p:extLst>
      <p:ext uri="{BB962C8B-B14F-4D97-AF65-F5344CB8AC3E}">
        <p14:creationId xmlns:p14="http://schemas.microsoft.com/office/powerpoint/2010/main" val="494704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8910" y="612155"/>
            <a:ext cx="9624060" cy="1332177"/>
          </a:xfrm>
        </p:spPr>
        <p:txBody>
          <a:bodyPr>
            <a:normAutofit/>
          </a:bodyPr>
          <a:lstStyle/>
          <a:p>
            <a:r>
              <a:rPr lang="ru-RU" sz="4000" b="1" dirty="0">
                <a:latin typeface="Times New Roman" panose="02020603050405020304" pitchFamily="18" charset="0"/>
                <a:cs typeface="Times New Roman" panose="02020603050405020304" pitchFamily="18" charset="0"/>
              </a:rPr>
              <a:t>Вентиляция чистых комнат</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910" y="1908299"/>
            <a:ext cx="9444849" cy="5723074"/>
          </a:xfrm>
        </p:spPr>
      </p:pic>
    </p:spTree>
    <p:extLst>
      <p:ext uri="{BB962C8B-B14F-4D97-AF65-F5344CB8AC3E}">
        <p14:creationId xmlns:p14="http://schemas.microsoft.com/office/powerpoint/2010/main" val="391228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18</a:t>
            </a:fld>
            <a:endParaRPr lang="ru-RU" sz="1800" b="1"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D1D134D5-B863-48EC-80CE-A72E21B264B7}"/>
              </a:ext>
            </a:extLst>
          </p:cNvPr>
          <p:cNvSpPr txBox="1"/>
          <p:nvPr/>
        </p:nvSpPr>
        <p:spPr>
          <a:xfrm>
            <a:off x="306139" y="1332235"/>
            <a:ext cx="10081121" cy="783193"/>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ru-RU" sz="4000" b="1" dirty="0">
                <a:latin typeface="Times New Roman" panose="02020603050405020304" pitchFamily="18" charset="0"/>
                <a:cs typeface="Times New Roman" panose="02020603050405020304" pitchFamily="18" charset="0"/>
              </a:rPr>
              <a:t>Требования к чистым помещениям</a:t>
            </a:r>
          </a:p>
        </p:txBody>
      </p:sp>
      <p:sp>
        <p:nvSpPr>
          <p:cNvPr id="2" name="Прямоугольник: скругленные углы 1">
            <a:extLst>
              <a:ext uri="{FF2B5EF4-FFF2-40B4-BE49-F238E27FC236}">
                <a16:creationId xmlns:a16="http://schemas.microsoft.com/office/drawing/2014/main" id="{CECE02ED-F977-4D76-A3CA-14ED598BB4F3}"/>
              </a:ext>
            </a:extLst>
          </p:cNvPr>
          <p:cNvSpPr/>
          <p:nvPr/>
        </p:nvSpPr>
        <p:spPr>
          <a:xfrm>
            <a:off x="306139" y="2980076"/>
            <a:ext cx="10081121" cy="2009061"/>
          </a:xfrm>
          <a:prstGeom prst="round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900" indent="-342900" algn="just">
              <a:buFont typeface="Courier New" panose="02070309020205020404" pitchFamily="49" charset="0"/>
              <a:buChar char="o"/>
            </a:pPr>
            <a:r>
              <a:rPr lang="ru-RU" sz="2800" dirty="0">
                <a:latin typeface="Times New Roman" panose="02020603050405020304" pitchFamily="18" charset="0"/>
                <a:cs typeface="Times New Roman" panose="02020603050405020304" pitchFamily="18" charset="0"/>
              </a:rPr>
              <a:t>Скорость вытекающего потока больше 0,2 м/с</a:t>
            </a:r>
          </a:p>
          <a:p>
            <a:pPr marL="342900" indent="-342900" algn="just">
              <a:buFont typeface="Courier New" panose="02070309020205020404" pitchFamily="49" charset="0"/>
              <a:buChar char="o"/>
            </a:pPr>
            <a:r>
              <a:rPr lang="ru-RU" sz="2800" dirty="0">
                <a:latin typeface="Times New Roman" panose="02020603050405020304" pitchFamily="18" charset="0"/>
                <a:cs typeface="Times New Roman" panose="02020603050405020304" pitchFamily="18" charset="0"/>
              </a:rPr>
              <a:t>Перепад давления: 5 — 20 Па</a:t>
            </a:r>
          </a:p>
          <a:p>
            <a:pPr marL="342900" indent="-342900" algn="just">
              <a:buFont typeface="Courier New" panose="02070309020205020404" pitchFamily="49" charset="0"/>
              <a:buChar char="o"/>
            </a:pPr>
            <a:r>
              <a:rPr lang="ru-RU" sz="2800" dirty="0">
                <a:latin typeface="Times New Roman" panose="02020603050405020304" pitchFamily="18" charset="0"/>
                <a:cs typeface="Times New Roman" panose="02020603050405020304" pitchFamily="18" charset="0"/>
              </a:rPr>
              <a:t>Концентрация и размер частиц в воздухе должны соответствовать требуемому классу чистоты</a:t>
            </a:r>
          </a:p>
        </p:txBody>
      </p:sp>
    </p:spTree>
    <p:extLst>
      <p:ext uri="{BB962C8B-B14F-4D97-AF65-F5344CB8AC3E}">
        <p14:creationId xmlns:p14="http://schemas.microsoft.com/office/powerpoint/2010/main" val="22632732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19</a:t>
            </a:fld>
            <a:endParaRPr lang="ru-RU" sz="1800" b="1"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D1D134D5-B863-48EC-80CE-A72E21B264B7}"/>
              </a:ext>
            </a:extLst>
          </p:cNvPr>
          <p:cNvSpPr txBox="1"/>
          <p:nvPr/>
        </p:nvSpPr>
        <p:spPr>
          <a:xfrm>
            <a:off x="162124" y="1444407"/>
            <a:ext cx="10369152" cy="715089"/>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ru-RU" sz="3600" b="1" dirty="0">
                <a:latin typeface="Times New Roman" panose="02020603050405020304" pitchFamily="18" charset="0"/>
                <a:cs typeface="Times New Roman" panose="02020603050405020304" pitchFamily="18" charset="0"/>
              </a:rPr>
              <a:t>Принцип контроля загрязнений в виде оболочек</a:t>
            </a:r>
          </a:p>
        </p:txBody>
      </p:sp>
      <p:pic>
        <p:nvPicPr>
          <p:cNvPr id="3" name="Рисунок 2">
            <a:extLst>
              <a:ext uri="{FF2B5EF4-FFF2-40B4-BE49-F238E27FC236}">
                <a16:creationId xmlns:a16="http://schemas.microsoft.com/office/drawing/2014/main" id="{0D4714CF-7FF5-4359-A79D-809A7F2FF549}"/>
              </a:ext>
            </a:extLst>
          </p:cNvPr>
          <p:cNvPicPr>
            <a:picLocks noChangeAspect="1"/>
          </p:cNvPicPr>
          <p:nvPr/>
        </p:nvPicPr>
        <p:blipFill>
          <a:blip r:embed="rId3"/>
          <a:stretch>
            <a:fillRect/>
          </a:stretch>
        </p:blipFill>
        <p:spPr>
          <a:xfrm>
            <a:off x="2410215" y="2330663"/>
            <a:ext cx="5872967" cy="5091196"/>
          </a:xfrm>
          <a:prstGeom prst="rect">
            <a:avLst/>
          </a:prstGeom>
        </p:spPr>
      </p:pic>
    </p:spTree>
    <p:extLst>
      <p:ext uri="{BB962C8B-B14F-4D97-AF65-F5344CB8AC3E}">
        <p14:creationId xmlns:p14="http://schemas.microsoft.com/office/powerpoint/2010/main" val="76559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DB4FC5A-6495-48EB-B411-6EB787FFC88A}"/>
              </a:ext>
            </a:extLst>
          </p:cNvPr>
          <p:cNvSpPr>
            <a:spLocks noGrp="1"/>
          </p:cNvSpPr>
          <p:nvPr>
            <p:ph type="title"/>
          </p:nvPr>
        </p:nvSpPr>
        <p:spPr/>
        <p:txBody>
          <a:bodyPr>
            <a:normAutofit/>
          </a:bodyPr>
          <a:lstStyle/>
          <a:p>
            <a:r>
              <a:rPr lang="ru-RU" sz="3508" dirty="0">
                <a:solidFill>
                  <a:schemeClr val="tx1"/>
                </a:solidFill>
              </a:rPr>
              <a:t>Введение</a:t>
            </a:r>
          </a:p>
        </p:txBody>
      </p:sp>
      <p:sp>
        <p:nvSpPr>
          <p:cNvPr id="3" name="Объект 2">
            <a:extLst>
              <a:ext uri="{FF2B5EF4-FFF2-40B4-BE49-F238E27FC236}">
                <a16:creationId xmlns:a16="http://schemas.microsoft.com/office/drawing/2014/main" id="{EFE53E33-B975-4FE2-80F0-7BE8674A940F}"/>
              </a:ext>
            </a:extLst>
          </p:cNvPr>
          <p:cNvSpPr>
            <a:spLocks noGrp="1"/>
          </p:cNvSpPr>
          <p:nvPr>
            <p:ph idx="1"/>
          </p:nvPr>
        </p:nvSpPr>
        <p:spPr/>
        <p:txBody>
          <a:bodyPr>
            <a:normAutofit/>
          </a:bodyPr>
          <a:lstStyle/>
          <a:p>
            <a:pPr marL="0" indent="388479" algn="just" fontAlgn="base">
              <a:lnSpc>
                <a:spcPct val="150000"/>
              </a:lnSpc>
            </a:pPr>
            <a:r>
              <a:rPr lang="ru-RU" dirty="0">
                <a:solidFill>
                  <a:schemeClr val="tx1"/>
                </a:solidFill>
              </a:rPr>
              <a:t>Чистые помещения широко применяются в электронной, приборостроительной, фармацевтической, пищевой и других отраслях промышленности, в производстве медицинских изделий, в больницах и т.д. Они стали неотъемлемой частью многих современных процессов и средством защиты человека, материалов и продукции от загрязнений.</a:t>
            </a:r>
          </a:p>
        </p:txBody>
      </p:sp>
      <p:sp>
        <p:nvSpPr>
          <p:cNvPr id="4" name="TextBox 3">
            <a:extLst>
              <a:ext uri="{FF2B5EF4-FFF2-40B4-BE49-F238E27FC236}">
                <a16:creationId xmlns:a16="http://schemas.microsoft.com/office/drawing/2014/main" id="{13C3163A-1E45-4B43-AF71-F09DDB6E3ED1}"/>
              </a:ext>
            </a:extLst>
          </p:cNvPr>
          <p:cNvSpPr txBox="1"/>
          <p:nvPr/>
        </p:nvSpPr>
        <p:spPr>
          <a:xfrm>
            <a:off x="10304549" y="1078420"/>
            <a:ext cx="291638" cy="362279"/>
          </a:xfrm>
          <a:prstGeom prst="rect">
            <a:avLst/>
          </a:prstGeom>
          <a:noFill/>
        </p:spPr>
        <p:txBody>
          <a:bodyPr wrap="square" rtlCol="0">
            <a:spAutoFit/>
          </a:bodyPr>
          <a:lstStyle/>
          <a:p>
            <a:pPr marL="0" marR="0" lvl="0" indent="0" algn="l" defTabSz="401010" rtl="0" eaLnBrk="1" fontAlgn="auto" latinLnBrk="0" hangingPunct="1">
              <a:lnSpc>
                <a:spcPct val="100000"/>
              </a:lnSpc>
              <a:spcBef>
                <a:spcPts val="0"/>
              </a:spcBef>
              <a:spcAft>
                <a:spcPts val="0"/>
              </a:spcAft>
              <a:buClrTx/>
              <a:buSzTx/>
              <a:buFontTx/>
              <a:buNone/>
              <a:tabLst/>
              <a:defRPr/>
            </a:pPr>
            <a:r>
              <a:rPr kumimoji="0" lang="ru-RU" sz="1754" b="0" i="0" u="none" strike="noStrike" kern="1200" cap="none" spc="0" normalizeH="0" baseline="0" noProof="0" dirty="0">
                <a:ln>
                  <a:noFill/>
                </a:ln>
                <a:solidFill>
                  <a:srgbClr val="000000"/>
                </a:solidFill>
                <a:effectLst/>
                <a:uLnTx/>
                <a:uFillTx/>
                <a:latin typeface="Calibri" panose="020F0502020204030204"/>
                <a:ea typeface="+mn-ea"/>
                <a:cs typeface="+mn-cs"/>
              </a:rPr>
              <a:t>2</a:t>
            </a:r>
          </a:p>
        </p:txBody>
      </p:sp>
    </p:spTree>
    <p:extLst>
      <p:ext uri="{BB962C8B-B14F-4D97-AF65-F5344CB8AC3E}">
        <p14:creationId xmlns:p14="http://schemas.microsoft.com/office/powerpoint/2010/main" val="3079276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20</a:t>
            </a:fld>
            <a:endParaRPr lang="ru-RU" sz="1800" b="1" dirty="0">
              <a:latin typeface="Times New Roman" pitchFamily="18" charset="0"/>
              <a:cs typeface="Times New Roman" pitchFamily="18" charset="0"/>
            </a:endParaRPr>
          </a:p>
        </p:txBody>
      </p:sp>
      <p:sp>
        <p:nvSpPr>
          <p:cNvPr id="2" name="TextBox 1"/>
          <p:cNvSpPr txBox="1"/>
          <p:nvPr/>
        </p:nvSpPr>
        <p:spPr>
          <a:xfrm>
            <a:off x="306140" y="2844403"/>
            <a:ext cx="10152000" cy="2161727"/>
          </a:xfrm>
          <a:prstGeom prst="round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457200" indent="-457200" algn="just">
              <a:lnSpc>
                <a:spcPct val="150000"/>
              </a:lnSpc>
              <a:buFont typeface="Courier New" panose="02070309020205020404" pitchFamily="49" charset="0"/>
              <a:buChar char="o"/>
            </a:pPr>
            <a:r>
              <a:rPr lang="ru-RU" sz="2800" dirty="0">
                <a:latin typeface="Times New Roman" panose="02020603050405020304" pitchFamily="18" charset="0"/>
                <a:cs typeface="Times New Roman" panose="02020603050405020304" pitchFamily="18" charset="0"/>
              </a:rPr>
              <a:t>Однонаправленный для чистых помещений классов 1 — 5</a:t>
            </a:r>
          </a:p>
          <a:p>
            <a:pPr marL="457200" indent="-457200" algn="just">
              <a:lnSpc>
                <a:spcPct val="150000"/>
              </a:lnSpc>
              <a:buFont typeface="Courier New" panose="02070309020205020404" pitchFamily="49" charset="0"/>
              <a:buChar char="o"/>
            </a:pPr>
            <a:r>
              <a:rPr lang="ru-RU" sz="2800" dirty="0" err="1">
                <a:latin typeface="Times New Roman" panose="02020603050405020304" pitchFamily="18" charset="0"/>
                <a:cs typeface="Times New Roman" panose="02020603050405020304" pitchFamily="18" charset="0"/>
              </a:rPr>
              <a:t>Неоднонаправленные</a:t>
            </a:r>
            <a:r>
              <a:rPr lang="ru-RU" sz="2800" dirty="0">
                <a:latin typeface="Times New Roman" panose="02020603050405020304" pitchFamily="18" charset="0"/>
                <a:cs typeface="Times New Roman" panose="02020603050405020304" pitchFamily="18" charset="0"/>
              </a:rPr>
              <a:t> для чистых помещений классов 6 — 9</a:t>
            </a:r>
          </a:p>
          <a:p>
            <a:pPr marL="457200" indent="-457200" algn="just">
              <a:lnSpc>
                <a:spcPct val="150000"/>
              </a:lnSpc>
              <a:buFont typeface="Courier New" panose="02070309020205020404" pitchFamily="49" charset="0"/>
              <a:buChar char="o"/>
            </a:pPr>
            <a:r>
              <a:rPr lang="ru-RU" sz="2800" dirty="0">
                <a:latin typeface="Times New Roman" panose="02020603050405020304" pitchFamily="18" charset="0"/>
                <a:cs typeface="Times New Roman" panose="02020603050405020304" pitchFamily="18" charset="0"/>
              </a:rPr>
              <a:t>Смешанные потоки воздуха</a:t>
            </a:r>
          </a:p>
        </p:txBody>
      </p:sp>
      <p:sp>
        <p:nvSpPr>
          <p:cNvPr id="10" name="TextBox 9">
            <a:extLst>
              <a:ext uri="{FF2B5EF4-FFF2-40B4-BE49-F238E27FC236}">
                <a16:creationId xmlns:a16="http://schemas.microsoft.com/office/drawing/2014/main" id="{D1D134D5-B863-48EC-80CE-A72E21B264B7}"/>
              </a:ext>
            </a:extLst>
          </p:cNvPr>
          <p:cNvSpPr txBox="1"/>
          <p:nvPr/>
        </p:nvSpPr>
        <p:spPr>
          <a:xfrm>
            <a:off x="306139" y="1444407"/>
            <a:ext cx="10081121" cy="783193"/>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ru-RU" sz="4000" b="1" dirty="0">
                <a:latin typeface="Times New Roman" panose="02020603050405020304" pitchFamily="18" charset="0"/>
                <a:cs typeface="Times New Roman" panose="02020603050405020304" pitchFamily="18" charset="0"/>
              </a:rPr>
              <a:t>Потоки воздуха в чистых помещениях</a:t>
            </a:r>
          </a:p>
        </p:txBody>
      </p:sp>
    </p:spTree>
    <p:extLst>
      <p:ext uri="{BB962C8B-B14F-4D97-AF65-F5344CB8AC3E}">
        <p14:creationId xmlns:p14="http://schemas.microsoft.com/office/powerpoint/2010/main" val="2088386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21</a:t>
            </a:fld>
            <a:endParaRPr lang="ru-RU" sz="1800" b="1"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D1D134D5-B863-48EC-80CE-A72E21B264B7}"/>
              </a:ext>
            </a:extLst>
          </p:cNvPr>
          <p:cNvSpPr txBox="1"/>
          <p:nvPr/>
        </p:nvSpPr>
        <p:spPr>
          <a:xfrm>
            <a:off x="306139" y="1444407"/>
            <a:ext cx="10081121" cy="783193"/>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ru-RU" sz="4000" b="1" dirty="0">
                <a:latin typeface="Times New Roman" panose="02020603050405020304" pitchFamily="18" charset="0"/>
                <a:cs typeface="Times New Roman" panose="02020603050405020304" pitchFamily="18" charset="0"/>
              </a:rPr>
              <a:t>Однонаправленный поток воздуха</a:t>
            </a:r>
          </a:p>
        </p:txBody>
      </p:sp>
      <p:grpSp>
        <p:nvGrpSpPr>
          <p:cNvPr id="5" name="Группа 4">
            <a:extLst>
              <a:ext uri="{FF2B5EF4-FFF2-40B4-BE49-F238E27FC236}">
                <a16:creationId xmlns:a16="http://schemas.microsoft.com/office/drawing/2014/main" id="{E47BC342-146E-4022-99C9-040515B49105}"/>
              </a:ext>
            </a:extLst>
          </p:cNvPr>
          <p:cNvGrpSpPr/>
          <p:nvPr/>
        </p:nvGrpSpPr>
        <p:grpSpPr>
          <a:xfrm>
            <a:off x="1314251" y="2837822"/>
            <a:ext cx="8259502" cy="4039104"/>
            <a:chOff x="1460498" y="2842882"/>
            <a:chExt cx="7772401" cy="3578062"/>
          </a:xfrm>
        </p:grpSpPr>
        <p:sp>
          <p:nvSpPr>
            <p:cNvPr id="2" name="TextBox 1"/>
            <p:cNvSpPr txBox="1"/>
            <p:nvPr/>
          </p:nvSpPr>
          <p:spPr>
            <a:xfrm>
              <a:off x="1460498" y="5961196"/>
              <a:ext cx="7772400" cy="45974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lnSpc>
                  <a:spcPct val="150000"/>
                </a:lnSpc>
              </a:pPr>
              <a:r>
                <a:rPr lang="ru-RU" dirty="0">
                  <a:latin typeface="Times New Roman" panose="02020603050405020304" pitchFamily="18" charset="0"/>
                  <a:cs typeface="Times New Roman" panose="02020603050405020304" pitchFamily="18" charset="0"/>
                </a:rPr>
                <a:t>Где 1 — приточный воздух, а 2 — вытяжной воздух</a:t>
              </a:r>
            </a:p>
          </p:txBody>
        </p:sp>
        <p:pic>
          <p:nvPicPr>
            <p:cNvPr id="3" name="Рисунок 2">
              <a:extLst>
                <a:ext uri="{FF2B5EF4-FFF2-40B4-BE49-F238E27FC236}">
                  <a16:creationId xmlns:a16="http://schemas.microsoft.com/office/drawing/2014/main" id="{97234433-DB3E-4E43-AD81-E5F89693461C}"/>
                </a:ext>
              </a:extLst>
            </p:cNvPr>
            <p:cNvPicPr>
              <a:picLocks noChangeAspect="1"/>
            </p:cNvPicPr>
            <p:nvPr/>
          </p:nvPicPr>
          <p:blipFill>
            <a:blip r:embed="rId3"/>
            <a:stretch>
              <a:fillRect/>
            </a:stretch>
          </p:blipFill>
          <p:spPr>
            <a:xfrm>
              <a:off x="1460499" y="2842882"/>
              <a:ext cx="7772400" cy="3086100"/>
            </a:xfrm>
            <a:prstGeom prst="rect">
              <a:avLst/>
            </a:prstGeom>
            <a:ln w="28575">
              <a:solidFill>
                <a:schemeClr val="tx1"/>
              </a:solidFill>
            </a:ln>
          </p:spPr>
        </p:pic>
      </p:grpSp>
    </p:spTree>
    <p:extLst>
      <p:ext uri="{BB962C8B-B14F-4D97-AF65-F5344CB8AC3E}">
        <p14:creationId xmlns:p14="http://schemas.microsoft.com/office/powerpoint/2010/main" val="2480848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22</a:t>
            </a:fld>
            <a:endParaRPr lang="ru-RU" sz="1800" b="1"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D1D134D5-B863-48EC-80CE-A72E21B264B7}"/>
              </a:ext>
            </a:extLst>
          </p:cNvPr>
          <p:cNvSpPr txBox="1"/>
          <p:nvPr/>
        </p:nvSpPr>
        <p:spPr>
          <a:xfrm>
            <a:off x="306139" y="1444407"/>
            <a:ext cx="10081121" cy="783193"/>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ru-RU" sz="4000" b="1" dirty="0" err="1">
                <a:latin typeface="Times New Roman" panose="02020603050405020304" pitchFamily="18" charset="0"/>
                <a:cs typeface="Times New Roman" panose="02020603050405020304" pitchFamily="18" charset="0"/>
              </a:rPr>
              <a:t>Неоднонаправленные</a:t>
            </a:r>
            <a:r>
              <a:rPr lang="ru-RU" sz="4000" b="1" dirty="0">
                <a:latin typeface="Times New Roman" panose="02020603050405020304" pitchFamily="18" charset="0"/>
                <a:cs typeface="Times New Roman" panose="02020603050405020304" pitchFamily="18" charset="0"/>
              </a:rPr>
              <a:t> потоки воздуха</a:t>
            </a:r>
          </a:p>
        </p:txBody>
      </p:sp>
      <p:sp>
        <p:nvSpPr>
          <p:cNvPr id="6" name="TextBox 5">
            <a:extLst>
              <a:ext uri="{FF2B5EF4-FFF2-40B4-BE49-F238E27FC236}">
                <a16:creationId xmlns:a16="http://schemas.microsoft.com/office/drawing/2014/main" id="{FDC7BCD3-98A6-4F8E-ADCC-4A9B753BBD13}"/>
              </a:ext>
            </a:extLst>
          </p:cNvPr>
          <p:cNvSpPr txBox="1"/>
          <p:nvPr/>
        </p:nvSpPr>
        <p:spPr>
          <a:xfrm>
            <a:off x="1314251" y="6357938"/>
            <a:ext cx="8259501" cy="51898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lnSpc>
                <a:spcPct val="150000"/>
              </a:lnSpc>
            </a:pPr>
            <a:r>
              <a:rPr lang="ru-RU" dirty="0">
                <a:latin typeface="Times New Roman" panose="02020603050405020304" pitchFamily="18" charset="0"/>
                <a:cs typeface="Times New Roman" panose="02020603050405020304" pitchFamily="18" charset="0"/>
              </a:rPr>
              <a:t>Где 1 — приточный воздух, а 2 — вытяжной воздух</a:t>
            </a:r>
          </a:p>
        </p:txBody>
      </p:sp>
      <p:pic>
        <p:nvPicPr>
          <p:cNvPr id="3" name="Рисунок 2">
            <a:extLst>
              <a:ext uri="{FF2B5EF4-FFF2-40B4-BE49-F238E27FC236}">
                <a16:creationId xmlns:a16="http://schemas.microsoft.com/office/drawing/2014/main" id="{411BF13D-8A4F-4A7C-A558-16A2FF2A8EE4}"/>
              </a:ext>
            </a:extLst>
          </p:cNvPr>
          <p:cNvPicPr>
            <a:picLocks noChangeAspect="1"/>
          </p:cNvPicPr>
          <p:nvPr/>
        </p:nvPicPr>
        <p:blipFill>
          <a:blip r:embed="rId3"/>
          <a:stretch>
            <a:fillRect/>
          </a:stretch>
        </p:blipFill>
        <p:spPr>
          <a:xfrm>
            <a:off x="1304875" y="2828746"/>
            <a:ext cx="8259500" cy="3521155"/>
          </a:xfrm>
          <a:prstGeom prst="rect">
            <a:avLst/>
          </a:prstGeom>
          <a:ln w="28575">
            <a:solidFill>
              <a:schemeClr val="tx1"/>
            </a:solidFill>
          </a:ln>
        </p:spPr>
      </p:pic>
    </p:spTree>
    <p:extLst>
      <p:ext uri="{BB962C8B-B14F-4D97-AF65-F5344CB8AC3E}">
        <p14:creationId xmlns:p14="http://schemas.microsoft.com/office/powerpoint/2010/main" val="37244294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23</a:t>
            </a:fld>
            <a:endParaRPr lang="ru-RU" sz="1800" b="1"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D1D134D5-B863-48EC-80CE-A72E21B264B7}"/>
              </a:ext>
            </a:extLst>
          </p:cNvPr>
          <p:cNvSpPr txBox="1"/>
          <p:nvPr/>
        </p:nvSpPr>
        <p:spPr>
          <a:xfrm>
            <a:off x="306139" y="1444407"/>
            <a:ext cx="10081121" cy="783193"/>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ru-RU" sz="4000" b="1" dirty="0">
                <a:latin typeface="Times New Roman" panose="02020603050405020304" pitchFamily="18" charset="0"/>
                <a:cs typeface="Times New Roman" panose="02020603050405020304" pitchFamily="18" charset="0"/>
              </a:rPr>
              <a:t>Смешенные потоки воздуха</a:t>
            </a:r>
          </a:p>
        </p:txBody>
      </p:sp>
      <p:sp>
        <p:nvSpPr>
          <p:cNvPr id="6" name="TextBox 5">
            <a:extLst>
              <a:ext uri="{FF2B5EF4-FFF2-40B4-BE49-F238E27FC236}">
                <a16:creationId xmlns:a16="http://schemas.microsoft.com/office/drawing/2014/main" id="{6C9F00C2-D425-4964-A325-240D1A6AAF6F}"/>
              </a:ext>
            </a:extLst>
          </p:cNvPr>
          <p:cNvSpPr txBox="1"/>
          <p:nvPr/>
        </p:nvSpPr>
        <p:spPr>
          <a:xfrm>
            <a:off x="1314251" y="6357938"/>
            <a:ext cx="8259501" cy="51898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lnSpc>
                <a:spcPct val="150000"/>
              </a:lnSpc>
            </a:pPr>
            <a:r>
              <a:rPr lang="ru-RU" dirty="0">
                <a:latin typeface="Times New Roman" panose="02020603050405020304" pitchFamily="18" charset="0"/>
                <a:cs typeface="Times New Roman" panose="02020603050405020304" pitchFamily="18" charset="0"/>
              </a:rPr>
              <a:t>Где 1 — приточный воздух, а 2 — вытяжной воздух</a:t>
            </a:r>
          </a:p>
        </p:txBody>
      </p:sp>
      <p:pic>
        <p:nvPicPr>
          <p:cNvPr id="3" name="Рисунок 2">
            <a:extLst>
              <a:ext uri="{FF2B5EF4-FFF2-40B4-BE49-F238E27FC236}">
                <a16:creationId xmlns:a16="http://schemas.microsoft.com/office/drawing/2014/main" id="{BF5EF0A1-E78F-46F4-9DFF-0548045C817E}"/>
              </a:ext>
            </a:extLst>
          </p:cNvPr>
          <p:cNvPicPr>
            <a:picLocks noChangeAspect="1"/>
          </p:cNvPicPr>
          <p:nvPr/>
        </p:nvPicPr>
        <p:blipFill>
          <a:blip r:embed="rId3"/>
          <a:stretch>
            <a:fillRect/>
          </a:stretch>
        </p:blipFill>
        <p:spPr>
          <a:xfrm>
            <a:off x="1314251" y="2816777"/>
            <a:ext cx="8259501" cy="3530180"/>
          </a:xfrm>
          <a:prstGeom prst="rect">
            <a:avLst/>
          </a:prstGeom>
          <a:ln w="28575">
            <a:solidFill>
              <a:schemeClr val="tx1"/>
            </a:solidFill>
          </a:ln>
        </p:spPr>
      </p:pic>
    </p:spTree>
    <p:extLst>
      <p:ext uri="{BB962C8B-B14F-4D97-AF65-F5344CB8AC3E}">
        <p14:creationId xmlns:p14="http://schemas.microsoft.com/office/powerpoint/2010/main" val="28742469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24</a:t>
            </a:fld>
            <a:endParaRPr lang="ru-RU" sz="1800" b="1"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D1D134D5-B863-48EC-80CE-A72E21B264B7}"/>
              </a:ext>
            </a:extLst>
          </p:cNvPr>
          <p:cNvSpPr txBox="1"/>
          <p:nvPr/>
        </p:nvSpPr>
        <p:spPr>
          <a:xfrm>
            <a:off x="306139" y="1595043"/>
            <a:ext cx="10081121" cy="1464231"/>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ru-RU" sz="4000" b="1" dirty="0">
                <a:latin typeface="Times New Roman" panose="02020603050405020304" pitchFamily="18" charset="0"/>
                <a:cs typeface="Times New Roman" panose="02020603050405020304" pitchFamily="18" charset="0"/>
              </a:rPr>
              <a:t>Влияние расположения оборудования на потоки воздуха</a:t>
            </a:r>
          </a:p>
        </p:txBody>
      </p:sp>
      <p:pic>
        <p:nvPicPr>
          <p:cNvPr id="3" name="Рисунок 2">
            <a:extLst>
              <a:ext uri="{FF2B5EF4-FFF2-40B4-BE49-F238E27FC236}">
                <a16:creationId xmlns:a16="http://schemas.microsoft.com/office/drawing/2014/main" id="{20D98E61-C1FC-4A7D-9D8B-32216C960967}"/>
              </a:ext>
            </a:extLst>
          </p:cNvPr>
          <p:cNvPicPr>
            <a:picLocks noChangeAspect="1"/>
          </p:cNvPicPr>
          <p:nvPr/>
        </p:nvPicPr>
        <p:blipFill>
          <a:blip r:embed="rId3"/>
          <a:stretch>
            <a:fillRect/>
          </a:stretch>
        </p:blipFill>
        <p:spPr>
          <a:xfrm>
            <a:off x="324536" y="3996531"/>
            <a:ext cx="10081120" cy="2282123"/>
          </a:xfrm>
          <a:prstGeom prst="rect">
            <a:avLst/>
          </a:prstGeom>
          <a:ln w="28575">
            <a:solidFill>
              <a:schemeClr val="tx1"/>
            </a:solidFill>
          </a:ln>
        </p:spPr>
      </p:pic>
    </p:spTree>
    <p:extLst>
      <p:ext uri="{BB962C8B-B14F-4D97-AF65-F5344CB8AC3E}">
        <p14:creationId xmlns:p14="http://schemas.microsoft.com/office/powerpoint/2010/main" val="1868327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25</a:t>
            </a:fld>
            <a:endParaRPr lang="ru-RU" sz="1800" b="1" dirty="0">
              <a:latin typeface="Times New Roman" pitchFamily="18" charset="0"/>
              <a:cs typeface="Times New Roman" pitchFamily="18" charset="0"/>
            </a:endParaRPr>
          </a:p>
        </p:txBody>
      </p:sp>
      <p:pic>
        <p:nvPicPr>
          <p:cNvPr id="5" name="Рисунок 4">
            <a:extLst>
              <a:ext uri="{FF2B5EF4-FFF2-40B4-BE49-F238E27FC236}">
                <a16:creationId xmlns:a16="http://schemas.microsoft.com/office/drawing/2014/main" id="{956AE2BB-089B-427C-8029-402CB49FB132}"/>
              </a:ext>
            </a:extLst>
          </p:cNvPr>
          <p:cNvPicPr>
            <a:picLocks noChangeAspect="1"/>
          </p:cNvPicPr>
          <p:nvPr/>
        </p:nvPicPr>
        <p:blipFill>
          <a:blip r:embed="rId3"/>
          <a:stretch>
            <a:fillRect/>
          </a:stretch>
        </p:blipFill>
        <p:spPr>
          <a:xfrm>
            <a:off x="303739" y="4417750"/>
            <a:ext cx="10083520" cy="2194341"/>
          </a:xfrm>
          <a:prstGeom prst="rect">
            <a:avLst/>
          </a:prstGeom>
          <a:ln w="28575">
            <a:solidFill>
              <a:schemeClr val="tx1"/>
            </a:solidFill>
          </a:ln>
        </p:spPr>
      </p:pic>
      <p:sp>
        <p:nvSpPr>
          <p:cNvPr id="7" name="TextBox 6">
            <a:extLst>
              <a:ext uri="{FF2B5EF4-FFF2-40B4-BE49-F238E27FC236}">
                <a16:creationId xmlns:a16="http://schemas.microsoft.com/office/drawing/2014/main" id="{8890B57B-FF3B-4922-8922-38EE4524147F}"/>
              </a:ext>
            </a:extLst>
          </p:cNvPr>
          <p:cNvSpPr txBox="1"/>
          <p:nvPr/>
        </p:nvSpPr>
        <p:spPr>
          <a:xfrm>
            <a:off x="160924" y="1908299"/>
            <a:ext cx="10369151" cy="1430179"/>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ru-RU" sz="3800" b="1" dirty="0">
                <a:latin typeface="Times New Roman" panose="02020603050405020304" pitchFamily="18" charset="0"/>
                <a:cs typeface="Times New Roman" panose="02020603050405020304" pitchFamily="18" charset="0"/>
              </a:rPr>
              <a:t>Влияние неправильной формы оборудования</a:t>
            </a:r>
            <a:br>
              <a:rPr lang="ru-RU" sz="3800" b="1" dirty="0">
                <a:latin typeface="Times New Roman" panose="02020603050405020304" pitchFamily="18" charset="0"/>
                <a:cs typeface="Times New Roman" panose="02020603050405020304" pitchFamily="18" charset="0"/>
              </a:rPr>
            </a:br>
            <a:r>
              <a:rPr lang="ru-RU" sz="3800" b="1" dirty="0">
                <a:latin typeface="Times New Roman" panose="02020603050405020304" pitchFamily="18" charset="0"/>
                <a:cs typeface="Times New Roman" panose="02020603050405020304" pitchFamily="18" charset="0"/>
              </a:rPr>
              <a:t>и </a:t>
            </a:r>
            <a:r>
              <a:rPr lang="ru-RU" sz="4000" b="1" dirty="0">
                <a:latin typeface="Times New Roman" panose="02020603050405020304" pitchFamily="18" charset="0"/>
                <a:cs typeface="Times New Roman" panose="02020603050405020304" pitchFamily="18" charset="0"/>
              </a:rPr>
              <a:t>рабочего места </a:t>
            </a:r>
            <a:r>
              <a:rPr lang="ru-RU" sz="3800" b="1" dirty="0">
                <a:latin typeface="Times New Roman" panose="02020603050405020304" pitchFamily="18" charset="0"/>
                <a:cs typeface="Times New Roman" panose="02020603050405020304" pitchFamily="18" charset="0"/>
              </a:rPr>
              <a:t>на потоки воздуха</a:t>
            </a:r>
          </a:p>
        </p:txBody>
      </p:sp>
    </p:spTree>
    <p:extLst>
      <p:ext uri="{BB962C8B-B14F-4D97-AF65-F5344CB8AC3E}">
        <p14:creationId xmlns:p14="http://schemas.microsoft.com/office/powerpoint/2010/main" val="24355044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26</a:t>
            </a:fld>
            <a:endParaRPr lang="ru-RU" sz="1800" b="1" dirty="0">
              <a:latin typeface="Times New Roman" pitchFamily="18" charset="0"/>
              <a:cs typeface="Times New Roman" pitchFamily="18" charset="0"/>
            </a:endParaRPr>
          </a:p>
        </p:txBody>
      </p:sp>
      <p:pic>
        <p:nvPicPr>
          <p:cNvPr id="3" name="Рисунок 2">
            <a:extLst>
              <a:ext uri="{FF2B5EF4-FFF2-40B4-BE49-F238E27FC236}">
                <a16:creationId xmlns:a16="http://schemas.microsoft.com/office/drawing/2014/main" id="{770FB010-FE84-42EC-BA24-D269306DFC78}"/>
              </a:ext>
            </a:extLst>
          </p:cNvPr>
          <p:cNvPicPr>
            <a:picLocks noChangeAspect="1"/>
          </p:cNvPicPr>
          <p:nvPr/>
        </p:nvPicPr>
        <p:blipFill>
          <a:blip r:embed="rId3"/>
          <a:stretch>
            <a:fillRect/>
          </a:stretch>
        </p:blipFill>
        <p:spPr>
          <a:xfrm>
            <a:off x="306139" y="4212555"/>
            <a:ext cx="10081121" cy="2520280"/>
          </a:xfrm>
          <a:prstGeom prst="rect">
            <a:avLst/>
          </a:prstGeom>
          <a:ln w="28575">
            <a:solidFill>
              <a:schemeClr val="tx1"/>
            </a:solidFill>
          </a:ln>
        </p:spPr>
      </p:pic>
      <p:sp>
        <p:nvSpPr>
          <p:cNvPr id="7" name="TextBox 6">
            <a:extLst>
              <a:ext uri="{FF2B5EF4-FFF2-40B4-BE49-F238E27FC236}">
                <a16:creationId xmlns:a16="http://schemas.microsoft.com/office/drawing/2014/main" id="{78B63C7B-192D-442D-A3DE-C7C566A14DE6}"/>
              </a:ext>
            </a:extLst>
          </p:cNvPr>
          <p:cNvSpPr txBox="1"/>
          <p:nvPr/>
        </p:nvSpPr>
        <p:spPr>
          <a:xfrm>
            <a:off x="306139" y="1595043"/>
            <a:ext cx="10081121" cy="1464231"/>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ru-RU" sz="4000" b="1" dirty="0">
                <a:latin typeface="Times New Roman" panose="02020603050405020304" pitchFamily="18" charset="0"/>
                <a:cs typeface="Times New Roman" panose="02020603050405020304" pitchFamily="18" charset="0"/>
              </a:rPr>
              <a:t>Влияние неправильного поведения</a:t>
            </a:r>
            <a:br>
              <a:rPr lang="ru-RU" sz="4000" b="1" dirty="0">
                <a:latin typeface="Times New Roman" panose="02020603050405020304" pitchFamily="18" charset="0"/>
                <a:cs typeface="Times New Roman" panose="02020603050405020304" pitchFamily="18" charset="0"/>
              </a:rPr>
            </a:br>
            <a:r>
              <a:rPr lang="ru-RU" sz="4000" b="1" dirty="0">
                <a:latin typeface="Times New Roman" panose="02020603050405020304" pitchFamily="18" charset="0"/>
                <a:cs typeface="Times New Roman" panose="02020603050405020304" pitchFamily="18" charset="0"/>
              </a:rPr>
              <a:t>персонала на потоки воздуха</a:t>
            </a:r>
          </a:p>
        </p:txBody>
      </p:sp>
    </p:spTree>
    <p:extLst>
      <p:ext uri="{BB962C8B-B14F-4D97-AF65-F5344CB8AC3E}">
        <p14:creationId xmlns:p14="http://schemas.microsoft.com/office/powerpoint/2010/main" val="29194113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27</a:t>
            </a:fld>
            <a:endParaRPr lang="ru-RU" sz="1800" b="1" dirty="0">
              <a:latin typeface="Times New Roman" pitchFamily="18" charset="0"/>
              <a:cs typeface="Times New Roman" pitchFamily="18" charset="0"/>
            </a:endParaRPr>
          </a:p>
        </p:txBody>
      </p:sp>
      <p:pic>
        <p:nvPicPr>
          <p:cNvPr id="3" name="Рисунок 2">
            <a:extLst>
              <a:ext uri="{FF2B5EF4-FFF2-40B4-BE49-F238E27FC236}">
                <a16:creationId xmlns:a16="http://schemas.microsoft.com/office/drawing/2014/main" id="{54B66B21-DB37-4FE9-BFEE-96C8E541CE9E}"/>
              </a:ext>
            </a:extLst>
          </p:cNvPr>
          <p:cNvPicPr>
            <a:picLocks noChangeAspect="1"/>
          </p:cNvPicPr>
          <p:nvPr/>
        </p:nvPicPr>
        <p:blipFill>
          <a:blip r:embed="rId3"/>
          <a:stretch>
            <a:fillRect/>
          </a:stretch>
        </p:blipFill>
        <p:spPr>
          <a:xfrm>
            <a:off x="306139" y="3516407"/>
            <a:ext cx="10081121" cy="2462724"/>
          </a:xfrm>
          <a:prstGeom prst="rect">
            <a:avLst/>
          </a:prstGeom>
          <a:ln w="28575">
            <a:solidFill>
              <a:schemeClr val="tx1"/>
            </a:solidFill>
          </a:ln>
        </p:spPr>
      </p:pic>
      <p:sp>
        <p:nvSpPr>
          <p:cNvPr id="6" name="TextBox 5">
            <a:extLst>
              <a:ext uri="{FF2B5EF4-FFF2-40B4-BE49-F238E27FC236}">
                <a16:creationId xmlns:a16="http://schemas.microsoft.com/office/drawing/2014/main" id="{106ED9CA-892C-4953-B016-2437CE07C612}"/>
              </a:ext>
            </a:extLst>
          </p:cNvPr>
          <p:cNvSpPr txBox="1"/>
          <p:nvPr/>
        </p:nvSpPr>
        <p:spPr>
          <a:xfrm>
            <a:off x="306139" y="5979131"/>
            <a:ext cx="10081121" cy="51898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lnSpc>
                <a:spcPct val="150000"/>
              </a:lnSpc>
            </a:pPr>
            <a:r>
              <a:rPr lang="ru-RU" dirty="0">
                <a:latin typeface="Times New Roman" panose="02020603050405020304" pitchFamily="18" charset="0"/>
                <a:cs typeface="Times New Roman" panose="02020603050405020304" pitchFamily="18" charset="0"/>
              </a:rPr>
              <a:t>Где 1 — источник тепла, а 2 — локальный поток с повышенной скоростью</a:t>
            </a:r>
          </a:p>
        </p:txBody>
      </p:sp>
      <p:sp>
        <p:nvSpPr>
          <p:cNvPr id="8" name="TextBox 7">
            <a:extLst>
              <a:ext uri="{FF2B5EF4-FFF2-40B4-BE49-F238E27FC236}">
                <a16:creationId xmlns:a16="http://schemas.microsoft.com/office/drawing/2014/main" id="{071BF3FC-0611-4D71-8E8E-18AF0E83E34A}"/>
              </a:ext>
            </a:extLst>
          </p:cNvPr>
          <p:cNvSpPr txBox="1"/>
          <p:nvPr/>
        </p:nvSpPr>
        <p:spPr>
          <a:xfrm>
            <a:off x="306139" y="1595043"/>
            <a:ext cx="10081121" cy="956432"/>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150000"/>
              </a:lnSpc>
            </a:pPr>
            <a:r>
              <a:rPr lang="ru-RU" sz="3800" b="1" dirty="0">
                <a:latin typeface="Times New Roman" panose="02020603050405020304" pitchFamily="18" charset="0"/>
                <a:cs typeface="Times New Roman" panose="02020603050405020304" pitchFamily="18" charset="0"/>
              </a:rPr>
              <a:t>Влияние источника тепла на потоки воздуха</a:t>
            </a:r>
          </a:p>
        </p:txBody>
      </p:sp>
    </p:spTree>
    <p:extLst>
      <p:ext uri="{BB962C8B-B14F-4D97-AF65-F5344CB8AC3E}">
        <p14:creationId xmlns:p14="http://schemas.microsoft.com/office/powerpoint/2010/main" val="36165508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28</a:t>
            </a:fld>
            <a:endParaRPr lang="ru-RU" sz="1800" b="1"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D1D134D5-B863-48EC-80CE-A72E21B264B7}"/>
              </a:ext>
            </a:extLst>
          </p:cNvPr>
          <p:cNvSpPr txBox="1"/>
          <p:nvPr/>
        </p:nvSpPr>
        <p:spPr>
          <a:xfrm>
            <a:off x="306139" y="1332235"/>
            <a:ext cx="10081121" cy="783193"/>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ru-RU" sz="4000" b="1" dirty="0">
                <a:latin typeface="Times New Roman" panose="02020603050405020304" pitchFamily="18" charset="0"/>
                <a:cs typeface="Times New Roman" panose="02020603050405020304" pitchFamily="18" charset="0"/>
              </a:rPr>
              <a:t>Принципы организации чистых зон</a:t>
            </a:r>
          </a:p>
        </p:txBody>
      </p:sp>
      <p:pic>
        <p:nvPicPr>
          <p:cNvPr id="5" name="Рисунок 4">
            <a:extLst>
              <a:ext uri="{FF2B5EF4-FFF2-40B4-BE49-F238E27FC236}">
                <a16:creationId xmlns:a16="http://schemas.microsoft.com/office/drawing/2014/main" id="{8441FD98-AE1B-4567-BC44-8C86874FEFC1}"/>
              </a:ext>
            </a:extLst>
          </p:cNvPr>
          <p:cNvPicPr>
            <a:picLocks noChangeAspect="1"/>
          </p:cNvPicPr>
          <p:nvPr/>
        </p:nvPicPr>
        <p:blipFill>
          <a:blip r:embed="rId3"/>
          <a:stretch>
            <a:fillRect/>
          </a:stretch>
        </p:blipFill>
        <p:spPr>
          <a:xfrm>
            <a:off x="1242244" y="2226739"/>
            <a:ext cx="8352928" cy="5246255"/>
          </a:xfrm>
          <a:prstGeom prst="rect">
            <a:avLst/>
          </a:prstGeom>
          <a:ln w="28575">
            <a:solidFill>
              <a:schemeClr val="tx1"/>
            </a:solidFill>
          </a:ln>
        </p:spPr>
      </p:pic>
    </p:spTree>
    <p:extLst>
      <p:ext uri="{BB962C8B-B14F-4D97-AF65-F5344CB8AC3E}">
        <p14:creationId xmlns:p14="http://schemas.microsoft.com/office/powerpoint/2010/main" val="7000256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29</a:t>
            </a:fld>
            <a:endParaRPr lang="ru-RU" sz="1800" b="1" dirty="0">
              <a:latin typeface="Times New Roman" pitchFamily="18" charset="0"/>
              <a:cs typeface="Times New Roman" pitchFamily="18" charset="0"/>
            </a:endParaRPr>
          </a:p>
        </p:txBody>
      </p:sp>
      <p:sp>
        <p:nvSpPr>
          <p:cNvPr id="10" name="TextBox 9">
            <a:extLst>
              <a:ext uri="{FF2B5EF4-FFF2-40B4-BE49-F238E27FC236}">
                <a16:creationId xmlns:a16="http://schemas.microsoft.com/office/drawing/2014/main" id="{D1D134D5-B863-48EC-80CE-A72E21B264B7}"/>
              </a:ext>
            </a:extLst>
          </p:cNvPr>
          <p:cNvSpPr txBox="1"/>
          <p:nvPr/>
        </p:nvSpPr>
        <p:spPr>
          <a:xfrm>
            <a:off x="306139" y="1332235"/>
            <a:ext cx="10081121" cy="783193"/>
          </a:xfrm>
          <a:prstGeom prst="round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ru-RU" sz="4000" b="1" dirty="0">
                <a:latin typeface="Times New Roman" panose="02020603050405020304" pitchFamily="18" charset="0"/>
                <a:cs typeface="Times New Roman" panose="02020603050405020304" pitchFamily="18" charset="0"/>
              </a:rPr>
              <a:t>Методы контроля загрязнений</a:t>
            </a:r>
          </a:p>
        </p:txBody>
      </p:sp>
      <p:sp>
        <p:nvSpPr>
          <p:cNvPr id="2" name="Прямоугольник: скругленные углы 1">
            <a:extLst>
              <a:ext uri="{FF2B5EF4-FFF2-40B4-BE49-F238E27FC236}">
                <a16:creationId xmlns:a16="http://schemas.microsoft.com/office/drawing/2014/main" id="{CECE02ED-F977-4D76-A3CA-14ED598BB4F3}"/>
              </a:ext>
            </a:extLst>
          </p:cNvPr>
          <p:cNvSpPr/>
          <p:nvPr/>
        </p:nvSpPr>
        <p:spPr>
          <a:xfrm>
            <a:off x="306139" y="2980076"/>
            <a:ext cx="10081121" cy="3706334"/>
          </a:xfrm>
          <a:prstGeom prst="round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900" indent="-342900" algn="just">
              <a:lnSpc>
                <a:spcPct val="150000"/>
              </a:lnSpc>
              <a:buFont typeface="Courier New" panose="02070309020205020404" pitchFamily="49" charset="0"/>
              <a:buChar char="o"/>
            </a:pPr>
            <a:r>
              <a:rPr lang="ru-RU" sz="2400" dirty="0">
                <a:latin typeface="Times New Roman" panose="02020603050405020304" pitchFamily="18" charset="0"/>
                <a:cs typeface="Times New Roman" panose="02020603050405020304" pitchFamily="18" charset="0"/>
              </a:rPr>
              <a:t>Метод с использованием оптических счётчиков частиц</a:t>
            </a:r>
          </a:p>
          <a:p>
            <a:pPr marL="342900" indent="-342900" algn="just">
              <a:lnSpc>
                <a:spcPct val="150000"/>
              </a:lnSpc>
              <a:buFont typeface="Courier New" panose="02070309020205020404" pitchFamily="49" charset="0"/>
              <a:buChar char="o"/>
            </a:pPr>
            <a:r>
              <a:rPr lang="ru-RU" sz="2400" dirty="0">
                <a:solidFill>
                  <a:srgbClr val="2D2D2D"/>
                </a:solidFill>
                <a:latin typeface="Times New Roman" panose="02020603050405020304" pitchFamily="18" charset="0"/>
                <a:cs typeface="Times New Roman" panose="02020603050405020304" pitchFamily="18" charset="0"/>
              </a:rPr>
              <a:t>Метод с использованием лазерно-оптических счётчиков частиц</a:t>
            </a:r>
          </a:p>
          <a:p>
            <a:pPr marL="342900" indent="-342900" algn="just">
              <a:lnSpc>
                <a:spcPct val="150000"/>
              </a:lnSpc>
              <a:buFont typeface="Courier New" panose="02070309020205020404" pitchFamily="49" charset="0"/>
              <a:buChar char="o"/>
            </a:pPr>
            <a:r>
              <a:rPr lang="ru-RU" sz="2400" dirty="0">
                <a:solidFill>
                  <a:srgbClr val="2D2D2D"/>
                </a:solidFill>
                <a:latin typeface="Times New Roman" panose="02020603050405020304" pitchFamily="18" charset="0"/>
                <a:cs typeface="Times New Roman" panose="02020603050405020304" pitchFamily="18" charset="0"/>
              </a:rPr>
              <a:t>Метод с использованием </a:t>
            </a:r>
            <a:r>
              <a:rPr lang="ru-RU" sz="2400" dirty="0">
                <a:solidFill>
                  <a:schemeClr val="tx1"/>
                </a:solidFill>
                <a:latin typeface="Times New Roman" panose="02020603050405020304" pitchFamily="18" charset="0"/>
                <a:cs typeface="Times New Roman" panose="02020603050405020304" pitchFamily="18" charset="0"/>
              </a:rPr>
              <a:t>конденсационных </a:t>
            </a:r>
            <a:r>
              <a:rPr lang="ru-RU" sz="2400" dirty="0" err="1">
                <a:solidFill>
                  <a:schemeClr val="tx1"/>
                </a:solidFill>
                <a:latin typeface="Times New Roman" panose="02020603050405020304" pitchFamily="18" charset="0"/>
                <a:cs typeface="Times New Roman" panose="02020603050405020304" pitchFamily="18" charset="0"/>
              </a:rPr>
              <a:t>укрупнителей</a:t>
            </a:r>
            <a:r>
              <a:rPr lang="ru-RU" sz="2400" dirty="0">
                <a:solidFill>
                  <a:schemeClr val="tx1"/>
                </a:solidFill>
                <a:latin typeface="Times New Roman" panose="02020603050405020304" pitchFamily="18" charset="0"/>
                <a:cs typeface="Times New Roman" panose="02020603050405020304" pitchFamily="18" charset="0"/>
              </a:rPr>
              <a:t> частиц в сочетании с оптическими счетчиками частиц</a:t>
            </a:r>
          </a:p>
          <a:p>
            <a:pPr marL="342900" indent="-342900" algn="just">
              <a:lnSpc>
                <a:spcPct val="150000"/>
              </a:lnSpc>
              <a:buFont typeface="Courier New" panose="02070309020205020404" pitchFamily="49" charset="0"/>
              <a:buChar char="o"/>
            </a:pPr>
            <a:r>
              <a:rPr lang="ru-RU" sz="2400" dirty="0">
                <a:solidFill>
                  <a:schemeClr val="tx1"/>
                </a:solidFill>
                <a:latin typeface="Times New Roman" panose="02020603050405020304" pitchFamily="18" charset="0"/>
                <a:cs typeface="Times New Roman" panose="02020603050405020304" pitchFamily="18" charset="0"/>
              </a:rPr>
              <a:t>Метод подсчета количества и определение (в поле зрения оптического или электронного микроскопа) размера частиц</a:t>
            </a:r>
            <a:endParaRPr lang="ru-RU" sz="2400" dirty="0">
              <a:solidFill>
                <a:srgbClr val="2D2D2D"/>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6209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r>
              <a:rPr lang="ru-RU" sz="1800" b="1" dirty="0">
                <a:solidFill>
                  <a:prstClr val="black"/>
                </a:solidFill>
                <a:latin typeface="Times New Roman" pitchFamily="18" charset="0"/>
                <a:cs typeface="Times New Roman" pitchFamily="18" charset="0"/>
              </a:rPr>
              <a:t>2</a:t>
            </a:r>
          </a:p>
        </p:txBody>
      </p:sp>
      <p:sp>
        <p:nvSpPr>
          <p:cNvPr id="5" name="TextBox 4"/>
          <p:cNvSpPr txBox="1"/>
          <p:nvPr/>
        </p:nvSpPr>
        <p:spPr>
          <a:xfrm>
            <a:off x="378148" y="1332235"/>
            <a:ext cx="10081120" cy="830997"/>
          </a:xfrm>
          <a:prstGeom prst="rect">
            <a:avLst/>
          </a:prstGeom>
          <a:noFill/>
        </p:spPr>
        <p:txBody>
          <a:bodyPr wrap="square" rtlCol="0">
            <a:spAutoFit/>
          </a:bodyPr>
          <a:lstStyle/>
          <a:p>
            <a:r>
              <a:rPr lang="ru-RU" sz="4800" b="1" dirty="0">
                <a:solidFill>
                  <a:prstClr val="black"/>
                </a:solidFill>
                <a:latin typeface="Times New Roman" panose="02020603050405020304" pitchFamily="18" charset="0"/>
                <a:cs typeface="Times New Roman" panose="02020603050405020304" pitchFamily="18" charset="0"/>
              </a:rPr>
              <a:t>Что такое «чистая зона»?</a:t>
            </a:r>
          </a:p>
        </p:txBody>
      </p:sp>
      <p:pic>
        <p:nvPicPr>
          <p:cNvPr id="1028" name="Picture 4" descr="http://www.russianelectronics.ru/files/57378/pe5----11------ri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148" y="4249008"/>
            <a:ext cx="9577064" cy="315461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78148" y="2412355"/>
            <a:ext cx="10081120" cy="1815882"/>
          </a:xfrm>
          <a:prstGeom prst="rect">
            <a:avLst/>
          </a:prstGeom>
          <a:noFill/>
        </p:spPr>
        <p:txBody>
          <a:bodyPr wrap="square" rtlCol="0">
            <a:spAutoFit/>
          </a:bodyPr>
          <a:lstStyle/>
          <a:p>
            <a:r>
              <a:rPr lang="ru-RU" sz="2800" b="1" dirty="0">
                <a:solidFill>
                  <a:prstClr val="black"/>
                </a:solidFill>
                <a:latin typeface="Times New Roman" panose="02020603050405020304" pitchFamily="18" charset="0"/>
                <a:cs typeface="Times New Roman" panose="02020603050405020304" pitchFamily="18" charset="0"/>
              </a:rPr>
              <a:t>ЧИСТАЯ ЗОНА</a:t>
            </a:r>
            <a:r>
              <a:rPr lang="ru-RU" sz="2800" dirty="0">
                <a:solidFill>
                  <a:prstClr val="black"/>
                </a:solidFill>
                <a:latin typeface="Times New Roman" panose="02020603050405020304" pitchFamily="18" charset="0"/>
                <a:cs typeface="Times New Roman" panose="02020603050405020304" pitchFamily="18" charset="0"/>
              </a:rPr>
              <a:t> – это локальная пространственная конструкция, построенная и используемая таким образом, чтобы свести к минимуму поступление, выделение и удержание механических частиц внутри определенной зоны.</a:t>
            </a:r>
          </a:p>
        </p:txBody>
      </p:sp>
    </p:spTree>
    <p:extLst>
      <p:ext uri="{BB962C8B-B14F-4D97-AF65-F5344CB8AC3E}">
        <p14:creationId xmlns:p14="http://schemas.microsoft.com/office/powerpoint/2010/main" val="2074978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8631114-DEEB-4FD0-8454-0F8086170721}"/>
              </a:ext>
            </a:extLst>
          </p:cNvPr>
          <p:cNvSpPr>
            <a:spLocks noGrp="1"/>
          </p:cNvSpPr>
          <p:nvPr>
            <p:ph type="title"/>
          </p:nvPr>
        </p:nvSpPr>
        <p:spPr/>
        <p:txBody>
          <a:bodyPr>
            <a:normAutofit/>
          </a:bodyPr>
          <a:lstStyle/>
          <a:p>
            <a:r>
              <a:rPr lang="ru-RU" sz="3508" dirty="0">
                <a:solidFill>
                  <a:schemeClr val="tx1"/>
                </a:solidFill>
              </a:rPr>
              <a:t>Классификация чистоты воздуха </a:t>
            </a:r>
          </a:p>
        </p:txBody>
      </p:sp>
      <p:sp>
        <p:nvSpPr>
          <p:cNvPr id="3" name="Объект 2">
            <a:extLst>
              <a:ext uri="{FF2B5EF4-FFF2-40B4-BE49-F238E27FC236}">
                <a16:creationId xmlns:a16="http://schemas.microsoft.com/office/drawing/2014/main" id="{317679CC-8E82-4CD0-9B65-2D0E76955195}"/>
              </a:ext>
            </a:extLst>
          </p:cNvPr>
          <p:cNvSpPr>
            <a:spLocks noGrp="1"/>
          </p:cNvSpPr>
          <p:nvPr>
            <p:ph idx="1"/>
          </p:nvPr>
        </p:nvSpPr>
        <p:spPr>
          <a:xfrm>
            <a:off x="962406" y="2681918"/>
            <a:ext cx="4384294" cy="2680249"/>
          </a:xfrm>
        </p:spPr>
        <p:txBody>
          <a:bodyPr/>
          <a:lstStyle/>
          <a:p>
            <a:pPr marL="0" indent="388479" algn="just">
              <a:lnSpc>
                <a:spcPct val="150000"/>
              </a:lnSpc>
            </a:pPr>
            <a:r>
              <a:rPr lang="ru-RU" dirty="0">
                <a:solidFill>
                  <a:schemeClr val="tx1"/>
                </a:solidFill>
              </a:rPr>
              <a:t>Максимально допустимая концентрация частиц </a:t>
            </a:r>
            <a:r>
              <a:rPr lang="en-US" i="1" dirty="0">
                <a:solidFill>
                  <a:schemeClr val="tx1"/>
                </a:solidFill>
              </a:rPr>
              <a:t>C</a:t>
            </a:r>
            <a:r>
              <a:rPr lang="en-US" baseline="-25000" dirty="0">
                <a:solidFill>
                  <a:schemeClr val="tx1"/>
                </a:solidFill>
              </a:rPr>
              <a:t>n</a:t>
            </a:r>
            <a:r>
              <a:rPr lang="ru-RU" dirty="0">
                <a:solidFill>
                  <a:schemeClr val="tx1"/>
                </a:solidFill>
              </a:rPr>
              <a:t>, с размерами, равными или большими заданного размера </a:t>
            </a:r>
            <a:r>
              <a:rPr lang="en-US" i="1" dirty="0">
                <a:solidFill>
                  <a:schemeClr val="tx1"/>
                </a:solidFill>
              </a:rPr>
              <a:t>D</a:t>
            </a:r>
            <a:r>
              <a:rPr lang="ru-RU" dirty="0">
                <a:solidFill>
                  <a:schemeClr val="tx1"/>
                </a:solidFill>
              </a:rPr>
              <a:t>, для данного класса чистоты </a:t>
            </a:r>
            <a:r>
              <a:rPr lang="en-US" i="1" dirty="0">
                <a:solidFill>
                  <a:schemeClr val="tx1"/>
                </a:solidFill>
              </a:rPr>
              <a:t>N </a:t>
            </a:r>
            <a:r>
              <a:rPr lang="en-US" dirty="0">
                <a:solidFill>
                  <a:schemeClr val="tx1"/>
                </a:solidFill>
              </a:rPr>
              <a:t>[1]:</a:t>
            </a:r>
          </a:p>
          <a:p>
            <a:pPr marL="0" indent="0" algn="just">
              <a:lnSpc>
                <a:spcPct val="150000"/>
              </a:lnSpc>
              <a:buNone/>
            </a:pPr>
            <a:endParaRPr lang="en-US" dirty="0">
              <a:solidFill>
                <a:schemeClr val="tx1"/>
              </a:solidFill>
            </a:endParaRPr>
          </a:p>
          <a:p>
            <a:pPr marL="0" indent="0" algn="ctr">
              <a:lnSpc>
                <a:spcPct val="150000"/>
              </a:lnSpc>
            </a:pPr>
            <a:endParaRPr lang="ru-RU" dirty="0">
              <a:solidFill>
                <a:schemeClr val="tx1"/>
              </a:solidFill>
            </a:endParaRPr>
          </a:p>
        </p:txBody>
      </p:sp>
      <p:sp>
        <p:nvSpPr>
          <p:cNvPr id="4" name="TextBox 3">
            <a:extLst>
              <a:ext uri="{FF2B5EF4-FFF2-40B4-BE49-F238E27FC236}">
                <a16:creationId xmlns:a16="http://schemas.microsoft.com/office/drawing/2014/main" id="{8B531B10-7608-462A-9D86-8E521E699557}"/>
              </a:ext>
            </a:extLst>
          </p:cNvPr>
          <p:cNvSpPr txBox="1"/>
          <p:nvPr/>
        </p:nvSpPr>
        <p:spPr>
          <a:xfrm>
            <a:off x="962406" y="1071291"/>
            <a:ext cx="8822055" cy="578363"/>
          </a:xfrm>
          <a:prstGeom prst="rect">
            <a:avLst/>
          </a:prstGeom>
          <a:noFill/>
        </p:spPr>
        <p:txBody>
          <a:bodyPr wrap="square" rtlCol="0">
            <a:spAutoFit/>
          </a:bodyPr>
          <a:lstStyle/>
          <a:p>
            <a:pPr defTabSz="401010"/>
            <a:r>
              <a:rPr lang="en-US" sz="1579" dirty="0">
                <a:solidFill>
                  <a:srgbClr val="000000"/>
                </a:solidFill>
                <a:latin typeface="Calibri" panose="020F0502020204030204"/>
              </a:rPr>
              <a:t>[1] </a:t>
            </a:r>
            <a:r>
              <a:rPr lang="ru-RU" sz="1579" dirty="0">
                <a:solidFill>
                  <a:srgbClr val="000000"/>
                </a:solidFill>
                <a:latin typeface="Calibri" panose="020F0502020204030204"/>
              </a:rPr>
              <a:t>ГОСТ Р ИСО 14644-1-2017 Чистые помещения и связанные с ними контролируемые среды. Часть 1. Классификация чистоты воздуха по концентрации частиц</a:t>
            </a:r>
            <a:r>
              <a:rPr lang="en-US" sz="1579" dirty="0">
                <a:solidFill>
                  <a:srgbClr val="000000"/>
                </a:solidFill>
                <a:latin typeface="Calibri" panose="020F0502020204030204"/>
              </a:rPr>
              <a:t> </a:t>
            </a:r>
            <a:endParaRPr lang="ru-RU" sz="1579" dirty="0">
              <a:solidFill>
                <a:srgbClr val="000000"/>
              </a:solidFill>
              <a:latin typeface="Calibri" panose="020F0502020204030204"/>
            </a:endParaRPr>
          </a:p>
        </p:txBody>
      </p:sp>
      <mc:AlternateContent xmlns:mc="http://schemas.openxmlformats.org/markup-compatibility/2006">
        <mc:Choice xmlns:a14="http://schemas.microsoft.com/office/drawing/2010/main" Requires="a14">
          <p:graphicFrame>
            <p:nvGraphicFramePr>
              <p:cNvPr id="6" name="Таблица 6">
                <a:extLst>
                  <a:ext uri="{FF2B5EF4-FFF2-40B4-BE49-F238E27FC236}">
                    <a16:creationId xmlns:a16="http://schemas.microsoft.com/office/drawing/2014/main" id="{82CE8B96-A9D9-413B-8B77-1ED6A80F3ED3}"/>
                  </a:ext>
                </a:extLst>
              </p:cNvPr>
              <p:cNvGraphicFramePr>
                <a:graphicFrameLocks noGrp="1"/>
              </p:cNvGraphicFramePr>
              <p:nvPr>
                <p:extLst/>
              </p:nvPr>
            </p:nvGraphicFramePr>
            <p:xfrm>
              <a:off x="1245715" y="4511178"/>
              <a:ext cx="4100985" cy="493268"/>
            </p:xfrm>
            <a:graphic>
              <a:graphicData uri="http://schemas.openxmlformats.org/drawingml/2006/table">
                <a:tbl>
                  <a:tblPr firstRow="1" bandRow="1">
                    <a:tableStyleId>{2D5ABB26-0587-4C30-8999-92F81FD0307C}</a:tableStyleId>
                  </a:tblPr>
                  <a:tblGrid>
                    <a:gridCol w="3679793">
                      <a:extLst>
                        <a:ext uri="{9D8B030D-6E8A-4147-A177-3AD203B41FA5}">
                          <a16:colId xmlns:a16="http://schemas.microsoft.com/office/drawing/2014/main" val="1651873303"/>
                        </a:ext>
                      </a:extLst>
                    </a:gridCol>
                    <a:gridCol w="421192">
                      <a:extLst>
                        <a:ext uri="{9D8B030D-6E8A-4147-A177-3AD203B41FA5}">
                          <a16:colId xmlns:a16="http://schemas.microsoft.com/office/drawing/2014/main" val="1473859123"/>
                        </a:ext>
                      </a:extLst>
                    </a:gridCol>
                  </a:tblGrid>
                  <a:tr h="48777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ru-RU" sz="1600" i="1" kern="1200" smtClean="0">
                                      <a:solidFill>
                                        <a:schemeClr val="tx1"/>
                                      </a:solidFill>
                                      <a:effectLst/>
                                      <a:latin typeface="Cambria Math" panose="02040503050406030204" pitchFamily="18" charset="0"/>
                                      <a:ea typeface="+mn-ea"/>
                                      <a:cs typeface="+mn-cs"/>
                                    </a:rPr>
                                  </m:ctrlPr>
                                </m:sSubPr>
                                <m:e>
                                  <m:r>
                                    <a:rPr lang="ru-RU" sz="1600" i="1" kern="1200">
                                      <a:solidFill>
                                        <a:schemeClr val="tx1"/>
                                      </a:solidFill>
                                      <a:effectLst/>
                                      <a:latin typeface="Cambria Math" panose="02040503050406030204" pitchFamily="18" charset="0"/>
                                      <a:ea typeface="+mn-ea"/>
                                      <a:cs typeface="+mn-cs"/>
                                    </a:rPr>
                                    <m:t>𝐶</m:t>
                                  </m:r>
                                </m:e>
                                <m:sub>
                                  <m:r>
                                    <m:rPr>
                                      <m:sty m:val="p"/>
                                    </m:rPr>
                                    <a:rPr lang="ru-RU" sz="1600" kern="1200">
                                      <a:solidFill>
                                        <a:schemeClr val="tx1"/>
                                      </a:solidFill>
                                      <a:effectLst/>
                                      <a:latin typeface="Cambria Math" panose="02040503050406030204" pitchFamily="18" charset="0"/>
                                      <a:ea typeface="+mn-ea"/>
                                      <a:cs typeface="+mn-cs"/>
                                    </a:rPr>
                                    <m:t>n</m:t>
                                  </m:r>
                                </m:sub>
                              </m:sSub>
                              <m:r>
                                <a:rPr lang="ru-RU" sz="1600" i="1" kern="1200">
                                  <a:solidFill>
                                    <a:schemeClr val="tx1"/>
                                  </a:solidFill>
                                  <a:effectLst/>
                                  <a:latin typeface="Cambria Math" panose="02040503050406030204" pitchFamily="18" charset="0"/>
                                  <a:ea typeface="+mn-ea"/>
                                  <a:cs typeface="+mn-cs"/>
                                </a:rPr>
                                <m:t>=</m:t>
                              </m:r>
                              <m:sSup>
                                <m:sSupPr>
                                  <m:ctrlPr>
                                    <a:rPr lang="ru-RU" sz="1600" i="1" kern="1200">
                                      <a:solidFill>
                                        <a:schemeClr val="tx1"/>
                                      </a:solidFill>
                                      <a:effectLst/>
                                      <a:latin typeface="Cambria Math" panose="02040503050406030204" pitchFamily="18" charset="0"/>
                                      <a:ea typeface="+mn-ea"/>
                                      <a:cs typeface="+mn-cs"/>
                                    </a:rPr>
                                  </m:ctrlPr>
                                </m:sSupPr>
                                <m:e>
                                  <m:r>
                                    <a:rPr lang="ru-RU" sz="1600" i="1" kern="1200">
                                      <a:solidFill>
                                        <a:schemeClr val="tx1"/>
                                      </a:solidFill>
                                      <a:effectLst/>
                                      <a:latin typeface="Cambria Math" panose="02040503050406030204" pitchFamily="18" charset="0"/>
                                      <a:ea typeface="+mn-ea"/>
                                      <a:cs typeface="+mn-cs"/>
                                    </a:rPr>
                                    <m:t>10</m:t>
                                  </m:r>
                                </m:e>
                                <m:sup>
                                  <m:r>
                                    <a:rPr lang="ru-RU" sz="1600" i="1" kern="1200">
                                      <a:solidFill>
                                        <a:schemeClr val="tx1"/>
                                      </a:solidFill>
                                      <a:effectLst/>
                                      <a:latin typeface="Cambria Math" panose="02040503050406030204" pitchFamily="18" charset="0"/>
                                      <a:ea typeface="+mn-ea"/>
                                      <a:cs typeface="+mn-cs"/>
                                    </a:rPr>
                                    <m:t>𝑁</m:t>
                                  </m:r>
                                </m:sup>
                              </m:sSup>
                              <m:sSup>
                                <m:sSupPr>
                                  <m:ctrlPr>
                                    <a:rPr lang="ru-RU" sz="1600" i="1" kern="1200">
                                      <a:solidFill>
                                        <a:schemeClr val="tx1"/>
                                      </a:solidFill>
                                      <a:effectLst/>
                                      <a:latin typeface="Cambria Math" panose="02040503050406030204" pitchFamily="18" charset="0"/>
                                      <a:ea typeface="+mn-ea"/>
                                      <a:cs typeface="+mn-cs"/>
                                    </a:rPr>
                                  </m:ctrlPr>
                                </m:sSupPr>
                                <m:e>
                                  <m:d>
                                    <m:dPr>
                                      <m:ctrlPr>
                                        <a:rPr lang="ru-RU" sz="1600" i="1" kern="1200">
                                          <a:solidFill>
                                            <a:schemeClr val="tx1"/>
                                          </a:solidFill>
                                          <a:effectLst/>
                                          <a:latin typeface="Cambria Math" panose="02040503050406030204" pitchFamily="18" charset="0"/>
                                          <a:ea typeface="+mn-ea"/>
                                          <a:cs typeface="+mn-cs"/>
                                        </a:rPr>
                                      </m:ctrlPr>
                                    </m:dPr>
                                    <m:e>
                                      <m:f>
                                        <m:fPr>
                                          <m:ctrlPr>
                                            <a:rPr lang="ru-RU" sz="1600" i="1" kern="1200">
                                              <a:solidFill>
                                                <a:schemeClr val="tx1"/>
                                              </a:solidFill>
                                              <a:effectLst/>
                                              <a:latin typeface="Cambria Math" panose="02040503050406030204" pitchFamily="18" charset="0"/>
                                              <a:ea typeface="+mn-ea"/>
                                              <a:cs typeface="+mn-cs"/>
                                            </a:rPr>
                                          </m:ctrlPr>
                                        </m:fPr>
                                        <m:num>
                                          <m:r>
                                            <a:rPr lang="ru-RU" sz="1600" i="1" kern="1200">
                                              <a:solidFill>
                                                <a:schemeClr val="tx1"/>
                                              </a:solidFill>
                                              <a:effectLst/>
                                              <a:latin typeface="Cambria Math" panose="02040503050406030204" pitchFamily="18" charset="0"/>
                                              <a:ea typeface="+mn-ea"/>
                                              <a:cs typeface="+mn-cs"/>
                                            </a:rPr>
                                            <m:t>0.1</m:t>
                                          </m:r>
                                        </m:num>
                                        <m:den>
                                          <m:r>
                                            <a:rPr lang="ru-RU" sz="1600" i="1" kern="1200">
                                              <a:solidFill>
                                                <a:schemeClr val="tx1"/>
                                              </a:solidFill>
                                              <a:effectLst/>
                                              <a:latin typeface="Cambria Math" panose="02040503050406030204" pitchFamily="18" charset="0"/>
                                              <a:ea typeface="+mn-ea"/>
                                              <a:cs typeface="+mn-cs"/>
                                            </a:rPr>
                                            <m:t>𝐷</m:t>
                                          </m:r>
                                        </m:den>
                                      </m:f>
                                    </m:e>
                                  </m:d>
                                </m:e>
                                <m:sup>
                                  <m:r>
                                    <a:rPr lang="ru-RU" sz="1600" i="1" kern="1200">
                                      <a:solidFill>
                                        <a:schemeClr val="tx1"/>
                                      </a:solidFill>
                                      <a:effectLst/>
                                      <a:latin typeface="Cambria Math" panose="02040503050406030204" pitchFamily="18" charset="0"/>
                                      <a:ea typeface="+mn-ea"/>
                                      <a:cs typeface="+mn-cs"/>
                                    </a:rPr>
                                    <m:t>2.08</m:t>
                                  </m:r>
                                </m:sup>
                              </m:sSup>
                              <m:d>
                                <m:dPr>
                                  <m:begChr m:val="["/>
                                  <m:endChr m:val="]"/>
                                  <m:ctrlPr>
                                    <a:rPr lang="ru-RU" sz="1600" i="1" kern="1200" smtClean="0">
                                      <a:solidFill>
                                        <a:schemeClr val="tx1"/>
                                      </a:solidFill>
                                      <a:effectLst/>
                                      <a:latin typeface="Cambria Math" panose="02040503050406030204" pitchFamily="18" charset="0"/>
                                      <a:ea typeface="+mn-ea"/>
                                      <a:cs typeface="+mn-cs"/>
                                    </a:rPr>
                                  </m:ctrlPr>
                                </m:dPr>
                                <m:e>
                                  <m:f>
                                    <m:fPr>
                                      <m:type m:val="lin"/>
                                      <m:ctrlPr>
                                        <a:rPr lang="ru-RU" sz="1600" i="1" kern="1200" smtClean="0">
                                          <a:solidFill>
                                            <a:schemeClr val="tx1"/>
                                          </a:solidFill>
                                          <a:effectLst/>
                                          <a:latin typeface="Cambria Math" panose="02040503050406030204" pitchFamily="18" charset="0"/>
                                          <a:ea typeface="+mn-ea"/>
                                          <a:cs typeface="+mn-cs"/>
                                        </a:rPr>
                                      </m:ctrlPr>
                                    </m:fPr>
                                    <m:num>
                                      <m:r>
                                        <a:rPr lang="ru-RU" sz="1600" b="0" i="1" kern="1200" smtClean="0">
                                          <a:solidFill>
                                            <a:schemeClr val="tx1"/>
                                          </a:solidFill>
                                          <a:effectLst/>
                                          <a:latin typeface="Cambria Math" panose="02040503050406030204" pitchFamily="18" charset="0"/>
                                          <a:ea typeface="+mn-ea"/>
                                          <a:cs typeface="+mn-cs"/>
                                        </a:rPr>
                                        <m:t>частиц</m:t>
                                      </m:r>
                                    </m:num>
                                    <m:den>
                                      <m:sSup>
                                        <m:sSupPr>
                                          <m:ctrlPr>
                                            <a:rPr lang="ru-RU" sz="1600" i="1" kern="1200" smtClean="0">
                                              <a:solidFill>
                                                <a:schemeClr val="tx1"/>
                                              </a:solidFill>
                                              <a:effectLst/>
                                              <a:latin typeface="Cambria Math" panose="02040503050406030204" pitchFamily="18" charset="0"/>
                                              <a:ea typeface="+mn-ea"/>
                                              <a:cs typeface="+mn-cs"/>
                                            </a:rPr>
                                          </m:ctrlPr>
                                        </m:sSupPr>
                                        <m:e>
                                          <m:r>
                                            <a:rPr lang="ru-RU" sz="1600" b="0" i="1" kern="1200" smtClean="0">
                                              <a:solidFill>
                                                <a:schemeClr val="tx1"/>
                                              </a:solidFill>
                                              <a:effectLst/>
                                              <a:latin typeface="Cambria Math" panose="02040503050406030204" pitchFamily="18" charset="0"/>
                                              <a:ea typeface="+mn-ea"/>
                                              <a:cs typeface="+mn-cs"/>
                                            </a:rPr>
                                            <m:t>м</m:t>
                                          </m:r>
                                        </m:e>
                                        <m:sup>
                                          <m:r>
                                            <a:rPr lang="ru-RU" sz="1600" b="0" i="1" kern="1200" smtClean="0">
                                              <a:solidFill>
                                                <a:schemeClr val="tx1"/>
                                              </a:solidFill>
                                              <a:effectLst/>
                                              <a:latin typeface="Cambria Math" panose="02040503050406030204" pitchFamily="18" charset="0"/>
                                              <a:ea typeface="+mn-ea"/>
                                              <a:cs typeface="+mn-cs"/>
                                            </a:rPr>
                                            <m:t>3</m:t>
                                          </m:r>
                                        </m:sup>
                                      </m:sSup>
                                    </m:den>
                                  </m:f>
                                </m:e>
                              </m:d>
                            </m:oMath>
                          </a14:m>
                          <a:r>
                            <a:rPr lang="ru-RU" sz="1600" kern="1200" dirty="0">
                              <a:solidFill>
                                <a:schemeClr val="tx1"/>
                              </a:solidFill>
                              <a:effectLst/>
                              <a:latin typeface="+mn-lt"/>
                              <a:ea typeface="+mn-ea"/>
                              <a:cs typeface="+mn-cs"/>
                            </a:rPr>
                            <a:t>.</a:t>
                          </a:r>
                        </a:p>
                      </a:txBody>
                      <a:tcPr marL="80201" marR="80201" marT="40100" marB="40100" anchor="ctr"/>
                    </a:tc>
                    <a:tc>
                      <a:txBody>
                        <a:bodyPr/>
                        <a:lstStyle/>
                        <a:p>
                          <a:pPr algn="r"/>
                          <a:r>
                            <a:rPr lang="en-US" sz="1400" dirty="0"/>
                            <a:t>(1)</a:t>
                          </a:r>
                          <a:endParaRPr lang="ru-RU" sz="1400" dirty="0"/>
                        </a:p>
                      </a:txBody>
                      <a:tcPr marL="80201" marR="80201" marT="40100" marB="40100" anchor="ctr"/>
                    </a:tc>
                    <a:extLst>
                      <a:ext uri="{0D108BD9-81ED-4DB2-BD59-A6C34878D82A}">
                        <a16:rowId xmlns:a16="http://schemas.microsoft.com/office/drawing/2014/main" val="3673920001"/>
                      </a:ext>
                    </a:extLst>
                  </a:tr>
                </a:tbl>
              </a:graphicData>
            </a:graphic>
          </p:graphicFrame>
        </mc:Choice>
        <mc:Fallback>
          <p:graphicFrame>
            <p:nvGraphicFramePr>
              <p:cNvPr id="6" name="Таблица 6">
                <a:extLst>
                  <a:ext uri="{FF2B5EF4-FFF2-40B4-BE49-F238E27FC236}">
                    <a16:creationId xmlns:a16="http://schemas.microsoft.com/office/drawing/2014/main" id="{82CE8B96-A9D9-413B-8B77-1ED6A80F3ED3}"/>
                  </a:ext>
                </a:extLst>
              </p:cNvPr>
              <p:cNvGraphicFramePr>
                <a:graphicFrameLocks noGrp="1"/>
              </p:cNvGraphicFramePr>
              <p:nvPr>
                <p:extLst/>
              </p:nvPr>
            </p:nvGraphicFramePr>
            <p:xfrm>
              <a:off x="1245715" y="4511178"/>
              <a:ext cx="4100985" cy="493268"/>
            </p:xfrm>
            <a:graphic>
              <a:graphicData uri="http://schemas.openxmlformats.org/drawingml/2006/table">
                <a:tbl>
                  <a:tblPr firstRow="1" bandRow="1">
                    <a:tableStyleId>{2D5ABB26-0587-4C30-8999-92F81FD0307C}</a:tableStyleId>
                  </a:tblPr>
                  <a:tblGrid>
                    <a:gridCol w="3679793">
                      <a:extLst>
                        <a:ext uri="{9D8B030D-6E8A-4147-A177-3AD203B41FA5}">
                          <a16:colId xmlns:a16="http://schemas.microsoft.com/office/drawing/2014/main" val="1651873303"/>
                        </a:ext>
                      </a:extLst>
                    </a:gridCol>
                    <a:gridCol w="421192">
                      <a:extLst>
                        <a:ext uri="{9D8B030D-6E8A-4147-A177-3AD203B41FA5}">
                          <a16:colId xmlns:a16="http://schemas.microsoft.com/office/drawing/2014/main" val="1473859123"/>
                        </a:ext>
                      </a:extLst>
                    </a:gridCol>
                  </a:tblGrid>
                  <a:tr h="493268">
                    <a:tc>
                      <a:txBody>
                        <a:bodyPr/>
                        <a:lstStyle/>
                        <a:p>
                          <a:endParaRPr lang="ru-RU"/>
                        </a:p>
                      </a:txBody>
                      <a:tcPr marL="80201" marR="80201" marT="40100" marB="40100" anchor="ctr">
                        <a:blipFill>
                          <a:blip r:embed="rId2"/>
                          <a:stretch>
                            <a:fillRect t="-48148" r="-11405" b="-103704"/>
                          </a:stretch>
                        </a:blipFill>
                      </a:tcPr>
                    </a:tc>
                    <a:tc>
                      <a:txBody>
                        <a:bodyPr/>
                        <a:lstStyle/>
                        <a:p>
                          <a:pPr algn="r"/>
                          <a:r>
                            <a:rPr lang="en-US" sz="1400" dirty="0"/>
                            <a:t>(1)</a:t>
                          </a:r>
                          <a:endParaRPr lang="ru-RU" sz="1400" dirty="0"/>
                        </a:p>
                      </a:txBody>
                      <a:tcPr marL="80201" marR="80201" marT="40100" marB="40100" anchor="ctr"/>
                    </a:tc>
                    <a:extLst>
                      <a:ext uri="{0D108BD9-81ED-4DB2-BD59-A6C34878D82A}">
                        <a16:rowId xmlns:a16="http://schemas.microsoft.com/office/drawing/2014/main" val="3673920001"/>
                      </a:ext>
                    </a:extLst>
                  </a:tr>
                </a:tbl>
              </a:graphicData>
            </a:graphic>
          </p:graphicFrame>
        </mc:Fallback>
      </mc:AlternateContent>
      <p:pic>
        <p:nvPicPr>
          <p:cNvPr id="9" name="Рисунок 8">
            <a:extLst>
              <a:ext uri="{FF2B5EF4-FFF2-40B4-BE49-F238E27FC236}">
                <a16:creationId xmlns:a16="http://schemas.microsoft.com/office/drawing/2014/main" id="{E48C9DD5-A9A4-482C-AE66-DC7B0B915106}"/>
              </a:ext>
            </a:extLst>
          </p:cNvPr>
          <p:cNvPicPr>
            <a:picLocks noChangeAspect="1"/>
          </p:cNvPicPr>
          <p:nvPr/>
        </p:nvPicPr>
        <p:blipFill rotWithShape="1">
          <a:blip r:embed="rId3">
            <a:extLst>
              <a:ext uri="{28A0092B-C50C-407E-A947-70E740481C1C}">
                <a14:useLocalDpi xmlns:a14="http://schemas.microsoft.com/office/drawing/2010/main" val="0"/>
              </a:ext>
            </a:extLst>
          </a:blip>
          <a:srcRect l="2162" r="2370" b="21557"/>
          <a:stretch/>
        </p:blipFill>
        <p:spPr>
          <a:xfrm>
            <a:off x="5555555" y="2821263"/>
            <a:ext cx="5015374" cy="2401559"/>
          </a:xfrm>
          <a:prstGeom prst="rect">
            <a:avLst/>
          </a:prstGeom>
        </p:spPr>
      </p:pic>
      <p:sp>
        <p:nvSpPr>
          <p:cNvPr id="11" name="TextBox 10">
            <a:extLst>
              <a:ext uri="{FF2B5EF4-FFF2-40B4-BE49-F238E27FC236}">
                <a16:creationId xmlns:a16="http://schemas.microsoft.com/office/drawing/2014/main" id="{DB099EAC-8F15-482D-8EF9-98281D34B170}"/>
              </a:ext>
            </a:extLst>
          </p:cNvPr>
          <p:cNvSpPr txBox="1"/>
          <p:nvPr/>
        </p:nvSpPr>
        <p:spPr>
          <a:xfrm>
            <a:off x="10275689" y="1030799"/>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3</a:t>
            </a:r>
          </a:p>
        </p:txBody>
      </p:sp>
    </p:spTree>
    <p:extLst>
      <p:ext uri="{BB962C8B-B14F-4D97-AF65-F5344CB8AC3E}">
        <p14:creationId xmlns:p14="http://schemas.microsoft.com/office/powerpoint/2010/main" val="29238596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9BE13F-684D-4E8B-8A0B-3B09A437332E}"/>
              </a:ext>
            </a:extLst>
          </p:cNvPr>
          <p:cNvSpPr>
            <a:spLocks noGrp="1"/>
          </p:cNvSpPr>
          <p:nvPr>
            <p:ph type="title"/>
          </p:nvPr>
        </p:nvSpPr>
        <p:spPr>
          <a:xfrm>
            <a:off x="962406" y="1240387"/>
            <a:ext cx="8822056" cy="1272435"/>
          </a:xfrm>
        </p:spPr>
        <p:txBody>
          <a:bodyPr>
            <a:normAutofit/>
          </a:bodyPr>
          <a:lstStyle/>
          <a:p>
            <a:r>
              <a:rPr lang="ru-RU" sz="3508" dirty="0">
                <a:solidFill>
                  <a:schemeClr val="tx1"/>
                </a:solidFill>
              </a:rPr>
              <a:t>Методика контроля концентрации частиц в воздухе</a:t>
            </a:r>
          </a:p>
        </p:txBody>
      </p:sp>
      <p:sp>
        <p:nvSpPr>
          <p:cNvPr id="3" name="Объект 2">
            <a:extLst>
              <a:ext uri="{FF2B5EF4-FFF2-40B4-BE49-F238E27FC236}">
                <a16:creationId xmlns:a16="http://schemas.microsoft.com/office/drawing/2014/main" id="{AB5A241C-DB34-4062-97CF-D03D9B08A3D8}"/>
              </a:ext>
            </a:extLst>
          </p:cNvPr>
          <p:cNvSpPr>
            <a:spLocks noGrp="1"/>
          </p:cNvSpPr>
          <p:nvPr>
            <p:ph idx="1"/>
          </p:nvPr>
        </p:nvSpPr>
        <p:spPr/>
        <p:txBody>
          <a:bodyPr/>
          <a:lstStyle/>
          <a:p>
            <a:pPr marL="0" indent="388479"/>
            <a:r>
              <a:rPr lang="ru-RU" dirty="0">
                <a:solidFill>
                  <a:schemeClr val="tx1"/>
                </a:solidFill>
              </a:rPr>
              <a:t>Этапы проведения анализа чистоты воздуха помещения</a:t>
            </a:r>
            <a:r>
              <a:rPr lang="en-US" dirty="0">
                <a:solidFill>
                  <a:schemeClr val="tx1"/>
                </a:solidFill>
              </a:rPr>
              <a:t> [1]</a:t>
            </a:r>
            <a:r>
              <a:rPr lang="ru-RU" dirty="0">
                <a:solidFill>
                  <a:schemeClr val="tx1"/>
                </a:solidFill>
              </a:rPr>
              <a:t>:</a:t>
            </a:r>
          </a:p>
          <a:p>
            <a:pPr marL="388479" indent="243670" algn="just">
              <a:buFont typeface="+mj-lt"/>
              <a:buAutoNum type="arabicParenR"/>
            </a:pPr>
            <a:r>
              <a:rPr lang="ru-RU" dirty="0">
                <a:solidFill>
                  <a:schemeClr val="tx1"/>
                </a:solidFill>
              </a:rPr>
              <a:t>калибровка счетчика частиц и подготовка чистого помещения</a:t>
            </a:r>
            <a:r>
              <a:rPr lang="en-US" dirty="0">
                <a:solidFill>
                  <a:schemeClr val="tx1"/>
                </a:solidFill>
              </a:rPr>
              <a:t>;</a:t>
            </a:r>
          </a:p>
          <a:p>
            <a:pPr marL="388479" indent="243670" algn="just">
              <a:buFont typeface="+mj-lt"/>
              <a:buAutoNum type="arabicParenR"/>
            </a:pPr>
            <a:r>
              <a:rPr lang="ru-RU" dirty="0">
                <a:solidFill>
                  <a:schemeClr val="tx1"/>
                </a:solidFill>
              </a:rPr>
              <a:t>определение количества точек отбора проб</a:t>
            </a:r>
            <a:r>
              <a:rPr lang="en-US" dirty="0">
                <a:solidFill>
                  <a:schemeClr val="tx1"/>
                </a:solidFill>
              </a:rPr>
              <a:t>, </a:t>
            </a:r>
            <a:r>
              <a:rPr lang="ru-RU" dirty="0">
                <a:solidFill>
                  <a:schemeClr val="tx1"/>
                </a:solidFill>
              </a:rPr>
              <a:t>определение объема пробы</a:t>
            </a:r>
            <a:r>
              <a:rPr lang="en-US" dirty="0">
                <a:solidFill>
                  <a:schemeClr val="tx1"/>
                </a:solidFill>
              </a:rPr>
              <a:t>;</a:t>
            </a:r>
            <a:endParaRPr lang="ru-RU" dirty="0">
              <a:solidFill>
                <a:schemeClr val="tx1"/>
              </a:solidFill>
            </a:endParaRPr>
          </a:p>
          <a:p>
            <a:pPr marL="388479" indent="243670" algn="just">
              <a:buFont typeface="+mj-lt"/>
              <a:buAutoNum type="arabicParenR"/>
            </a:pPr>
            <a:r>
              <a:rPr lang="ru-RU" dirty="0">
                <a:solidFill>
                  <a:schemeClr val="tx1"/>
                </a:solidFill>
              </a:rPr>
              <a:t>взятие проб воздуха</a:t>
            </a:r>
            <a:r>
              <a:rPr lang="en-US" dirty="0">
                <a:solidFill>
                  <a:schemeClr val="tx1"/>
                </a:solidFill>
              </a:rPr>
              <a:t>;</a:t>
            </a:r>
          </a:p>
          <a:p>
            <a:pPr marL="388479" indent="243670" algn="just">
              <a:buFont typeface="+mj-lt"/>
              <a:buAutoNum type="arabicParenR"/>
            </a:pPr>
            <a:r>
              <a:rPr lang="ru-RU" dirty="0">
                <a:solidFill>
                  <a:schemeClr val="tx1"/>
                </a:solidFill>
              </a:rPr>
              <a:t>обработка результатов.</a:t>
            </a:r>
            <a:endParaRPr lang="en-US" dirty="0">
              <a:solidFill>
                <a:schemeClr val="tx1"/>
              </a:solidFill>
            </a:endParaRPr>
          </a:p>
          <a:p>
            <a:pPr marL="388479" indent="243670" algn="just">
              <a:buFont typeface="+mj-lt"/>
              <a:buAutoNum type="arabicParenR"/>
            </a:pPr>
            <a:endParaRPr lang="ru-RU" dirty="0"/>
          </a:p>
        </p:txBody>
      </p:sp>
      <p:sp>
        <p:nvSpPr>
          <p:cNvPr id="5" name="TextBox 4">
            <a:extLst>
              <a:ext uri="{FF2B5EF4-FFF2-40B4-BE49-F238E27FC236}">
                <a16:creationId xmlns:a16="http://schemas.microsoft.com/office/drawing/2014/main" id="{F623FAB5-34E9-442A-B74A-276E962CF419}"/>
              </a:ext>
            </a:extLst>
          </p:cNvPr>
          <p:cNvSpPr txBox="1"/>
          <p:nvPr/>
        </p:nvSpPr>
        <p:spPr>
          <a:xfrm>
            <a:off x="10275689" y="1037916"/>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4</a:t>
            </a:r>
          </a:p>
        </p:txBody>
      </p:sp>
      <p:sp>
        <p:nvSpPr>
          <p:cNvPr id="7" name="TextBox 6">
            <a:extLst>
              <a:ext uri="{FF2B5EF4-FFF2-40B4-BE49-F238E27FC236}">
                <a16:creationId xmlns:a16="http://schemas.microsoft.com/office/drawing/2014/main" id="{DAB5A6F4-CC11-4307-B461-BBFD0EC44192}"/>
              </a:ext>
            </a:extLst>
          </p:cNvPr>
          <p:cNvSpPr txBox="1"/>
          <p:nvPr/>
        </p:nvSpPr>
        <p:spPr>
          <a:xfrm>
            <a:off x="962405" y="989012"/>
            <a:ext cx="8822055" cy="578363"/>
          </a:xfrm>
          <a:prstGeom prst="rect">
            <a:avLst/>
          </a:prstGeom>
          <a:noFill/>
        </p:spPr>
        <p:txBody>
          <a:bodyPr wrap="square" rtlCol="0">
            <a:spAutoFit/>
          </a:bodyPr>
          <a:lstStyle/>
          <a:p>
            <a:pPr defTabSz="401010"/>
            <a:r>
              <a:rPr lang="en-US" sz="1579" dirty="0">
                <a:solidFill>
                  <a:srgbClr val="000000"/>
                </a:solidFill>
                <a:latin typeface="Calibri" panose="020F0502020204030204"/>
              </a:rPr>
              <a:t>[1] </a:t>
            </a:r>
            <a:r>
              <a:rPr lang="ru-RU" sz="1579" dirty="0">
                <a:solidFill>
                  <a:srgbClr val="000000"/>
                </a:solidFill>
                <a:latin typeface="Calibri" panose="020F0502020204030204"/>
              </a:rPr>
              <a:t>ГОСТ Р ИСО 14644-1-2017 Чистые помещения и связанные с ними контролируемые среды. Часть 1. Классификация чистоты воздуха по концентрации частиц</a:t>
            </a:r>
            <a:r>
              <a:rPr lang="en-US" sz="1579" dirty="0">
                <a:solidFill>
                  <a:srgbClr val="000000"/>
                </a:solidFill>
                <a:latin typeface="Calibri" panose="020F0502020204030204"/>
              </a:rPr>
              <a:t> </a:t>
            </a:r>
            <a:endParaRPr lang="ru-RU" sz="1579" dirty="0">
              <a:solidFill>
                <a:srgbClr val="000000"/>
              </a:solidFill>
              <a:latin typeface="Calibri" panose="020F0502020204030204"/>
            </a:endParaRPr>
          </a:p>
        </p:txBody>
      </p:sp>
    </p:spTree>
    <p:extLst>
      <p:ext uri="{BB962C8B-B14F-4D97-AF65-F5344CB8AC3E}">
        <p14:creationId xmlns:p14="http://schemas.microsoft.com/office/powerpoint/2010/main" val="13246285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12E1C4-3978-4EC6-8255-1E615BF2D9C2}"/>
              </a:ext>
            </a:extLst>
          </p:cNvPr>
          <p:cNvSpPr>
            <a:spLocks noGrp="1"/>
          </p:cNvSpPr>
          <p:nvPr>
            <p:ph type="title"/>
          </p:nvPr>
        </p:nvSpPr>
        <p:spPr/>
        <p:txBody>
          <a:bodyPr>
            <a:normAutofit/>
          </a:bodyPr>
          <a:lstStyle/>
          <a:p>
            <a:r>
              <a:rPr lang="ru-RU" sz="3508" dirty="0">
                <a:solidFill>
                  <a:schemeClr val="tx1"/>
                </a:solidFill>
              </a:rPr>
              <a:t>Счетчик частиц</a:t>
            </a:r>
          </a:p>
        </p:txBody>
      </p:sp>
      <p:sp>
        <p:nvSpPr>
          <p:cNvPr id="3" name="Объект 2">
            <a:extLst>
              <a:ext uri="{FF2B5EF4-FFF2-40B4-BE49-F238E27FC236}">
                <a16:creationId xmlns:a16="http://schemas.microsoft.com/office/drawing/2014/main" id="{E2D2EE2C-1254-4ED6-A851-C18161051FFE}"/>
              </a:ext>
            </a:extLst>
          </p:cNvPr>
          <p:cNvSpPr>
            <a:spLocks noGrp="1"/>
          </p:cNvSpPr>
          <p:nvPr>
            <p:ph idx="1"/>
          </p:nvPr>
        </p:nvSpPr>
        <p:spPr>
          <a:xfrm>
            <a:off x="962406" y="2607875"/>
            <a:ext cx="5043721" cy="3528822"/>
          </a:xfrm>
        </p:spPr>
        <p:txBody>
          <a:bodyPr>
            <a:normAutofit/>
          </a:bodyPr>
          <a:lstStyle/>
          <a:p>
            <a:pPr marL="0" indent="388479" algn="just">
              <a:lnSpc>
                <a:spcPct val="150000"/>
              </a:lnSpc>
            </a:pPr>
            <a:r>
              <a:rPr lang="ru-RU" dirty="0">
                <a:solidFill>
                  <a:schemeClr val="tx1"/>
                </a:solidFill>
              </a:rPr>
              <a:t>Работа счетчика частиц основана на принципе рассеяния падающего на частицы излучения. Импульсы рассеянного излучения преобразуются в электрические. Амплитуда и количество импульсов определяют, соответственно, размер и количество частиц.</a:t>
            </a:r>
          </a:p>
        </p:txBody>
      </p:sp>
      <p:pic>
        <p:nvPicPr>
          <p:cNvPr id="5" name="Рисунок 4">
            <a:extLst>
              <a:ext uri="{FF2B5EF4-FFF2-40B4-BE49-F238E27FC236}">
                <a16:creationId xmlns:a16="http://schemas.microsoft.com/office/drawing/2014/main" id="{147E0421-8BD3-451D-A9DE-EECD4439B0E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219994" y="2958381"/>
            <a:ext cx="3671401" cy="2240212"/>
          </a:xfrm>
          <a:prstGeom prst="rect">
            <a:avLst/>
          </a:prstGeom>
          <a:noFill/>
          <a:ln>
            <a:noFill/>
          </a:ln>
        </p:spPr>
      </p:pic>
      <p:sp>
        <p:nvSpPr>
          <p:cNvPr id="6" name="TextBox 5">
            <a:extLst>
              <a:ext uri="{FF2B5EF4-FFF2-40B4-BE49-F238E27FC236}">
                <a16:creationId xmlns:a16="http://schemas.microsoft.com/office/drawing/2014/main" id="{C9204A0C-1128-4EAE-8E31-87E6A9BEDA9F}"/>
              </a:ext>
            </a:extLst>
          </p:cNvPr>
          <p:cNvSpPr txBox="1"/>
          <p:nvPr/>
        </p:nvSpPr>
        <p:spPr>
          <a:xfrm>
            <a:off x="6219994" y="5198593"/>
            <a:ext cx="3671401" cy="281295"/>
          </a:xfrm>
          <a:prstGeom prst="rect">
            <a:avLst/>
          </a:prstGeom>
          <a:noFill/>
        </p:spPr>
        <p:txBody>
          <a:bodyPr wrap="square" rtlCol="0">
            <a:spAutoFit/>
          </a:bodyPr>
          <a:lstStyle/>
          <a:p>
            <a:pPr defTabSz="401010"/>
            <a:r>
              <a:rPr lang="ru-RU" sz="1228" dirty="0">
                <a:solidFill>
                  <a:srgbClr val="000000"/>
                </a:solidFill>
                <a:latin typeface="Calibri" panose="020F0502020204030204"/>
              </a:rPr>
              <a:t>Рис.1. – Функциональная схема счетчика частиц</a:t>
            </a:r>
          </a:p>
        </p:txBody>
      </p:sp>
      <p:sp>
        <p:nvSpPr>
          <p:cNvPr id="7" name="TextBox 6">
            <a:extLst>
              <a:ext uri="{FF2B5EF4-FFF2-40B4-BE49-F238E27FC236}">
                <a16:creationId xmlns:a16="http://schemas.microsoft.com/office/drawing/2014/main" id="{AC82C1A0-F29A-4948-99B7-7E6C0446A8B0}"/>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5</a:t>
            </a:r>
          </a:p>
        </p:txBody>
      </p:sp>
    </p:spTree>
    <p:extLst>
      <p:ext uri="{BB962C8B-B14F-4D97-AF65-F5344CB8AC3E}">
        <p14:creationId xmlns:p14="http://schemas.microsoft.com/office/powerpoint/2010/main" val="37781791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99A0FC9-4E48-46C8-AEC2-116F524093D6}"/>
              </a:ext>
            </a:extLst>
          </p:cNvPr>
          <p:cNvSpPr>
            <a:spLocks noGrp="1"/>
          </p:cNvSpPr>
          <p:nvPr>
            <p:ph type="title"/>
          </p:nvPr>
        </p:nvSpPr>
        <p:spPr/>
        <p:txBody>
          <a:bodyPr>
            <a:normAutofit/>
          </a:bodyPr>
          <a:lstStyle/>
          <a:p>
            <a:r>
              <a:rPr lang="ru-RU" sz="3508" dirty="0">
                <a:solidFill>
                  <a:schemeClr val="tx1"/>
                </a:solidFill>
              </a:rPr>
              <a:t>Калибровка счетчика</a:t>
            </a:r>
          </a:p>
        </p:txBody>
      </p:sp>
      <p:sp>
        <p:nvSpPr>
          <p:cNvPr id="3" name="Объект 2">
            <a:extLst>
              <a:ext uri="{FF2B5EF4-FFF2-40B4-BE49-F238E27FC236}">
                <a16:creationId xmlns:a16="http://schemas.microsoft.com/office/drawing/2014/main" id="{CED3839F-BA7C-4D11-9805-8A929B8FD502}"/>
              </a:ext>
            </a:extLst>
          </p:cNvPr>
          <p:cNvSpPr>
            <a:spLocks noGrp="1"/>
          </p:cNvSpPr>
          <p:nvPr>
            <p:ph idx="1"/>
          </p:nvPr>
        </p:nvSpPr>
        <p:spPr>
          <a:xfrm>
            <a:off x="962406" y="2607875"/>
            <a:ext cx="4384294" cy="2577487"/>
          </a:xfrm>
        </p:spPr>
        <p:txBody>
          <a:bodyPr>
            <a:normAutofit lnSpcReduction="10000"/>
          </a:bodyPr>
          <a:lstStyle/>
          <a:p>
            <a:pPr algn="just">
              <a:lnSpc>
                <a:spcPct val="150000"/>
              </a:lnSpc>
              <a:spcBef>
                <a:spcPts val="0"/>
              </a:spcBef>
              <a:spcAft>
                <a:spcPts val="0"/>
              </a:spcAft>
            </a:pPr>
            <a:r>
              <a:rPr lang="ru-RU" sz="1579" dirty="0">
                <a:solidFill>
                  <a:schemeClr val="tx1"/>
                </a:solidFill>
              </a:rPr>
              <a:t>Алгоритм калибровки счетчика</a:t>
            </a:r>
            <a:r>
              <a:rPr lang="en-US" sz="1579" dirty="0">
                <a:solidFill>
                  <a:schemeClr val="tx1"/>
                </a:solidFill>
              </a:rPr>
              <a:t> [1]:</a:t>
            </a:r>
          </a:p>
          <a:p>
            <a:pPr marL="0" indent="388479" algn="just">
              <a:lnSpc>
                <a:spcPct val="150000"/>
              </a:lnSpc>
              <a:spcBef>
                <a:spcPts val="0"/>
              </a:spcBef>
              <a:spcAft>
                <a:spcPts val="0"/>
              </a:spcAft>
              <a:buFont typeface="+mj-lt"/>
              <a:buAutoNum type="arabicParenR"/>
            </a:pPr>
            <a:r>
              <a:rPr lang="ru-RU" sz="1579" dirty="0">
                <a:solidFill>
                  <a:schemeClr val="tx1"/>
                </a:solidFill>
              </a:rPr>
              <a:t>выполнить подстройку напряжения каналов</a:t>
            </a:r>
            <a:r>
              <a:rPr lang="en-US" sz="1579" dirty="0">
                <a:solidFill>
                  <a:schemeClr val="tx1"/>
                </a:solidFill>
              </a:rPr>
              <a:t> </a:t>
            </a:r>
            <a:r>
              <a:rPr lang="en-US" sz="1579" i="1" dirty="0" err="1">
                <a:solidFill>
                  <a:schemeClr val="tx1"/>
                </a:solidFill>
              </a:rPr>
              <a:t>V</a:t>
            </a:r>
            <a:r>
              <a:rPr lang="en-US" sz="1579" baseline="-25000" dirty="0" err="1">
                <a:solidFill>
                  <a:schemeClr val="tx1"/>
                </a:solidFill>
              </a:rPr>
              <a:t>m</a:t>
            </a:r>
            <a:r>
              <a:rPr lang="ru-RU" sz="1579" dirty="0">
                <a:solidFill>
                  <a:schemeClr val="tx1"/>
                </a:solidFill>
              </a:rPr>
              <a:t>, соответствующих размерам частиц в диапазоне </a:t>
            </a:r>
            <a:r>
              <a:rPr lang="en-US" sz="1579" i="1" dirty="0" err="1">
                <a:solidFill>
                  <a:schemeClr val="tx1"/>
                </a:solidFill>
              </a:rPr>
              <a:t>x</a:t>
            </a:r>
            <a:r>
              <a:rPr lang="en-US" sz="1579" baseline="-25000" dirty="0" err="1">
                <a:solidFill>
                  <a:schemeClr val="tx1"/>
                </a:solidFill>
              </a:rPr>
              <a:t>r</a:t>
            </a:r>
            <a:r>
              <a:rPr lang="ru-RU" sz="1579" dirty="0">
                <a:solidFill>
                  <a:schemeClr val="tx1"/>
                </a:solidFill>
              </a:rPr>
              <a:t>, согласно эталонной кривой калибровки</a:t>
            </a:r>
            <a:r>
              <a:rPr lang="en-US" sz="1579" dirty="0">
                <a:solidFill>
                  <a:schemeClr val="tx1"/>
                </a:solidFill>
              </a:rPr>
              <a:t>;</a:t>
            </a:r>
          </a:p>
          <a:p>
            <a:pPr marL="0" indent="388479" algn="just">
              <a:lnSpc>
                <a:spcPct val="150000"/>
              </a:lnSpc>
              <a:spcBef>
                <a:spcPts val="0"/>
              </a:spcBef>
              <a:buFont typeface="+mj-lt"/>
              <a:buAutoNum type="arabicParenR"/>
            </a:pPr>
            <a:r>
              <a:rPr lang="ru-RU" sz="1579" dirty="0">
                <a:solidFill>
                  <a:schemeClr val="tx1"/>
                </a:solidFill>
              </a:rPr>
              <a:t>определить напряжение при регистрации частицы </a:t>
            </a:r>
            <a:r>
              <a:rPr lang="en-US" sz="1579" i="1" dirty="0" err="1">
                <a:solidFill>
                  <a:schemeClr val="tx1"/>
                </a:solidFill>
              </a:rPr>
              <a:t>V</a:t>
            </a:r>
            <a:r>
              <a:rPr lang="en-US" sz="1579" baseline="-25000" dirty="0" err="1">
                <a:solidFill>
                  <a:schemeClr val="tx1"/>
                </a:solidFill>
              </a:rPr>
              <a:t>m</a:t>
            </a:r>
            <a:r>
              <a:rPr lang="en-US" sz="1579" baseline="-25000" dirty="0">
                <a:solidFill>
                  <a:schemeClr val="tx1"/>
                </a:solidFill>
              </a:rPr>
              <a:t> </a:t>
            </a:r>
            <a:r>
              <a:rPr lang="ru-RU" sz="1579" dirty="0">
                <a:solidFill>
                  <a:schemeClr val="tx1"/>
                </a:solidFill>
              </a:rPr>
              <a:t>по распределению импульсов</a:t>
            </a:r>
            <a:r>
              <a:rPr lang="en-US" sz="1579" dirty="0">
                <a:solidFill>
                  <a:schemeClr val="tx1"/>
                </a:solidFill>
              </a:rPr>
              <a:t>;</a:t>
            </a:r>
          </a:p>
        </p:txBody>
      </p:sp>
      <p:pic>
        <p:nvPicPr>
          <p:cNvPr id="15" name="Рисунок 14">
            <a:extLst>
              <a:ext uri="{FF2B5EF4-FFF2-40B4-BE49-F238E27FC236}">
                <a16:creationId xmlns:a16="http://schemas.microsoft.com/office/drawing/2014/main" id="{BA6B15E7-0922-432D-BB03-5A79D2DECA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1600" y="2721112"/>
            <a:ext cx="1908932" cy="1654686"/>
          </a:xfrm>
          <a:prstGeom prst="rect">
            <a:avLst/>
          </a:prstGeom>
        </p:spPr>
      </p:pic>
      <p:sp>
        <p:nvSpPr>
          <p:cNvPr id="16" name="TextBox 15">
            <a:extLst>
              <a:ext uri="{FF2B5EF4-FFF2-40B4-BE49-F238E27FC236}">
                <a16:creationId xmlns:a16="http://schemas.microsoft.com/office/drawing/2014/main" id="{FE6CB8F7-8155-40D8-B94C-669681114E8B}"/>
              </a:ext>
            </a:extLst>
          </p:cNvPr>
          <p:cNvSpPr txBox="1"/>
          <p:nvPr/>
        </p:nvSpPr>
        <p:spPr>
          <a:xfrm>
            <a:off x="5771600" y="4361070"/>
            <a:ext cx="2004608" cy="470257"/>
          </a:xfrm>
          <a:prstGeom prst="rect">
            <a:avLst/>
          </a:prstGeom>
          <a:noFill/>
        </p:spPr>
        <p:txBody>
          <a:bodyPr wrap="square" rtlCol="0">
            <a:spAutoFit/>
          </a:bodyPr>
          <a:lstStyle/>
          <a:p>
            <a:pPr defTabSz="401010"/>
            <a:r>
              <a:rPr lang="ru-RU" sz="1228" dirty="0">
                <a:solidFill>
                  <a:srgbClr val="000000"/>
                </a:solidFill>
                <a:latin typeface="Calibri" panose="020F0502020204030204"/>
              </a:rPr>
              <a:t>Рис.2. – Распределение импульсов для частиц </a:t>
            </a:r>
            <a:r>
              <a:rPr lang="en-US" sz="1228" dirty="0">
                <a:solidFill>
                  <a:srgbClr val="000000"/>
                </a:solidFill>
                <a:latin typeface="Calibri" panose="020F0502020204030204"/>
              </a:rPr>
              <a:t>PCL</a:t>
            </a:r>
            <a:endParaRPr lang="ru-RU" sz="1228" dirty="0">
              <a:solidFill>
                <a:srgbClr val="000000"/>
              </a:solidFill>
              <a:latin typeface="Calibri" panose="020F0502020204030204"/>
            </a:endParaRPr>
          </a:p>
        </p:txBody>
      </p:sp>
      <p:pic>
        <p:nvPicPr>
          <p:cNvPr id="18" name="Рисунок 17">
            <a:extLst>
              <a:ext uri="{FF2B5EF4-FFF2-40B4-BE49-F238E27FC236}">
                <a16:creationId xmlns:a16="http://schemas.microsoft.com/office/drawing/2014/main" id="{35A67C6E-F3F1-458F-ACEB-5C480CD3F23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3874" y="2630248"/>
            <a:ext cx="1417489" cy="1745550"/>
          </a:xfrm>
          <a:prstGeom prst="rect">
            <a:avLst/>
          </a:prstGeom>
        </p:spPr>
      </p:pic>
      <p:sp>
        <p:nvSpPr>
          <p:cNvPr id="19" name="TextBox 18">
            <a:extLst>
              <a:ext uri="{FF2B5EF4-FFF2-40B4-BE49-F238E27FC236}">
                <a16:creationId xmlns:a16="http://schemas.microsoft.com/office/drawing/2014/main" id="{79D777BC-0DC6-4890-8E1D-76EBB7A6B781}"/>
              </a:ext>
            </a:extLst>
          </p:cNvPr>
          <p:cNvSpPr txBox="1"/>
          <p:nvPr/>
        </p:nvSpPr>
        <p:spPr>
          <a:xfrm>
            <a:off x="7973875" y="4493226"/>
            <a:ext cx="2004608" cy="470257"/>
          </a:xfrm>
          <a:prstGeom prst="rect">
            <a:avLst/>
          </a:prstGeom>
          <a:noFill/>
        </p:spPr>
        <p:txBody>
          <a:bodyPr wrap="square" rtlCol="0">
            <a:spAutoFit/>
          </a:bodyPr>
          <a:lstStyle/>
          <a:p>
            <a:pPr defTabSz="401010"/>
            <a:r>
              <a:rPr lang="ru-RU" sz="1228" dirty="0">
                <a:solidFill>
                  <a:srgbClr val="000000"/>
                </a:solidFill>
                <a:latin typeface="Calibri" panose="020F0502020204030204"/>
              </a:rPr>
              <a:t>Рис.3. – Кривая калибровки</a:t>
            </a:r>
          </a:p>
        </p:txBody>
      </p:sp>
      <p:sp>
        <p:nvSpPr>
          <p:cNvPr id="20" name="Объект 2">
            <a:extLst>
              <a:ext uri="{FF2B5EF4-FFF2-40B4-BE49-F238E27FC236}">
                <a16:creationId xmlns:a16="http://schemas.microsoft.com/office/drawing/2014/main" id="{C30D6D77-BA3D-4E62-B18A-4D65129706A8}"/>
              </a:ext>
            </a:extLst>
          </p:cNvPr>
          <p:cNvSpPr txBox="1">
            <a:spLocks/>
          </p:cNvSpPr>
          <p:nvPr/>
        </p:nvSpPr>
        <p:spPr>
          <a:xfrm>
            <a:off x="962406" y="5150569"/>
            <a:ext cx="7011468" cy="1313986"/>
          </a:xfrm>
          <a:prstGeom prst="rect">
            <a:avLst/>
          </a:prstGeom>
        </p:spPr>
        <p:txBody>
          <a:bodyPr vert="horz" lIns="0" tIns="40100" rIns="0" bIns="4010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00758" indent="-300758" algn="just" defTabSz="802020">
              <a:lnSpc>
                <a:spcPct val="150000"/>
              </a:lnSpc>
              <a:spcBef>
                <a:spcPts val="0"/>
              </a:spcBef>
              <a:spcAft>
                <a:spcPts val="0"/>
              </a:spcAft>
              <a:buClr>
                <a:srgbClr val="E48312"/>
              </a:buClr>
              <a:buFont typeface="+mj-lt"/>
              <a:buAutoNum type="arabicParenR" startAt="3"/>
            </a:pPr>
            <a:r>
              <a:rPr lang="ru-RU" sz="1579" dirty="0">
                <a:solidFill>
                  <a:srgbClr val="000000"/>
                </a:solidFill>
                <a:latin typeface="Calibri" panose="020F0502020204030204"/>
              </a:rPr>
              <a:t>построить кривую калибровки и определить размер частиц </a:t>
            </a:r>
            <a:r>
              <a:rPr lang="en-US" sz="1579" i="1" dirty="0" err="1">
                <a:solidFill>
                  <a:srgbClr val="000000"/>
                </a:solidFill>
                <a:latin typeface="Calibri" panose="020F0502020204030204"/>
              </a:rPr>
              <a:t>x</a:t>
            </a:r>
            <a:r>
              <a:rPr lang="en-US" sz="1579" baseline="-25000" dirty="0" err="1">
                <a:solidFill>
                  <a:srgbClr val="000000"/>
                </a:solidFill>
                <a:latin typeface="Calibri" panose="020F0502020204030204"/>
              </a:rPr>
              <a:t>m</a:t>
            </a:r>
            <a:r>
              <a:rPr lang="en-US" sz="1579" dirty="0">
                <a:solidFill>
                  <a:srgbClr val="000000"/>
                </a:solidFill>
                <a:latin typeface="Calibri" panose="020F0502020204030204"/>
              </a:rPr>
              <a:t>;</a:t>
            </a:r>
          </a:p>
          <a:p>
            <a:pPr marL="0" indent="316074" algn="just" defTabSz="802020">
              <a:lnSpc>
                <a:spcPct val="150000"/>
              </a:lnSpc>
              <a:spcBef>
                <a:spcPts val="0"/>
              </a:spcBef>
              <a:spcAft>
                <a:spcPts val="175"/>
              </a:spcAft>
              <a:buClr>
                <a:srgbClr val="E48312"/>
              </a:buClr>
              <a:buFont typeface="+mj-lt"/>
              <a:buAutoNum type="arabicParenR" startAt="3"/>
              <a:tabLst>
                <a:tab pos="316074" algn="l"/>
              </a:tabLst>
            </a:pPr>
            <a:r>
              <a:rPr lang="ru-RU" sz="1579" dirty="0">
                <a:solidFill>
                  <a:srgbClr val="000000"/>
                </a:solidFill>
                <a:latin typeface="Calibri" panose="020F0502020204030204"/>
              </a:rPr>
              <a:t>вычислить ошибку калибровки </a:t>
            </a:r>
            <a:r>
              <a:rPr lang="el-GR" sz="1579" dirty="0">
                <a:solidFill>
                  <a:srgbClr val="000000"/>
                </a:solidFill>
                <a:latin typeface="Calibri" panose="020F0502020204030204"/>
              </a:rPr>
              <a:t>ε</a:t>
            </a:r>
            <a:r>
              <a:rPr lang="en-US" sz="1579" dirty="0">
                <a:solidFill>
                  <a:srgbClr val="000000"/>
                </a:solidFill>
                <a:latin typeface="Calibri" panose="020F0502020204030204"/>
              </a:rPr>
              <a:t> </a:t>
            </a:r>
            <a:r>
              <a:rPr lang="ru-RU" sz="1579" dirty="0">
                <a:solidFill>
                  <a:srgbClr val="000000"/>
                </a:solidFill>
                <a:latin typeface="Calibri" panose="020F0502020204030204"/>
              </a:rPr>
              <a:t>и проверить её соответствие требованиям</a:t>
            </a:r>
            <a:r>
              <a:rPr lang="en-US" sz="1579" dirty="0">
                <a:solidFill>
                  <a:srgbClr val="000000"/>
                </a:solidFill>
                <a:latin typeface="Calibri" panose="020F0502020204030204"/>
              </a:rPr>
              <a:t> </a:t>
            </a:r>
          </a:p>
          <a:p>
            <a:pPr marL="0" indent="0" algn="ctr" defTabSz="802020">
              <a:lnSpc>
                <a:spcPct val="150000"/>
              </a:lnSpc>
              <a:spcBef>
                <a:spcPts val="0"/>
              </a:spcBef>
              <a:spcAft>
                <a:spcPts val="175"/>
              </a:spcAft>
              <a:buClr>
                <a:srgbClr val="E48312"/>
              </a:buClr>
              <a:buNone/>
            </a:pPr>
            <a:endParaRPr lang="en-US" sz="1579" dirty="0">
              <a:solidFill>
                <a:srgbClr val="000000"/>
              </a:solidFill>
              <a:latin typeface="Calibri" panose="020F0502020204030204"/>
            </a:endParaRPr>
          </a:p>
        </p:txBody>
      </p:sp>
      <mc:AlternateContent xmlns:mc="http://schemas.openxmlformats.org/markup-compatibility/2006">
        <mc:Choice xmlns:a14="http://schemas.microsoft.com/office/drawing/2010/main" Requires="a14">
          <p:graphicFrame>
            <p:nvGraphicFramePr>
              <p:cNvPr id="21" name="Таблица 21">
                <a:extLst>
                  <a:ext uri="{FF2B5EF4-FFF2-40B4-BE49-F238E27FC236}">
                    <a16:creationId xmlns:a16="http://schemas.microsoft.com/office/drawing/2014/main" id="{FA942E91-E071-4342-8A78-8F95FD0D5BD4}"/>
                  </a:ext>
                </a:extLst>
              </p:cNvPr>
              <p:cNvGraphicFramePr>
                <a:graphicFrameLocks noGrp="1"/>
              </p:cNvGraphicFramePr>
              <p:nvPr>
                <p:extLst/>
              </p:nvPr>
            </p:nvGraphicFramePr>
            <p:xfrm>
              <a:off x="2827270" y="5932948"/>
              <a:ext cx="4948937" cy="537718"/>
            </p:xfrm>
            <a:graphic>
              <a:graphicData uri="http://schemas.openxmlformats.org/drawingml/2006/table">
                <a:tbl>
                  <a:tblPr firstRow="1" bandRow="1">
                    <a:tableStyleId>{2D5ABB26-0587-4C30-8999-92F81FD0307C}</a:tableStyleId>
                  </a:tblPr>
                  <a:tblGrid>
                    <a:gridCol w="3064130">
                      <a:extLst>
                        <a:ext uri="{9D8B030D-6E8A-4147-A177-3AD203B41FA5}">
                          <a16:colId xmlns:a16="http://schemas.microsoft.com/office/drawing/2014/main" val="454424935"/>
                        </a:ext>
                      </a:extLst>
                    </a:gridCol>
                    <a:gridCol w="1884807">
                      <a:extLst>
                        <a:ext uri="{9D8B030D-6E8A-4147-A177-3AD203B41FA5}">
                          <a16:colId xmlns:a16="http://schemas.microsoft.com/office/drawing/2014/main" val="1329380685"/>
                        </a:ext>
                      </a:extLst>
                    </a:gridCol>
                  </a:tblGrid>
                  <a:tr h="53160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ru-RU" sz="1600" i="0" smtClean="0">
                                    <a:solidFill>
                                      <a:schemeClr val="tx1"/>
                                    </a:solidFill>
                                    <a:latin typeface="Cambria Math" panose="02040503050406030204" pitchFamily="18" charset="0"/>
                                  </a:rPr>
                                  <m:t>ε</m:t>
                                </m:r>
                                <m:d>
                                  <m:dPr>
                                    <m:ctrlPr>
                                      <a:rPr lang="ru-RU" sz="1600" i="1">
                                        <a:solidFill>
                                          <a:schemeClr val="tx1"/>
                                        </a:solidFill>
                                        <a:latin typeface="Cambria Math" panose="02040503050406030204" pitchFamily="18" charset="0"/>
                                      </a:rPr>
                                    </m:ctrlPr>
                                  </m:dPr>
                                  <m:e>
                                    <m:r>
                                      <a:rPr lang="ru-RU" sz="1600" i="1">
                                        <a:solidFill>
                                          <a:schemeClr val="tx1"/>
                                        </a:solidFill>
                                        <a:latin typeface="Cambria Math" panose="02040503050406030204" pitchFamily="18" charset="0"/>
                                      </a:rPr>
                                      <m:t>%</m:t>
                                    </m:r>
                                  </m:e>
                                </m:d>
                                <m:r>
                                  <a:rPr lang="ru-RU" sz="1600" i="1">
                                    <a:solidFill>
                                      <a:schemeClr val="tx1"/>
                                    </a:solidFill>
                                    <a:latin typeface="Cambria Math" panose="02040503050406030204" pitchFamily="18" charset="0"/>
                                  </a:rPr>
                                  <m:t>=</m:t>
                                </m:r>
                                <m:f>
                                  <m:fPr>
                                    <m:ctrlPr>
                                      <a:rPr lang="ru-RU" sz="1600" i="1">
                                        <a:solidFill>
                                          <a:schemeClr val="tx1"/>
                                        </a:solidFill>
                                        <a:latin typeface="Cambria Math" panose="02040503050406030204" pitchFamily="18" charset="0"/>
                                      </a:rPr>
                                    </m:ctrlPr>
                                  </m:fPr>
                                  <m:num>
                                    <m:sSub>
                                      <m:sSubPr>
                                        <m:ctrlPr>
                                          <a:rPr lang="ru-RU" sz="1600" i="1">
                                            <a:solidFill>
                                              <a:schemeClr val="tx1"/>
                                            </a:solidFill>
                                            <a:latin typeface="Cambria Math" panose="02040503050406030204" pitchFamily="18" charset="0"/>
                                          </a:rPr>
                                        </m:ctrlPr>
                                      </m:sSubPr>
                                      <m:e>
                                        <m:r>
                                          <a:rPr lang="ru-RU" sz="1600" i="1">
                                            <a:solidFill>
                                              <a:schemeClr val="tx1"/>
                                            </a:solidFill>
                                            <a:latin typeface="Cambria Math" panose="02040503050406030204" pitchFamily="18" charset="0"/>
                                          </a:rPr>
                                          <m:t>𝑥</m:t>
                                        </m:r>
                                      </m:e>
                                      <m:sub>
                                        <m:r>
                                          <m:rPr>
                                            <m:sty m:val="p"/>
                                          </m:rPr>
                                          <a:rPr lang="en-US" sz="1600" b="0" i="0" smtClean="0">
                                            <a:solidFill>
                                              <a:schemeClr val="tx1"/>
                                            </a:solidFill>
                                            <a:latin typeface="Cambria Math" panose="02040503050406030204" pitchFamily="18" charset="0"/>
                                          </a:rPr>
                                          <m:t>m</m:t>
                                        </m:r>
                                      </m:sub>
                                    </m:sSub>
                                    <m:r>
                                      <a:rPr lang="ru-RU" sz="1600" i="1">
                                        <a:solidFill>
                                          <a:schemeClr val="tx1"/>
                                        </a:solidFill>
                                        <a:latin typeface="Cambria Math" panose="02040503050406030204" pitchFamily="18" charset="0"/>
                                      </a:rPr>
                                      <m:t>−</m:t>
                                    </m:r>
                                    <m:sSub>
                                      <m:sSubPr>
                                        <m:ctrlPr>
                                          <a:rPr lang="ru-RU" sz="1600" i="1">
                                            <a:solidFill>
                                              <a:schemeClr val="tx1"/>
                                            </a:solidFill>
                                            <a:latin typeface="Cambria Math" panose="02040503050406030204" pitchFamily="18" charset="0"/>
                                          </a:rPr>
                                        </m:ctrlPr>
                                      </m:sSubPr>
                                      <m:e>
                                        <m:r>
                                          <a:rPr lang="ru-RU" sz="1600" i="1">
                                            <a:solidFill>
                                              <a:schemeClr val="tx1"/>
                                            </a:solidFill>
                                            <a:latin typeface="Cambria Math" panose="02040503050406030204" pitchFamily="18" charset="0"/>
                                          </a:rPr>
                                          <m:t>𝑥</m:t>
                                        </m:r>
                                      </m:e>
                                      <m:sub>
                                        <m:r>
                                          <m:rPr>
                                            <m:sty m:val="p"/>
                                          </m:rPr>
                                          <a:rPr lang="ru-RU" sz="1600" i="0">
                                            <a:solidFill>
                                              <a:schemeClr val="tx1"/>
                                            </a:solidFill>
                                            <a:latin typeface="Cambria Math" panose="02040503050406030204" pitchFamily="18" charset="0"/>
                                          </a:rPr>
                                          <m:t>r</m:t>
                                        </m:r>
                                      </m:sub>
                                    </m:sSub>
                                  </m:num>
                                  <m:den>
                                    <m:sSub>
                                      <m:sSubPr>
                                        <m:ctrlPr>
                                          <a:rPr lang="ru-RU" sz="1600" i="1">
                                            <a:solidFill>
                                              <a:schemeClr val="tx1"/>
                                            </a:solidFill>
                                            <a:latin typeface="Cambria Math" panose="02040503050406030204" pitchFamily="18" charset="0"/>
                                          </a:rPr>
                                        </m:ctrlPr>
                                      </m:sSubPr>
                                      <m:e>
                                        <m:r>
                                          <a:rPr lang="ru-RU" sz="1600" i="1">
                                            <a:solidFill>
                                              <a:schemeClr val="tx1"/>
                                            </a:solidFill>
                                            <a:latin typeface="Cambria Math" panose="02040503050406030204" pitchFamily="18" charset="0"/>
                                          </a:rPr>
                                          <m:t>𝑥</m:t>
                                        </m:r>
                                      </m:e>
                                      <m:sub>
                                        <m:r>
                                          <m:rPr>
                                            <m:sty m:val="p"/>
                                          </m:rPr>
                                          <a:rPr lang="ru-RU" sz="1600" i="0">
                                            <a:solidFill>
                                              <a:schemeClr val="tx1"/>
                                            </a:solidFill>
                                            <a:latin typeface="Cambria Math" panose="02040503050406030204" pitchFamily="18" charset="0"/>
                                          </a:rPr>
                                          <m:t>r</m:t>
                                        </m:r>
                                      </m:sub>
                                    </m:sSub>
                                  </m:den>
                                </m:f>
                                <m:r>
                                  <a:rPr lang="ru-RU" sz="1600" i="1">
                                    <a:solidFill>
                                      <a:schemeClr val="tx1"/>
                                    </a:solidFill>
                                    <a:latin typeface="Cambria Math" panose="02040503050406030204" pitchFamily="18" charset="0"/>
                                  </a:rPr>
                                  <m:t>100%</m:t>
                                </m:r>
                                <m:r>
                                  <a:rPr lang="ru-RU" sz="1600" b="0" i="1" smtClean="0">
                                    <a:solidFill>
                                      <a:schemeClr val="tx1"/>
                                    </a:solidFill>
                                    <a:latin typeface="Cambria Math" panose="02040503050406030204" pitchFamily="18" charset="0"/>
                                  </a:rPr>
                                  <m:t>.</m:t>
                                </m:r>
                              </m:oMath>
                            </m:oMathPara>
                          </a14:m>
                          <a:endParaRPr lang="ru-RU" sz="1600" dirty="0">
                            <a:solidFill>
                              <a:schemeClr val="tx1"/>
                            </a:solidFill>
                          </a:endParaRPr>
                        </a:p>
                      </a:txBody>
                      <a:tcPr marL="80201" marR="80201" marT="40100" marB="40100" anchor="ctr"/>
                    </a:tc>
                    <a:tc>
                      <a:txBody>
                        <a:bodyPr/>
                        <a:lstStyle/>
                        <a:p>
                          <a:pPr algn="r"/>
                          <a:r>
                            <a:rPr lang="en-US" sz="1400" dirty="0"/>
                            <a:t>(2)</a:t>
                          </a:r>
                          <a:endParaRPr lang="ru-RU" sz="1400" dirty="0"/>
                        </a:p>
                      </a:txBody>
                      <a:tcPr marL="80201" marR="80201" marT="40100" marB="40100" anchor="ctr"/>
                    </a:tc>
                    <a:extLst>
                      <a:ext uri="{0D108BD9-81ED-4DB2-BD59-A6C34878D82A}">
                        <a16:rowId xmlns:a16="http://schemas.microsoft.com/office/drawing/2014/main" val="1355644444"/>
                      </a:ext>
                    </a:extLst>
                  </a:tr>
                </a:tbl>
              </a:graphicData>
            </a:graphic>
          </p:graphicFrame>
        </mc:Choice>
        <mc:Fallback>
          <p:graphicFrame>
            <p:nvGraphicFramePr>
              <p:cNvPr id="21" name="Таблица 21">
                <a:extLst>
                  <a:ext uri="{FF2B5EF4-FFF2-40B4-BE49-F238E27FC236}">
                    <a16:creationId xmlns:a16="http://schemas.microsoft.com/office/drawing/2014/main" id="{FA942E91-E071-4342-8A78-8F95FD0D5BD4}"/>
                  </a:ext>
                </a:extLst>
              </p:cNvPr>
              <p:cNvGraphicFramePr>
                <a:graphicFrameLocks noGrp="1"/>
              </p:cNvGraphicFramePr>
              <p:nvPr>
                <p:extLst/>
              </p:nvPr>
            </p:nvGraphicFramePr>
            <p:xfrm>
              <a:off x="2827270" y="5932948"/>
              <a:ext cx="4948937" cy="537718"/>
            </p:xfrm>
            <a:graphic>
              <a:graphicData uri="http://schemas.openxmlformats.org/drawingml/2006/table">
                <a:tbl>
                  <a:tblPr firstRow="1" bandRow="1">
                    <a:tableStyleId>{2D5ABB26-0587-4C30-8999-92F81FD0307C}</a:tableStyleId>
                  </a:tblPr>
                  <a:tblGrid>
                    <a:gridCol w="3064130">
                      <a:extLst>
                        <a:ext uri="{9D8B030D-6E8A-4147-A177-3AD203B41FA5}">
                          <a16:colId xmlns:a16="http://schemas.microsoft.com/office/drawing/2014/main" val="454424935"/>
                        </a:ext>
                      </a:extLst>
                    </a:gridCol>
                    <a:gridCol w="1884807">
                      <a:extLst>
                        <a:ext uri="{9D8B030D-6E8A-4147-A177-3AD203B41FA5}">
                          <a16:colId xmlns:a16="http://schemas.microsoft.com/office/drawing/2014/main" val="1329380685"/>
                        </a:ext>
                      </a:extLst>
                    </a:gridCol>
                  </a:tblGrid>
                  <a:tr h="537718">
                    <a:tc>
                      <a:txBody>
                        <a:bodyPr/>
                        <a:lstStyle/>
                        <a:p>
                          <a:endParaRPr lang="ru-RU"/>
                        </a:p>
                      </a:txBody>
                      <a:tcPr marL="80201" marR="80201" marT="40100" marB="40100" anchor="ctr">
                        <a:blipFill>
                          <a:blip r:embed="rId4"/>
                          <a:stretch>
                            <a:fillRect r="-61630"/>
                          </a:stretch>
                        </a:blipFill>
                      </a:tcPr>
                    </a:tc>
                    <a:tc>
                      <a:txBody>
                        <a:bodyPr/>
                        <a:lstStyle/>
                        <a:p>
                          <a:pPr algn="r"/>
                          <a:r>
                            <a:rPr lang="en-US" sz="1400" dirty="0"/>
                            <a:t>(2)</a:t>
                          </a:r>
                          <a:endParaRPr lang="ru-RU" sz="1400" dirty="0"/>
                        </a:p>
                      </a:txBody>
                      <a:tcPr marL="80201" marR="80201" marT="40100" marB="40100" anchor="ctr"/>
                    </a:tc>
                    <a:extLst>
                      <a:ext uri="{0D108BD9-81ED-4DB2-BD59-A6C34878D82A}">
                        <a16:rowId xmlns:a16="http://schemas.microsoft.com/office/drawing/2014/main" val="1355644444"/>
                      </a:ext>
                    </a:extLst>
                  </a:tr>
                </a:tbl>
              </a:graphicData>
            </a:graphic>
          </p:graphicFrame>
        </mc:Fallback>
      </mc:AlternateContent>
      <p:sp>
        <p:nvSpPr>
          <p:cNvPr id="24" name="TextBox 23">
            <a:extLst>
              <a:ext uri="{FF2B5EF4-FFF2-40B4-BE49-F238E27FC236}">
                <a16:creationId xmlns:a16="http://schemas.microsoft.com/office/drawing/2014/main" id="{AF0C2BE8-0FFE-46A6-9715-B53747CEAAEE}"/>
              </a:ext>
            </a:extLst>
          </p:cNvPr>
          <p:cNvSpPr txBox="1"/>
          <p:nvPr/>
        </p:nvSpPr>
        <p:spPr>
          <a:xfrm>
            <a:off x="935673" y="1028108"/>
            <a:ext cx="8822055" cy="821379"/>
          </a:xfrm>
          <a:prstGeom prst="rect">
            <a:avLst/>
          </a:prstGeom>
          <a:noFill/>
        </p:spPr>
        <p:txBody>
          <a:bodyPr wrap="square" rtlCol="0">
            <a:spAutoFit/>
          </a:bodyPr>
          <a:lstStyle/>
          <a:p>
            <a:pPr defTabSz="401010"/>
            <a:r>
              <a:rPr lang="en-US" sz="1579" dirty="0">
                <a:solidFill>
                  <a:srgbClr val="000000"/>
                </a:solidFill>
                <a:latin typeface="Calibri" panose="020F0502020204030204"/>
              </a:rPr>
              <a:t>[1] </a:t>
            </a:r>
            <a:r>
              <a:rPr lang="ru-RU" sz="1579" dirty="0">
                <a:solidFill>
                  <a:srgbClr val="000000"/>
                </a:solidFill>
                <a:latin typeface="Calibri" panose="020F0502020204030204"/>
              </a:rPr>
              <a:t>ГОСТ Р ИСО 21501-4-2012</a:t>
            </a:r>
            <a:r>
              <a:rPr lang="en-US" sz="1579" dirty="0">
                <a:solidFill>
                  <a:srgbClr val="000000"/>
                </a:solidFill>
                <a:latin typeface="Calibri" panose="020F0502020204030204"/>
              </a:rPr>
              <a:t> </a:t>
            </a:r>
            <a:r>
              <a:rPr lang="ru-RU" sz="1579" dirty="0">
                <a:solidFill>
                  <a:srgbClr val="000000"/>
                </a:solidFill>
                <a:latin typeface="Calibri" panose="020F0502020204030204"/>
              </a:rPr>
              <a:t>Получение распределения частиц по размерам. Оптические методы оценки отдельных частиц. Часть 4. Счетчики частиц в воздухе для чистых зон, работающие на принципе рассеяния света</a:t>
            </a:r>
          </a:p>
        </p:txBody>
      </p:sp>
      <p:sp>
        <p:nvSpPr>
          <p:cNvPr id="25" name="TextBox 24">
            <a:extLst>
              <a:ext uri="{FF2B5EF4-FFF2-40B4-BE49-F238E27FC236}">
                <a16:creationId xmlns:a16="http://schemas.microsoft.com/office/drawing/2014/main" id="{B58069D3-F6F6-4FFF-8905-E2DD567378D5}"/>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6</a:t>
            </a:r>
          </a:p>
        </p:txBody>
      </p:sp>
    </p:spTree>
    <p:extLst>
      <p:ext uri="{BB962C8B-B14F-4D97-AF65-F5344CB8AC3E}">
        <p14:creationId xmlns:p14="http://schemas.microsoft.com/office/powerpoint/2010/main" val="41384116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7AC933-D565-42D1-9469-65703060178D}"/>
              </a:ext>
            </a:extLst>
          </p:cNvPr>
          <p:cNvSpPr>
            <a:spLocks noGrp="1"/>
          </p:cNvSpPr>
          <p:nvPr>
            <p:ph type="title"/>
          </p:nvPr>
        </p:nvSpPr>
        <p:spPr/>
        <p:txBody>
          <a:bodyPr>
            <a:normAutofit/>
          </a:bodyPr>
          <a:lstStyle/>
          <a:p>
            <a:r>
              <a:rPr lang="ru-RU" sz="3508" dirty="0">
                <a:solidFill>
                  <a:schemeClr val="tx1"/>
                </a:solidFill>
              </a:rPr>
              <a:t>Точки отбора проб и объем пробы</a:t>
            </a:r>
          </a:p>
        </p:txBody>
      </p:sp>
      <p:sp>
        <p:nvSpPr>
          <p:cNvPr id="3" name="Объект 2">
            <a:extLst>
              <a:ext uri="{FF2B5EF4-FFF2-40B4-BE49-F238E27FC236}">
                <a16:creationId xmlns:a16="http://schemas.microsoft.com/office/drawing/2014/main" id="{1DDCFAC7-45FC-42AA-8875-E1FFFD07AEB9}"/>
              </a:ext>
            </a:extLst>
          </p:cNvPr>
          <p:cNvSpPr>
            <a:spLocks noGrp="1"/>
          </p:cNvSpPr>
          <p:nvPr>
            <p:ph idx="1"/>
          </p:nvPr>
        </p:nvSpPr>
        <p:spPr/>
        <p:txBody>
          <a:bodyPr/>
          <a:lstStyle/>
          <a:p>
            <a:pPr marL="0" indent="388479" algn="just"/>
            <a:r>
              <a:rPr lang="ru-RU" dirty="0">
                <a:solidFill>
                  <a:schemeClr val="tx1"/>
                </a:solidFill>
              </a:rPr>
              <a:t>Минимальное число точек отбора проб для площади помещения </a:t>
            </a:r>
            <a:r>
              <a:rPr lang="en-US" i="1" dirty="0">
                <a:solidFill>
                  <a:schemeClr val="tx1"/>
                </a:solidFill>
              </a:rPr>
              <a:t>A</a:t>
            </a:r>
            <a:r>
              <a:rPr lang="en-US" dirty="0">
                <a:solidFill>
                  <a:schemeClr val="tx1"/>
                </a:solidFill>
              </a:rPr>
              <a:t>&lt;1000 </a:t>
            </a:r>
            <a:r>
              <a:rPr lang="ru-RU" dirty="0">
                <a:solidFill>
                  <a:schemeClr val="tx1"/>
                </a:solidFill>
              </a:rPr>
              <a:t>м</a:t>
            </a:r>
            <a:r>
              <a:rPr lang="ru-RU" baseline="30000" dirty="0">
                <a:solidFill>
                  <a:schemeClr val="tx1"/>
                </a:solidFill>
              </a:rPr>
              <a:t>2</a:t>
            </a:r>
            <a:r>
              <a:rPr lang="en-US" baseline="30000" dirty="0">
                <a:solidFill>
                  <a:schemeClr val="tx1"/>
                </a:solidFill>
              </a:rPr>
              <a:t> </a:t>
            </a:r>
            <a:r>
              <a:rPr lang="en-US" dirty="0">
                <a:solidFill>
                  <a:schemeClr val="tx1"/>
                </a:solidFill>
              </a:rPr>
              <a:t>[1]</a:t>
            </a:r>
            <a:r>
              <a:rPr lang="ru-RU" dirty="0">
                <a:solidFill>
                  <a:schemeClr val="tx1"/>
                </a:solidFill>
              </a:rPr>
              <a:t>:</a:t>
            </a:r>
            <a:endParaRPr lang="en-US" dirty="0">
              <a:solidFill>
                <a:schemeClr val="tx1"/>
              </a:solidFill>
            </a:endParaRPr>
          </a:p>
          <a:p>
            <a:pPr marL="0" indent="388479" algn="just"/>
            <a:endParaRPr lang="en-US" dirty="0">
              <a:solidFill>
                <a:schemeClr val="tx1"/>
              </a:solidFill>
            </a:endParaRPr>
          </a:p>
          <a:p>
            <a:pPr marL="0" indent="0" algn="just">
              <a:buNone/>
            </a:pPr>
            <a:r>
              <a:rPr lang="ru-RU" dirty="0">
                <a:solidFill>
                  <a:schemeClr val="tx1"/>
                </a:solidFill>
              </a:rPr>
              <a:t>Для площади </a:t>
            </a:r>
            <a:r>
              <a:rPr lang="en-US" i="1" dirty="0">
                <a:solidFill>
                  <a:schemeClr val="tx1"/>
                </a:solidFill>
              </a:rPr>
              <a:t>A</a:t>
            </a:r>
            <a:r>
              <a:rPr lang="en-US" dirty="0">
                <a:solidFill>
                  <a:schemeClr val="tx1"/>
                </a:solidFill>
              </a:rPr>
              <a:t>≥1000 </a:t>
            </a:r>
            <a:r>
              <a:rPr lang="ru-RU" dirty="0">
                <a:solidFill>
                  <a:schemeClr val="tx1"/>
                </a:solidFill>
              </a:rPr>
              <a:t>м</a:t>
            </a:r>
            <a:r>
              <a:rPr lang="ru-RU" baseline="30000" dirty="0">
                <a:solidFill>
                  <a:schemeClr val="tx1"/>
                </a:solidFill>
              </a:rPr>
              <a:t>2</a:t>
            </a:r>
            <a:r>
              <a:rPr lang="ru-RU" dirty="0">
                <a:solidFill>
                  <a:schemeClr val="tx1"/>
                </a:solidFill>
              </a:rPr>
              <a:t>:</a:t>
            </a:r>
          </a:p>
          <a:p>
            <a:pPr marL="0" indent="0" algn="just">
              <a:buNone/>
            </a:pPr>
            <a:endParaRPr lang="ru-RU" dirty="0">
              <a:solidFill>
                <a:schemeClr val="tx1"/>
              </a:solidFill>
            </a:endParaRPr>
          </a:p>
          <a:p>
            <a:pPr marL="0" indent="0" algn="just">
              <a:spcBef>
                <a:spcPts val="0"/>
              </a:spcBef>
              <a:buNone/>
            </a:pPr>
            <a:endParaRPr lang="ru-RU" dirty="0">
              <a:solidFill>
                <a:schemeClr val="tx1"/>
              </a:solidFill>
            </a:endParaRPr>
          </a:p>
          <a:p>
            <a:pPr marL="0" indent="388479" algn="just">
              <a:lnSpc>
                <a:spcPct val="150000"/>
              </a:lnSpc>
              <a:spcBef>
                <a:spcPts val="0"/>
              </a:spcBef>
              <a:spcAft>
                <a:spcPts val="0"/>
              </a:spcAft>
              <a:buNone/>
            </a:pPr>
            <a:r>
              <a:rPr lang="ru-RU" dirty="0">
                <a:solidFill>
                  <a:schemeClr val="tx1"/>
                </a:solidFill>
              </a:rPr>
              <a:t>Объем пробы в предположении, что в ней должно содержаться не менее 20 частиц с размерами, соответствующими наибольшему из заданных пороговых значений</a:t>
            </a:r>
          </a:p>
          <a:p>
            <a:pPr marL="0" indent="0" algn="ctr">
              <a:buNone/>
            </a:pPr>
            <a:endParaRPr lang="ru-RU" dirty="0">
              <a:solidFill>
                <a:schemeClr val="tx1"/>
              </a:solidFill>
            </a:endParaRPr>
          </a:p>
        </p:txBody>
      </p:sp>
      <mc:AlternateContent xmlns:mc="http://schemas.openxmlformats.org/markup-compatibility/2006">
        <mc:Choice xmlns:a14="http://schemas.microsoft.com/office/drawing/2010/main" Requires="a14">
          <p:graphicFrame>
            <p:nvGraphicFramePr>
              <p:cNvPr id="4" name="Таблица 4">
                <a:extLst>
                  <a:ext uri="{FF2B5EF4-FFF2-40B4-BE49-F238E27FC236}">
                    <a16:creationId xmlns:a16="http://schemas.microsoft.com/office/drawing/2014/main" id="{3F6B5E0E-6273-4D3A-BDBE-F4742AA8D8C1}"/>
                  </a:ext>
                </a:extLst>
              </p:cNvPr>
              <p:cNvGraphicFramePr>
                <a:graphicFrameLocks noGrp="1"/>
              </p:cNvGraphicFramePr>
              <p:nvPr>
                <p:extLst/>
              </p:nvPr>
            </p:nvGraphicFramePr>
            <p:xfrm>
              <a:off x="962406" y="3023062"/>
              <a:ext cx="8822055" cy="325127"/>
            </p:xfrm>
            <a:graphic>
              <a:graphicData uri="http://schemas.openxmlformats.org/drawingml/2006/table">
                <a:tbl>
                  <a:tblPr firstRow="1" bandRow="1">
                    <a:tableStyleId>{2D5ABB26-0587-4C30-8999-92F81FD0307C}</a:tableStyleId>
                  </a:tblPr>
                  <a:tblGrid>
                    <a:gridCol w="8110277">
                      <a:extLst>
                        <a:ext uri="{9D8B030D-6E8A-4147-A177-3AD203B41FA5}">
                          <a16:colId xmlns:a16="http://schemas.microsoft.com/office/drawing/2014/main" val="3477846055"/>
                        </a:ext>
                      </a:extLst>
                    </a:gridCol>
                    <a:gridCol w="711778">
                      <a:extLst>
                        <a:ext uri="{9D8B030D-6E8A-4147-A177-3AD203B41FA5}">
                          <a16:colId xmlns:a16="http://schemas.microsoft.com/office/drawing/2014/main" val="3649031874"/>
                        </a:ext>
                      </a:extLst>
                    </a:gridCol>
                  </a:tblGrid>
                  <a:tr h="325127">
                    <a:tc>
                      <a:txBody>
                        <a:bodyPr/>
                        <a:lstStyle/>
                        <a:p>
                          <a:pPr algn="ctr"/>
                          <a14:m>
                            <m:oMathPara xmlns:m="http://schemas.openxmlformats.org/officeDocument/2006/math">
                              <m:oMathParaPr>
                                <m:jc m:val="centerGroup"/>
                              </m:oMathParaPr>
                              <m:oMath xmlns:m="http://schemas.openxmlformats.org/officeDocument/2006/math">
                                <m:sSub>
                                  <m:sSubPr>
                                    <m:ctrlPr>
                                      <a:rPr lang="ru-RU" sz="1400" i="1" smtClean="0">
                                        <a:latin typeface="Cambria Math" panose="02040503050406030204" pitchFamily="18" charset="0"/>
                                      </a:rPr>
                                    </m:ctrlPr>
                                  </m:sSubPr>
                                  <m:e>
                                    <m:r>
                                      <a:rPr lang="en-US" sz="1400" b="0" i="1" smtClean="0">
                                        <a:latin typeface="Cambria Math" panose="02040503050406030204" pitchFamily="18" charset="0"/>
                                      </a:rPr>
                                      <m:t>𝑁</m:t>
                                    </m:r>
                                  </m:e>
                                  <m:sub>
                                    <m:r>
                                      <a:rPr lang="en-US" sz="1400" b="0" i="1" smtClean="0">
                                        <a:latin typeface="Cambria Math" panose="02040503050406030204" pitchFamily="18" charset="0"/>
                                      </a:rPr>
                                      <m:t>𝐿</m:t>
                                    </m:r>
                                  </m:sub>
                                </m:sSub>
                                <m:r>
                                  <a:rPr lang="en-US" sz="1400" b="0" i="1" smtClean="0">
                                    <a:latin typeface="Cambria Math" panose="02040503050406030204" pitchFamily="18" charset="0"/>
                                  </a:rPr>
                                  <m:t>=</m:t>
                                </m:r>
                                <m:rad>
                                  <m:radPr>
                                    <m:degHide m:val="on"/>
                                    <m:ctrlPr>
                                      <a:rPr lang="en-US" sz="1400" b="0" i="1" smtClean="0">
                                        <a:latin typeface="Cambria Math" panose="02040503050406030204" pitchFamily="18" charset="0"/>
                                      </a:rPr>
                                    </m:ctrlPr>
                                  </m:radPr>
                                  <m:deg/>
                                  <m:e>
                                    <m:r>
                                      <a:rPr lang="en-US" sz="1400" b="0" i="1" smtClean="0">
                                        <a:latin typeface="Cambria Math" panose="02040503050406030204" pitchFamily="18" charset="0"/>
                                      </a:rPr>
                                      <m:t>𝐴</m:t>
                                    </m:r>
                                  </m:e>
                                </m:rad>
                                <m:r>
                                  <a:rPr lang="en-US" sz="1400" b="0" i="0" smtClean="0">
                                    <a:latin typeface="Cambria Math" panose="02040503050406030204" pitchFamily="18" charset="0"/>
                                  </a:rPr>
                                  <m:t>.</m:t>
                                </m:r>
                              </m:oMath>
                            </m:oMathPara>
                          </a14:m>
                          <a:endParaRPr lang="ru-RU" sz="1400" dirty="0"/>
                        </a:p>
                      </a:txBody>
                      <a:tcPr marL="80201" marR="80201" marT="40100" marB="40100"/>
                    </a:tc>
                    <a:tc>
                      <a:txBody>
                        <a:bodyPr/>
                        <a:lstStyle/>
                        <a:p>
                          <a:pPr algn="r"/>
                          <a:r>
                            <a:rPr lang="en-US" sz="1400" dirty="0"/>
                            <a:t>(3)</a:t>
                          </a:r>
                          <a:endParaRPr lang="ru-RU" sz="1400" dirty="0"/>
                        </a:p>
                      </a:txBody>
                      <a:tcPr marL="80201" marR="80201" marT="40100" marB="40100"/>
                    </a:tc>
                    <a:extLst>
                      <a:ext uri="{0D108BD9-81ED-4DB2-BD59-A6C34878D82A}">
                        <a16:rowId xmlns:a16="http://schemas.microsoft.com/office/drawing/2014/main" val="1294955266"/>
                      </a:ext>
                    </a:extLst>
                  </a:tr>
                </a:tbl>
              </a:graphicData>
            </a:graphic>
          </p:graphicFrame>
        </mc:Choice>
        <mc:Fallback>
          <p:graphicFrame>
            <p:nvGraphicFramePr>
              <p:cNvPr id="4" name="Таблица 4">
                <a:extLst>
                  <a:ext uri="{FF2B5EF4-FFF2-40B4-BE49-F238E27FC236}">
                    <a16:creationId xmlns:a16="http://schemas.microsoft.com/office/drawing/2014/main" id="{3F6B5E0E-6273-4D3A-BDBE-F4742AA8D8C1}"/>
                  </a:ext>
                </a:extLst>
              </p:cNvPr>
              <p:cNvGraphicFramePr>
                <a:graphicFrameLocks noGrp="1"/>
              </p:cNvGraphicFramePr>
              <p:nvPr>
                <p:extLst/>
              </p:nvPr>
            </p:nvGraphicFramePr>
            <p:xfrm>
              <a:off x="962406" y="3023062"/>
              <a:ext cx="8822055" cy="325127"/>
            </p:xfrm>
            <a:graphic>
              <a:graphicData uri="http://schemas.openxmlformats.org/drawingml/2006/table">
                <a:tbl>
                  <a:tblPr firstRow="1" bandRow="1">
                    <a:tableStyleId>{2D5ABB26-0587-4C30-8999-92F81FD0307C}</a:tableStyleId>
                  </a:tblPr>
                  <a:tblGrid>
                    <a:gridCol w="8110277">
                      <a:extLst>
                        <a:ext uri="{9D8B030D-6E8A-4147-A177-3AD203B41FA5}">
                          <a16:colId xmlns:a16="http://schemas.microsoft.com/office/drawing/2014/main" val="3477846055"/>
                        </a:ext>
                      </a:extLst>
                    </a:gridCol>
                    <a:gridCol w="711778">
                      <a:extLst>
                        <a:ext uri="{9D8B030D-6E8A-4147-A177-3AD203B41FA5}">
                          <a16:colId xmlns:a16="http://schemas.microsoft.com/office/drawing/2014/main" val="3649031874"/>
                        </a:ext>
                      </a:extLst>
                    </a:gridCol>
                  </a:tblGrid>
                  <a:tr h="325127">
                    <a:tc>
                      <a:txBody>
                        <a:bodyPr/>
                        <a:lstStyle/>
                        <a:p>
                          <a:endParaRPr lang="ru-RU"/>
                        </a:p>
                      </a:txBody>
                      <a:tcPr marL="80201" marR="80201" marT="40100" marB="40100">
                        <a:blipFill>
                          <a:blip r:embed="rId2"/>
                          <a:stretch>
                            <a:fillRect t="-3636" r="-8784" b="-9091"/>
                          </a:stretch>
                        </a:blipFill>
                      </a:tcPr>
                    </a:tc>
                    <a:tc>
                      <a:txBody>
                        <a:bodyPr/>
                        <a:lstStyle/>
                        <a:p>
                          <a:pPr algn="r"/>
                          <a:r>
                            <a:rPr lang="en-US" sz="1400" dirty="0"/>
                            <a:t>(3)</a:t>
                          </a:r>
                          <a:endParaRPr lang="ru-RU" sz="1400" dirty="0"/>
                        </a:p>
                      </a:txBody>
                      <a:tcPr marL="80201" marR="80201" marT="40100" marB="40100"/>
                    </a:tc>
                    <a:extLst>
                      <a:ext uri="{0D108BD9-81ED-4DB2-BD59-A6C34878D82A}">
                        <a16:rowId xmlns:a16="http://schemas.microsoft.com/office/drawing/2014/main" val="1294955266"/>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6" name="Таблица 4">
                <a:extLst>
                  <a:ext uri="{FF2B5EF4-FFF2-40B4-BE49-F238E27FC236}">
                    <a16:creationId xmlns:a16="http://schemas.microsoft.com/office/drawing/2014/main" id="{FA888289-4859-46B3-ADB7-EAF4018CC74C}"/>
                  </a:ext>
                </a:extLst>
              </p:cNvPr>
              <p:cNvGraphicFramePr>
                <a:graphicFrameLocks noGrp="1"/>
              </p:cNvGraphicFramePr>
              <p:nvPr>
                <p:extLst/>
              </p:nvPr>
            </p:nvGraphicFramePr>
            <p:xfrm>
              <a:off x="962406" y="3823294"/>
              <a:ext cx="8822055" cy="628078"/>
            </p:xfrm>
            <a:graphic>
              <a:graphicData uri="http://schemas.openxmlformats.org/drawingml/2006/table">
                <a:tbl>
                  <a:tblPr firstRow="1" bandRow="1">
                    <a:tableStyleId>{2D5ABB26-0587-4C30-8999-92F81FD0307C}</a:tableStyleId>
                  </a:tblPr>
                  <a:tblGrid>
                    <a:gridCol w="8110277">
                      <a:extLst>
                        <a:ext uri="{9D8B030D-6E8A-4147-A177-3AD203B41FA5}">
                          <a16:colId xmlns:a16="http://schemas.microsoft.com/office/drawing/2014/main" val="3477846055"/>
                        </a:ext>
                      </a:extLst>
                    </a:gridCol>
                    <a:gridCol w="711778">
                      <a:extLst>
                        <a:ext uri="{9D8B030D-6E8A-4147-A177-3AD203B41FA5}">
                          <a16:colId xmlns:a16="http://schemas.microsoft.com/office/drawing/2014/main" val="3649031874"/>
                        </a:ext>
                      </a:extLst>
                    </a:gridCol>
                  </a:tblGrid>
                  <a:tr h="620774">
                    <a:tc>
                      <a:txBody>
                        <a:bodyPr/>
                        <a:lstStyle/>
                        <a:p>
                          <a:pPr algn="ctr"/>
                          <a14:m>
                            <m:oMathPara xmlns:m="http://schemas.openxmlformats.org/officeDocument/2006/math">
                              <m:oMathParaPr>
                                <m:jc m:val="centerGroup"/>
                              </m:oMathParaPr>
                              <m:oMath xmlns:m="http://schemas.openxmlformats.org/officeDocument/2006/math">
                                <m:sSub>
                                  <m:sSubPr>
                                    <m:ctrlPr>
                                      <a:rPr lang="ru-RU" sz="1600" i="1" smtClean="0">
                                        <a:effectLst/>
                                        <a:latin typeface="Cambria Math" panose="02040503050406030204" pitchFamily="18" charset="0"/>
                                        <a:cs typeface="Times New Roman" panose="02020603050405020304" pitchFamily="18" charset="0"/>
                                      </a:rPr>
                                    </m:ctrlPr>
                                  </m:sSubPr>
                                  <m:e>
                                    <m:r>
                                      <a:rPr lang="ru-RU" sz="1600" i="1">
                                        <a:effectLst/>
                                        <a:latin typeface="Cambria Math" panose="02040503050406030204" pitchFamily="18" charset="0"/>
                                        <a:ea typeface="Calibri" panose="020F0502020204030204" pitchFamily="34" charset="0"/>
                                        <a:cs typeface="Times New Roman" panose="02020603050405020304" pitchFamily="18" charset="0"/>
                                      </a:rPr>
                                      <m:t>𝑁</m:t>
                                    </m:r>
                                  </m:e>
                                  <m:sub>
                                    <m:r>
                                      <m:rPr>
                                        <m:sty m:val="p"/>
                                      </m:rPr>
                                      <a:rPr lang="ru-RU" sz="1600">
                                        <a:effectLst/>
                                        <a:latin typeface="Cambria Math" panose="02040503050406030204" pitchFamily="18" charset="0"/>
                                        <a:ea typeface="Calibri" panose="020F0502020204030204" pitchFamily="34" charset="0"/>
                                        <a:cs typeface="Times New Roman" panose="02020603050405020304" pitchFamily="18" charset="0"/>
                                      </a:rPr>
                                      <m:t>L</m:t>
                                    </m:r>
                                  </m:sub>
                                </m:sSub>
                                <m:r>
                                  <a:rPr lang="ru-RU" sz="1600" i="1">
                                    <a:effectLst/>
                                    <a:latin typeface="Cambria Math" panose="02040503050406030204" pitchFamily="18" charset="0"/>
                                    <a:ea typeface="Calibri" panose="020F0502020204030204" pitchFamily="34" charset="0"/>
                                    <a:cs typeface="Times New Roman" panose="02020603050405020304" pitchFamily="18" charset="0"/>
                                  </a:rPr>
                                  <m:t>=27</m:t>
                                </m:r>
                                <m:d>
                                  <m:dPr>
                                    <m:ctrlPr>
                                      <a:rPr lang="ru-RU" sz="1600" i="1">
                                        <a:effectLst/>
                                        <a:latin typeface="Cambria Math" panose="02040503050406030204" pitchFamily="18" charset="0"/>
                                        <a:cs typeface="Times New Roman" panose="02020603050405020304" pitchFamily="18" charset="0"/>
                                      </a:rPr>
                                    </m:ctrlPr>
                                  </m:dPr>
                                  <m:e>
                                    <m:f>
                                      <m:fPr>
                                        <m:ctrlPr>
                                          <a:rPr lang="ru-RU" sz="1600" i="1">
                                            <a:effectLst/>
                                            <a:latin typeface="Cambria Math" panose="02040503050406030204" pitchFamily="18" charset="0"/>
                                            <a:cs typeface="Times New Roman" panose="02020603050405020304" pitchFamily="18" charset="0"/>
                                          </a:rPr>
                                        </m:ctrlPr>
                                      </m:fPr>
                                      <m:num>
                                        <m:r>
                                          <a:rPr lang="en-US" sz="1600" i="1">
                                            <a:effectLst/>
                                            <a:latin typeface="Cambria Math" panose="02040503050406030204" pitchFamily="18" charset="0"/>
                                            <a:ea typeface="Calibri" panose="020F0502020204030204" pitchFamily="34" charset="0"/>
                                            <a:cs typeface="Times New Roman" panose="02020603050405020304" pitchFamily="18" charset="0"/>
                                          </a:rPr>
                                          <m:t>𝐴</m:t>
                                        </m:r>
                                      </m:num>
                                      <m:den>
                                        <m:r>
                                          <a:rPr lang="ru-RU" sz="1600" i="1">
                                            <a:effectLst/>
                                            <a:latin typeface="Cambria Math" panose="02040503050406030204" pitchFamily="18" charset="0"/>
                                            <a:ea typeface="Calibri" panose="020F0502020204030204" pitchFamily="34" charset="0"/>
                                            <a:cs typeface="Times New Roman" panose="02020603050405020304" pitchFamily="18" charset="0"/>
                                          </a:rPr>
                                          <m:t>1000</m:t>
                                        </m:r>
                                      </m:den>
                                    </m:f>
                                  </m:e>
                                </m:d>
                                <m:r>
                                  <a:rPr lang="en-US" sz="1400" b="0" i="0" smtClean="0">
                                    <a:latin typeface="Cambria Math" panose="02040503050406030204" pitchFamily="18" charset="0"/>
                                  </a:rPr>
                                  <m:t>.</m:t>
                                </m:r>
                              </m:oMath>
                            </m:oMathPara>
                          </a14:m>
                          <a:endParaRPr lang="ru-RU" sz="1400" dirty="0"/>
                        </a:p>
                      </a:txBody>
                      <a:tcPr marL="80201" marR="80201" marT="40100" marB="40100"/>
                    </a:tc>
                    <a:tc>
                      <a:txBody>
                        <a:bodyPr/>
                        <a:lstStyle/>
                        <a:p>
                          <a:pPr algn="r"/>
                          <a:r>
                            <a:rPr lang="en-US" sz="1400" dirty="0"/>
                            <a:t>(</a:t>
                          </a:r>
                          <a:r>
                            <a:rPr lang="ru-RU" sz="1400" dirty="0"/>
                            <a:t>4</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6" name="Таблица 4">
                <a:extLst>
                  <a:ext uri="{FF2B5EF4-FFF2-40B4-BE49-F238E27FC236}">
                    <a16:creationId xmlns:a16="http://schemas.microsoft.com/office/drawing/2014/main" id="{FA888289-4859-46B3-ADB7-EAF4018CC74C}"/>
                  </a:ext>
                </a:extLst>
              </p:cNvPr>
              <p:cNvGraphicFramePr>
                <a:graphicFrameLocks noGrp="1"/>
              </p:cNvGraphicFramePr>
              <p:nvPr>
                <p:extLst/>
              </p:nvPr>
            </p:nvGraphicFramePr>
            <p:xfrm>
              <a:off x="962406" y="3823294"/>
              <a:ext cx="8822055" cy="628078"/>
            </p:xfrm>
            <a:graphic>
              <a:graphicData uri="http://schemas.openxmlformats.org/drawingml/2006/table">
                <a:tbl>
                  <a:tblPr firstRow="1" bandRow="1">
                    <a:tableStyleId>{2D5ABB26-0587-4C30-8999-92F81FD0307C}</a:tableStyleId>
                  </a:tblPr>
                  <a:tblGrid>
                    <a:gridCol w="8110277">
                      <a:extLst>
                        <a:ext uri="{9D8B030D-6E8A-4147-A177-3AD203B41FA5}">
                          <a16:colId xmlns:a16="http://schemas.microsoft.com/office/drawing/2014/main" val="3477846055"/>
                        </a:ext>
                      </a:extLst>
                    </a:gridCol>
                    <a:gridCol w="711778">
                      <a:extLst>
                        <a:ext uri="{9D8B030D-6E8A-4147-A177-3AD203B41FA5}">
                          <a16:colId xmlns:a16="http://schemas.microsoft.com/office/drawing/2014/main" val="3649031874"/>
                        </a:ext>
                      </a:extLst>
                    </a:gridCol>
                  </a:tblGrid>
                  <a:tr h="628078">
                    <a:tc>
                      <a:txBody>
                        <a:bodyPr/>
                        <a:lstStyle/>
                        <a:p>
                          <a:endParaRPr lang="ru-RU"/>
                        </a:p>
                      </a:txBody>
                      <a:tcPr marL="80201" marR="80201" marT="40100" marB="40100">
                        <a:blipFill>
                          <a:blip r:embed="rId3"/>
                          <a:stretch>
                            <a:fillRect r="-8784"/>
                          </a:stretch>
                        </a:blipFill>
                      </a:tcPr>
                    </a:tc>
                    <a:tc>
                      <a:txBody>
                        <a:bodyPr/>
                        <a:lstStyle/>
                        <a:p>
                          <a:pPr algn="r"/>
                          <a:r>
                            <a:rPr lang="en-US" sz="1400" dirty="0"/>
                            <a:t>(</a:t>
                          </a:r>
                          <a:r>
                            <a:rPr lang="ru-RU" sz="1400" dirty="0"/>
                            <a:t>4</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8" name="Таблица 4">
                <a:extLst>
                  <a:ext uri="{FF2B5EF4-FFF2-40B4-BE49-F238E27FC236}">
                    <a16:creationId xmlns:a16="http://schemas.microsoft.com/office/drawing/2014/main" id="{408D87F3-62B2-4220-837E-B0BDDF355703}"/>
                  </a:ext>
                </a:extLst>
              </p:cNvPr>
              <p:cNvGraphicFramePr>
                <a:graphicFrameLocks noGrp="1"/>
              </p:cNvGraphicFramePr>
              <p:nvPr>
                <p:extLst/>
              </p:nvPr>
            </p:nvGraphicFramePr>
            <p:xfrm>
              <a:off x="962406" y="5228797"/>
              <a:ext cx="8822055" cy="598170"/>
            </p:xfrm>
            <a:graphic>
              <a:graphicData uri="http://schemas.openxmlformats.org/drawingml/2006/table">
                <a:tbl>
                  <a:tblPr firstRow="1" bandRow="1">
                    <a:tableStyleId>{2D5ABB26-0587-4C30-8999-92F81FD0307C}</a:tableStyleId>
                  </a:tblPr>
                  <a:tblGrid>
                    <a:gridCol w="8110277">
                      <a:extLst>
                        <a:ext uri="{9D8B030D-6E8A-4147-A177-3AD203B41FA5}">
                          <a16:colId xmlns:a16="http://schemas.microsoft.com/office/drawing/2014/main" val="3477846055"/>
                        </a:ext>
                      </a:extLst>
                    </a:gridCol>
                    <a:gridCol w="711778">
                      <a:extLst>
                        <a:ext uri="{9D8B030D-6E8A-4147-A177-3AD203B41FA5}">
                          <a16:colId xmlns:a16="http://schemas.microsoft.com/office/drawing/2014/main" val="3649031874"/>
                        </a:ext>
                      </a:extLst>
                    </a:gridCol>
                  </a:tblGrid>
                  <a:tr h="591312">
                    <a:tc>
                      <a:txBody>
                        <a:bodyPr/>
                        <a:lstStyle/>
                        <a:p>
                          <a:pPr algn="ctr"/>
                          <a14:m>
                            <m:oMathPara xmlns:m="http://schemas.openxmlformats.org/officeDocument/2006/math">
                              <m:oMathParaPr>
                                <m:jc m:val="centerGroup"/>
                              </m:oMathParaPr>
                              <m:oMath xmlns:m="http://schemas.openxmlformats.org/officeDocument/2006/math">
                                <m:sSub>
                                  <m:sSubPr>
                                    <m:ctrlPr>
                                      <a:rPr lang="ru-RU" sz="1600" i="1" kern="1200" smtClean="0">
                                        <a:solidFill>
                                          <a:schemeClr val="tx1"/>
                                        </a:solidFill>
                                        <a:effectLst/>
                                        <a:latin typeface="Cambria Math" panose="02040503050406030204" pitchFamily="18" charset="0"/>
                                        <a:ea typeface="+mn-ea"/>
                                        <a:cs typeface="+mn-cs"/>
                                      </a:rPr>
                                    </m:ctrlPr>
                                  </m:sSubPr>
                                  <m:e>
                                    <m:r>
                                      <a:rPr lang="ru-RU" sz="1600" i="1" kern="1200">
                                        <a:solidFill>
                                          <a:schemeClr val="tx1"/>
                                        </a:solidFill>
                                        <a:effectLst/>
                                        <a:latin typeface="Cambria Math" panose="02040503050406030204" pitchFamily="18" charset="0"/>
                                        <a:ea typeface="+mn-ea"/>
                                        <a:cs typeface="+mn-cs"/>
                                      </a:rPr>
                                      <m:t>𝑉</m:t>
                                    </m:r>
                                  </m:e>
                                  <m:sub>
                                    <m:r>
                                      <m:rPr>
                                        <m:sty m:val="p"/>
                                      </m:rPr>
                                      <a:rPr lang="ru-RU" sz="1600" kern="1200">
                                        <a:solidFill>
                                          <a:schemeClr val="tx1"/>
                                        </a:solidFill>
                                        <a:effectLst/>
                                        <a:latin typeface="Cambria Math" panose="02040503050406030204" pitchFamily="18" charset="0"/>
                                        <a:ea typeface="+mn-ea"/>
                                        <a:cs typeface="+mn-cs"/>
                                      </a:rPr>
                                      <m:t>S</m:t>
                                    </m:r>
                                  </m:sub>
                                </m:sSub>
                                <m:r>
                                  <a:rPr lang="ru-RU" sz="1600" i="1" kern="1200">
                                    <a:solidFill>
                                      <a:schemeClr val="tx1"/>
                                    </a:solidFill>
                                    <a:effectLst/>
                                    <a:latin typeface="Cambria Math" panose="02040503050406030204" pitchFamily="18" charset="0"/>
                                    <a:ea typeface="+mn-ea"/>
                                    <a:cs typeface="+mn-cs"/>
                                  </a:rPr>
                                  <m:t>=</m:t>
                                </m:r>
                                <m:f>
                                  <m:fPr>
                                    <m:ctrlPr>
                                      <a:rPr lang="ru-RU" sz="1600" i="1" kern="1200">
                                        <a:solidFill>
                                          <a:schemeClr val="tx1"/>
                                        </a:solidFill>
                                        <a:effectLst/>
                                        <a:latin typeface="Cambria Math" panose="02040503050406030204" pitchFamily="18" charset="0"/>
                                        <a:ea typeface="+mn-ea"/>
                                        <a:cs typeface="+mn-cs"/>
                                      </a:rPr>
                                    </m:ctrlPr>
                                  </m:fPr>
                                  <m:num>
                                    <m:r>
                                      <a:rPr lang="ru-RU" sz="1600" i="1" kern="1200">
                                        <a:solidFill>
                                          <a:schemeClr val="tx1"/>
                                        </a:solidFill>
                                        <a:effectLst/>
                                        <a:latin typeface="Cambria Math" panose="02040503050406030204" pitchFamily="18" charset="0"/>
                                        <a:ea typeface="+mn-ea"/>
                                        <a:cs typeface="+mn-cs"/>
                                      </a:rPr>
                                      <m:t>20</m:t>
                                    </m:r>
                                  </m:num>
                                  <m:den>
                                    <m:sSub>
                                      <m:sSubPr>
                                        <m:ctrlPr>
                                          <a:rPr lang="ru-RU" sz="1600" i="1" kern="1200">
                                            <a:solidFill>
                                              <a:schemeClr val="tx1"/>
                                            </a:solidFill>
                                            <a:effectLst/>
                                            <a:latin typeface="Cambria Math" panose="02040503050406030204" pitchFamily="18" charset="0"/>
                                            <a:ea typeface="+mn-ea"/>
                                            <a:cs typeface="+mn-cs"/>
                                          </a:rPr>
                                        </m:ctrlPr>
                                      </m:sSubPr>
                                      <m:e>
                                        <m:r>
                                          <a:rPr lang="ru-RU" sz="1600" i="1" kern="1200">
                                            <a:solidFill>
                                              <a:schemeClr val="tx1"/>
                                            </a:solidFill>
                                            <a:effectLst/>
                                            <a:latin typeface="Cambria Math" panose="02040503050406030204" pitchFamily="18" charset="0"/>
                                            <a:ea typeface="+mn-ea"/>
                                            <a:cs typeface="+mn-cs"/>
                                          </a:rPr>
                                          <m:t>𝐶</m:t>
                                        </m:r>
                                      </m:e>
                                      <m:sub>
                                        <m:r>
                                          <m:rPr>
                                            <m:sty m:val="p"/>
                                          </m:rPr>
                                          <a:rPr lang="ru-RU" sz="1600" kern="1200">
                                            <a:solidFill>
                                              <a:schemeClr val="tx1"/>
                                            </a:solidFill>
                                            <a:effectLst/>
                                            <a:latin typeface="Cambria Math" panose="02040503050406030204" pitchFamily="18" charset="0"/>
                                            <a:ea typeface="+mn-ea"/>
                                            <a:cs typeface="+mn-cs"/>
                                          </a:rPr>
                                          <m:t>n</m:t>
                                        </m:r>
                                        <m:r>
                                          <a:rPr lang="ru-RU" sz="1600" kern="1200">
                                            <a:solidFill>
                                              <a:schemeClr val="tx1"/>
                                            </a:solidFill>
                                            <a:effectLst/>
                                            <a:latin typeface="Cambria Math" panose="02040503050406030204" pitchFamily="18" charset="0"/>
                                            <a:ea typeface="+mn-ea"/>
                                            <a:cs typeface="+mn-cs"/>
                                          </a:rPr>
                                          <m:t>, </m:t>
                                        </m:r>
                                        <m:r>
                                          <m:rPr>
                                            <m:sty m:val="p"/>
                                          </m:rPr>
                                          <a:rPr lang="ru-RU" sz="1600" kern="1200">
                                            <a:solidFill>
                                              <a:schemeClr val="tx1"/>
                                            </a:solidFill>
                                            <a:effectLst/>
                                            <a:latin typeface="Cambria Math" panose="02040503050406030204" pitchFamily="18" charset="0"/>
                                            <a:ea typeface="+mn-ea"/>
                                            <a:cs typeface="+mn-cs"/>
                                          </a:rPr>
                                          <m:t>max</m:t>
                                        </m:r>
                                      </m:sub>
                                    </m:sSub>
                                  </m:den>
                                </m:f>
                                <m:r>
                                  <a:rPr lang="ru-RU" sz="1600" i="1" kern="1200">
                                    <a:solidFill>
                                      <a:schemeClr val="tx1"/>
                                    </a:solidFill>
                                    <a:effectLst/>
                                    <a:latin typeface="Cambria Math" panose="02040503050406030204" pitchFamily="18" charset="0"/>
                                    <a:ea typeface="+mn-ea"/>
                                    <a:cs typeface="+mn-cs"/>
                                  </a:rPr>
                                  <m:t>1000</m:t>
                                </m:r>
                                <m:r>
                                  <a:rPr lang="ru-RU" sz="1600" b="0" i="0" kern="1200" smtClean="0">
                                    <a:solidFill>
                                      <a:schemeClr val="tx1"/>
                                    </a:solidFill>
                                    <a:effectLst/>
                                    <a:latin typeface="Cambria Math" panose="02040503050406030204" pitchFamily="18" charset="0"/>
                                    <a:ea typeface="+mn-ea"/>
                                    <a:cs typeface="+mn-cs"/>
                                  </a:rPr>
                                  <m:t> </m:t>
                                </m:r>
                                <m:d>
                                  <m:dPr>
                                    <m:begChr m:val="["/>
                                    <m:endChr m:val="]"/>
                                    <m:ctrlPr>
                                      <a:rPr lang="ru-RU" sz="1600" b="0" i="1" kern="1200" smtClean="0">
                                        <a:solidFill>
                                          <a:schemeClr val="tx1"/>
                                        </a:solidFill>
                                        <a:effectLst/>
                                        <a:latin typeface="Cambria Math" panose="02040503050406030204" pitchFamily="18" charset="0"/>
                                        <a:ea typeface="+mn-ea"/>
                                        <a:cs typeface="+mn-cs"/>
                                      </a:rPr>
                                    </m:ctrlPr>
                                  </m:dPr>
                                  <m:e>
                                    <m:r>
                                      <a:rPr lang="ru-RU" sz="1600" b="0" i="1" kern="1200" smtClean="0">
                                        <a:solidFill>
                                          <a:schemeClr val="tx1"/>
                                        </a:solidFill>
                                        <a:effectLst/>
                                        <a:latin typeface="Cambria Math" panose="02040503050406030204" pitchFamily="18" charset="0"/>
                                        <a:ea typeface="+mn-ea"/>
                                        <a:cs typeface="+mn-cs"/>
                                      </a:rPr>
                                      <m:t>л</m:t>
                                    </m:r>
                                  </m:e>
                                </m:d>
                                <m:r>
                                  <a:rPr lang="en-US" sz="1400" b="0" i="0" smtClean="0">
                                    <a:latin typeface="Cambria Math" panose="02040503050406030204" pitchFamily="18" charset="0"/>
                                  </a:rPr>
                                  <m:t>.</m:t>
                                </m:r>
                              </m:oMath>
                            </m:oMathPara>
                          </a14:m>
                          <a:endParaRPr lang="ru-RU" sz="1400" dirty="0"/>
                        </a:p>
                      </a:txBody>
                      <a:tcPr marL="80201" marR="80201" marT="40100" marB="40100"/>
                    </a:tc>
                    <a:tc>
                      <a:txBody>
                        <a:bodyPr/>
                        <a:lstStyle/>
                        <a:p>
                          <a:pPr algn="r"/>
                          <a:r>
                            <a:rPr lang="en-US" sz="1400" dirty="0"/>
                            <a:t>(</a:t>
                          </a:r>
                          <a:r>
                            <a:rPr lang="ru-RU" sz="1400" dirty="0"/>
                            <a:t>5</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8" name="Таблица 4">
                <a:extLst>
                  <a:ext uri="{FF2B5EF4-FFF2-40B4-BE49-F238E27FC236}">
                    <a16:creationId xmlns:a16="http://schemas.microsoft.com/office/drawing/2014/main" id="{408D87F3-62B2-4220-837E-B0BDDF355703}"/>
                  </a:ext>
                </a:extLst>
              </p:cNvPr>
              <p:cNvGraphicFramePr>
                <a:graphicFrameLocks noGrp="1"/>
              </p:cNvGraphicFramePr>
              <p:nvPr>
                <p:extLst/>
              </p:nvPr>
            </p:nvGraphicFramePr>
            <p:xfrm>
              <a:off x="962406" y="5228797"/>
              <a:ext cx="8822055" cy="598170"/>
            </p:xfrm>
            <a:graphic>
              <a:graphicData uri="http://schemas.openxmlformats.org/drawingml/2006/table">
                <a:tbl>
                  <a:tblPr firstRow="1" bandRow="1">
                    <a:tableStyleId>{2D5ABB26-0587-4C30-8999-92F81FD0307C}</a:tableStyleId>
                  </a:tblPr>
                  <a:tblGrid>
                    <a:gridCol w="8110277">
                      <a:extLst>
                        <a:ext uri="{9D8B030D-6E8A-4147-A177-3AD203B41FA5}">
                          <a16:colId xmlns:a16="http://schemas.microsoft.com/office/drawing/2014/main" val="3477846055"/>
                        </a:ext>
                      </a:extLst>
                    </a:gridCol>
                    <a:gridCol w="711778">
                      <a:extLst>
                        <a:ext uri="{9D8B030D-6E8A-4147-A177-3AD203B41FA5}">
                          <a16:colId xmlns:a16="http://schemas.microsoft.com/office/drawing/2014/main" val="3649031874"/>
                        </a:ext>
                      </a:extLst>
                    </a:gridCol>
                  </a:tblGrid>
                  <a:tr h="598170">
                    <a:tc>
                      <a:txBody>
                        <a:bodyPr/>
                        <a:lstStyle/>
                        <a:p>
                          <a:endParaRPr lang="ru-RU"/>
                        </a:p>
                      </a:txBody>
                      <a:tcPr marL="80201" marR="80201" marT="40100" marB="40100">
                        <a:blipFill>
                          <a:blip r:embed="rId4"/>
                          <a:stretch>
                            <a:fillRect r="-8784"/>
                          </a:stretch>
                        </a:blipFill>
                      </a:tcPr>
                    </a:tc>
                    <a:tc>
                      <a:txBody>
                        <a:bodyPr/>
                        <a:lstStyle/>
                        <a:p>
                          <a:pPr algn="r"/>
                          <a:r>
                            <a:rPr lang="en-US" sz="1400" dirty="0"/>
                            <a:t>(</a:t>
                          </a:r>
                          <a:r>
                            <a:rPr lang="ru-RU" sz="1400" dirty="0"/>
                            <a:t>5</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p:sp>
        <p:nvSpPr>
          <p:cNvPr id="9" name="TextBox 8">
            <a:extLst>
              <a:ext uri="{FF2B5EF4-FFF2-40B4-BE49-F238E27FC236}">
                <a16:creationId xmlns:a16="http://schemas.microsoft.com/office/drawing/2014/main" id="{AB1D521C-1373-462B-9797-236ED4622B15}"/>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7</a:t>
            </a:r>
          </a:p>
        </p:txBody>
      </p:sp>
      <p:sp>
        <p:nvSpPr>
          <p:cNvPr id="10" name="TextBox 9">
            <a:extLst>
              <a:ext uri="{FF2B5EF4-FFF2-40B4-BE49-F238E27FC236}">
                <a16:creationId xmlns:a16="http://schemas.microsoft.com/office/drawing/2014/main" id="{ED53A50C-83DC-4C2C-ADB7-B4C71855349D}"/>
              </a:ext>
            </a:extLst>
          </p:cNvPr>
          <p:cNvSpPr txBox="1"/>
          <p:nvPr/>
        </p:nvSpPr>
        <p:spPr>
          <a:xfrm>
            <a:off x="962406" y="1071291"/>
            <a:ext cx="8822055" cy="578363"/>
          </a:xfrm>
          <a:prstGeom prst="rect">
            <a:avLst/>
          </a:prstGeom>
          <a:noFill/>
        </p:spPr>
        <p:txBody>
          <a:bodyPr wrap="square" rtlCol="0">
            <a:spAutoFit/>
          </a:bodyPr>
          <a:lstStyle/>
          <a:p>
            <a:pPr defTabSz="401010"/>
            <a:r>
              <a:rPr lang="en-US" sz="1579" dirty="0">
                <a:solidFill>
                  <a:srgbClr val="000000"/>
                </a:solidFill>
                <a:latin typeface="Calibri" panose="020F0502020204030204"/>
              </a:rPr>
              <a:t>[1] </a:t>
            </a:r>
            <a:r>
              <a:rPr lang="ru-RU" sz="1579" dirty="0">
                <a:solidFill>
                  <a:srgbClr val="000000"/>
                </a:solidFill>
                <a:latin typeface="Calibri" panose="020F0502020204030204"/>
              </a:rPr>
              <a:t>ГОСТ Р ИСО 14644-1-2017 Чистые помещения и связанные с ними контролируемые среды. Часть 1. Классификация чистоты воздуха по концентрации частиц</a:t>
            </a:r>
            <a:r>
              <a:rPr lang="en-US" sz="1579" dirty="0">
                <a:solidFill>
                  <a:srgbClr val="000000"/>
                </a:solidFill>
                <a:latin typeface="Calibri" panose="020F0502020204030204"/>
              </a:rPr>
              <a:t> </a:t>
            </a:r>
            <a:endParaRPr lang="ru-RU" sz="1579" dirty="0">
              <a:solidFill>
                <a:srgbClr val="000000"/>
              </a:solidFill>
              <a:latin typeface="Calibri" panose="020F0502020204030204"/>
            </a:endParaRPr>
          </a:p>
        </p:txBody>
      </p:sp>
    </p:spTree>
    <p:extLst>
      <p:ext uri="{BB962C8B-B14F-4D97-AF65-F5344CB8AC3E}">
        <p14:creationId xmlns:p14="http://schemas.microsoft.com/office/powerpoint/2010/main" val="27046506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8821AB-0E8E-4DA5-A6D3-C647F516F0FF}"/>
              </a:ext>
            </a:extLst>
          </p:cNvPr>
          <p:cNvSpPr>
            <a:spLocks noGrp="1"/>
          </p:cNvSpPr>
          <p:nvPr>
            <p:ph type="title"/>
          </p:nvPr>
        </p:nvSpPr>
        <p:spPr/>
        <p:txBody>
          <a:bodyPr>
            <a:normAutofit/>
          </a:bodyPr>
          <a:lstStyle/>
          <a:p>
            <a:r>
              <a:rPr lang="ru-RU" sz="3508" dirty="0">
                <a:solidFill>
                  <a:schemeClr val="tx1"/>
                </a:solidFill>
              </a:rPr>
              <a:t>Взятие проб и обработка результатов</a:t>
            </a:r>
          </a:p>
        </p:txBody>
      </p:sp>
      <p:sp>
        <p:nvSpPr>
          <p:cNvPr id="3" name="Объект 2">
            <a:extLst>
              <a:ext uri="{FF2B5EF4-FFF2-40B4-BE49-F238E27FC236}">
                <a16:creationId xmlns:a16="http://schemas.microsoft.com/office/drawing/2014/main" id="{E7466ADF-C5F1-44CA-80D9-BD1E7AB08705}"/>
              </a:ext>
            </a:extLst>
          </p:cNvPr>
          <p:cNvSpPr>
            <a:spLocks noGrp="1"/>
          </p:cNvSpPr>
          <p:nvPr>
            <p:ph idx="1"/>
          </p:nvPr>
        </p:nvSpPr>
        <p:spPr>
          <a:xfrm>
            <a:off x="962406" y="2607875"/>
            <a:ext cx="8822055" cy="3638726"/>
          </a:xfrm>
        </p:spPr>
        <p:txBody>
          <a:bodyPr>
            <a:normAutofit/>
          </a:bodyPr>
          <a:lstStyle/>
          <a:p>
            <a:pPr marL="0" indent="395441" algn="just">
              <a:lnSpc>
                <a:spcPct val="150000"/>
              </a:lnSpc>
              <a:spcBef>
                <a:spcPts val="0"/>
              </a:spcBef>
              <a:buNone/>
            </a:pPr>
            <a:r>
              <a:rPr lang="ru-RU" dirty="0">
                <a:solidFill>
                  <a:schemeClr val="tx1"/>
                </a:solidFill>
              </a:rPr>
              <a:t>В случае однонаправленного потока пробоотборник счетчика должен быть установлен навстречу потоку воздуха. Иначе он должен быть установлен вертикально вверх.</a:t>
            </a:r>
          </a:p>
          <a:p>
            <a:pPr marL="0" indent="395441" algn="just">
              <a:lnSpc>
                <a:spcPct val="150000"/>
              </a:lnSpc>
              <a:spcBef>
                <a:spcPts val="0"/>
              </a:spcBef>
              <a:buNone/>
            </a:pPr>
            <a:r>
              <a:rPr lang="ru-RU" dirty="0">
                <a:solidFill>
                  <a:schemeClr val="tx1"/>
                </a:solidFill>
              </a:rPr>
              <a:t>Средняя концентрация частиц в точке отбора проб </a:t>
            </a:r>
            <a:r>
              <a:rPr lang="en-US" i="1" dirty="0" err="1">
                <a:solidFill>
                  <a:schemeClr val="tx1"/>
                </a:solidFill>
              </a:rPr>
              <a:t>i</a:t>
            </a:r>
            <a:r>
              <a:rPr lang="en-US" i="1" dirty="0">
                <a:solidFill>
                  <a:schemeClr val="tx1"/>
                </a:solidFill>
              </a:rPr>
              <a:t> </a:t>
            </a:r>
            <a:r>
              <a:rPr lang="en-US" dirty="0">
                <a:solidFill>
                  <a:schemeClr val="tx1"/>
                </a:solidFill>
              </a:rPr>
              <a:t>[1]</a:t>
            </a:r>
            <a:endParaRPr lang="ru-RU" dirty="0">
              <a:solidFill>
                <a:schemeClr val="tx1"/>
              </a:solidFill>
            </a:endParaRPr>
          </a:p>
          <a:p>
            <a:pPr marL="0" indent="0" algn="just">
              <a:lnSpc>
                <a:spcPct val="150000"/>
              </a:lnSpc>
              <a:spcBef>
                <a:spcPts val="0"/>
              </a:spcBef>
              <a:spcAft>
                <a:spcPts val="1053"/>
              </a:spcAft>
              <a:buNone/>
            </a:pPr>
            <a:endParaRPr lang="ru-RU" i="1" dirty="0">
              <a:solidFill>
                <a:schemeClr val="tx1"/>
              </a:solidFill>
            </a:endParaRPr>
          </a:p>
          <a:p>
            <a:pPr marL="0" indent="0" algn="just">
              <a:lnSpc>
                <a:spcPct val="150000"/>
              </a:lnSpc>
              <a:spcBef>
                <a:spcPts val="0"/>
              </a:spcBef>
              <a:spcAft>
                <a:spcPts val="0"/>
              </a:spcAft>
              <a:buNone/>
            </a:pPr>
            <a:r>
              <a:rPr lang="ru-RU" dirty="0">
                <a:solidFill>
                  <a:schemeClr val="tx1"/>
                </a:solidFill>
                <a:cs typeface="Times New Roman" panose="02020603050405020304" pitchFamily="18" charset="0"/>
              </a:rPr>
              <a:t>где </a:t>
            </a:r>
            <a:r>
              <a:rPr lang="en-US" i="1" dirty="0">
                <a:solidFill>
                  <a:schemeClr val="tx1"/>
                </a:solidFill>
                <a:cs typeface="Times New Roman" panose="02020603050405020304" pitchFamily="18" charset="0"/>
              </a:rPr>
              <a:t>p</a:t>
            </a:r>
            <a:r>
              <a:rPr lang="en-US" dirty="0">
                <a:solidFill>
                  <a:schemeClr val="tx1"/>
                </a:solidFill>
                <a:cs typeface="Times New Roman" panose="02020603050405020304" pitchFamily="18" charset="0"/>
              </a:rPr>
              <a:t> – </a:t>
            </a:r>
            <a:r>
              <a:rPr lang="ru-RU" dirty="0">
                <a:solidFill>
                  <a:schemeClr val="tx1"/>
                </a:solidFill>
                <a:cs typeface="Times New Roman" panose="02020603050405020304" pitchFamily="18" charset="0"/>
              </a:rPr>
              <a:t>количество проб в точке</a:t>
            </a:r>
            <a:r>
              <a:rPr lang="ru-RU" i="1" dirty="0">
                <a:solidFill>
                  <a:schemeClr val="tx1"/>
                </a:solidFill>
                <a:cs typeface="Times New Roman" panose="02020603050405020304" pitchFamily="18" charset="0"/>
              </a:rPr>
              <a:t> </a:t>
            </a:r>
            <a:r>
              <a:rPr lang="en-US" i="1" dirty="0" err="1">
                <a:solidFill>
                  <a:schemeClr val="tx1"/>
                </a:solidFill>
                <a:cs typeface="Times New Roman" panose="02020603050405020304" pitchFamily="18" charset="0"/>
              </a:rPr>
              <a:t>i</a:t>
            </a:r>
            <a:r>
              <a:rPr lang="en-US" i="1" dirty="0">
                <a:solidFill>
                  <a:schemeClr val="tx1"/>
                </a:solidFill>
                <a:cs typeface="Times New Roman" panose="02020603050405020304" pitchFamily="18" charset="0"/>
              </a:rPr>
              <a:t>.</a:t>
            </a:r>
            <a:r>
              <a:rPr lang="ru-RU" i="1" dirty="0">
                <a:solidFill>
                  <a:schemeClr val="tx1"/>
                </a:solidFill>
                <a:cs typeface="Times New Roman" panose="02020603050405020304" pitchFamily="18" charset="0"/>
              </a:rPr>
              <a:t> </a:t>
            </a:r>
          </a:p>
          <a:p>
            <a:pPr marL="0" indent="0" algn="just">
              <a:lnSpc>
                <a:spcPct val="150000"/>
              </a:lnSpc>
              <a:spcBef>
                <a:spcPts val="0"/>
              </a:spcBef>
              <a:spcAft>
                <a:spcPts val="0"/>
              </a:spcAft>
              <a:buNone/>
            </a:pPr>
            <a:r>
              <a:rPr lang="ru-RU" dirty="0">
                <a:solidFill>
                  <a:schemeClr val="tx1"/>
                </a:solidFill>
                <a:cs typeface="Times New Roman" panose="02020603050405020304" pitchFamily="18" charset="0"/>
              </a:rPr>
              <a:t>Концентрация частиц в кубическом метре воздуха</a:t>
            </a:r>
          </a:p>
          <a:p>
            <a:pPr marL="0" indent="0" algn="ctr">
              <a:lnSpc>
                <a:spcPct val="150000"/>
              </a:lnSpc>
              <a:spcBef>
                <a:spcPts val="0"/>
              </a:spcBef>
              <a:spcAft>
                <a:spcPts val="526"/>
              </a:spcAft>
              <a:buNone/>
            </a:pPr>
            <a:endParaRPr lang="ru-RU" dirty="0">
              <a:solidFill>
                <a:schemeClr val="tx1"/>
              </a:solidFill>
              <a:cs typeface="Times New Roman" panose="02020603050405020304" pitchFamily="18" charset="0"/>
            </a:endParaRPr>
          </a:p>
          <a:p>
            <a:pPr marL="0" indent="0" algn="just">
              <a:lnSpc>
                <a:spcPct val="150000"/>
              </a:lnSpc>
              <a:spcBef>
                <a:spcPts val="0"/>
              </a:spcBef>
              <a:buNone/>
            </a:pPr>
            <a:r>
              <a:rPr lang="ru-RU" dirty="0">
                <a:solidFill>
                  <a:schemeClr val="tx1"/>
                </a:solidFill>
                <a:cs typeface="Times New Roman" panose="02020603050405020304" pitchFamily="18" charset="0"/>
              </a:rPr>
              <a:t>где</a:t>
            </a:r>
            <a:r>
              <a:rPr lang="ru-RU" i="1" dirty="0">
                <a:solidFill>
                  <a:schemeClr val="tx1"/>
                </a:solidFill>
                <a:cs typeface="Times New Roman" panose="02020603050405020304" pitchFamily="18" charset="0"/>
              </a:rPr>
              <a:t> </a:t>
            </a:r>
            <a:r>
              <a:rPr lang="en-US" i="1" dirty="0">
                <a:solidFill>
                  <a:schemeClr val="tx1"/>
                </a:solidFill>
                <a:cs typeface="Times New Roman" panose="02020603050405020304" pitchFamily="18" charset="0"/>
              </a:rPr>
              <a:t>V</a:t>
            </a:r>
            <a:r>
              <a:rPr lang="en-US" baseline="-25000" dirty="0">
                <a:solidFill>
                  <a:schemeClr val="tx1"/>
                </a:solidFill>
                <a:cs typeface="Times New Roman" panose="02020603050405020304" pitchFamily="18" charset="0"/>
              </a:rPr>
              <a:t>S</a:t>
            </a:r>
            <a:r>
              <a:rPr lang="ru-RU" dirty="0">
                <a:solidFill>
                  <a:schemeClr val="tx1"/>
                </a:solidFill>
                <a:cs typeface="Times New Roman" panose="02020603050405020304" pitchFamily="18" charset="0"/>
              </a:rPr>
              <a:t>, л</a:t>
            </a:r>
            <a:r>
              <a:rPr lang="en-US" dirty="0">
                <a:solidFill>
                  <a:schemeClr val="tx1"/>
                </a:solidFill>
                <a:cs typeface="Times New Roman" panose="02020603050405020304" pitchFamily="18" charset="0"/>
              </a:rPr>
              <a:t> – </a:t>
            </a:r>
            <a:r>
              <a:rPr lang="ru-RU" dirty="0">
                <a:solidFill>
                  <a:schemeClr val="tx1"/>
                </a:solidFill>
                <a:cs typeface="Times New Roman" panose="02020603050405020304" pitchFamily="18" charset="0"/>
              </a:rPr>
              <a:t>объем пробы.</a:t>
            </a:r>
            <a:endParaRPr lang="ru-RU" i="1" dirty="0">
              <a:solidFill>
                <a:schemeClr val="tx1"/>
              </a:solidFill>
            </a:endParaRPr>
          </a:p>
        </p:txBody>
      </p:sp>
      <p:sp>
        <p:nvSpPr>
          <p:cNvPr id="4" name="TextBox 3">
            <a:extLst>
              <a:ext uri="{FF2B5EF4-FFF2-40B4-BE49-F238E27FC236}">
                <a16:creationId xmlns:a16="http://schemas.microsoft.com/office/drawing/2014/main" id="{B8556274-D52D-4BCC-99A7-94F854CC21CC}"/>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8</a:t>
            </a:r>
          </a:p>
        </p:txBody>
      </p:sp>
      <mc:AlternateContent xmlns:mc="http://schemas.openxmlformats.org/markup-compatibility/2006">
        <mc:Choice xmlns:a14="http://schemas.microsoft.com/office/drawing/2010/main" Requires="a14">
          <p:graphicFrame>
            <p:nvGraphicFramePr>
              <p:cNvPr id="5" name="Таблица 4">
                <a:extLst>
                  <a:ext uri="{FF2B5EF4-FFF2-40B4-BE49-F238E27FC236}">
                    <a16:creationId xmlns:a16="http://schemas.microsoft.com/office/drawing/2014/main" id="{7859B22B-1CE0-4A96-A180-A50AFFE48784}"/>
                  </a:ext>
                </a:extLst>
              </p:cNvPr>
              <p:cNvGraphicFramePr>
                <a:graphicFrameLocks noGrp="1"/>
              </p:cNvGraphicFramePr>
              <p:nvPr>
                <p:extLst/>
              </p:nvPr>
            </p:nvGraphicFramePr>
            <p:xfrm>
              <a:off x="962406" y="3750384"/>
              <a:ext cx="8822055" cy="917130"/>
            </p:xfrm>
            <a:graphic>
              <a:graphicData uri="http://schemas.openxmlformats.org/drawingml/2006/table">
                <a:tbl>
                  <a:tblPr firstRow="1" bandRow="1">
                    <a:tableStyleId>{2D5ABB26-0587-4C30-8999-92F81FD0307C}</a:tableStyleId>
                  </a:tblPr>
                  <a:tblGrid>
                    <a:gridCol w="8110277">
                      <a:extLst>
                        <a:ext uri="{9D8B030D-6E8A-4147-A177-3AD203B41FA5}">
                          <a16:colId xmlns:a16="http://schemas.microsoft.com/office/drawing/2014/main" val="3477846055"/>
                        </a:ext>
                      </a:extLst>
                    </a:gridCol>
                    <a:gridCol w="711778">
                      <a:extLst>
                        <a:ext uri="{9D8B030D-6E8A-4147-A177-3AD203B41FA5}">
                          <a16:colId xmlns:a16="http://schemas.microsoft.com/office/drawing/2014/main" val="3649031874"/>
                        </a:ext>
                      </a:extLst>
                    </a:gridCol>
                  </a:tblGrid>
                  <a:tr h="894904">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ru-RU" sz="1600" i="1" smtClean="0">
                                        <a:effectLst/>
                                        <a:latin typeface="Cambria Math" panose="02040503050406030204" pitchFamily="18" charset="0"/>
                                        <a:ea typeface="Calibri" panose="020F0502020204030204" pitchFamily="34" charset="0"/>
                                        <a:cs typeface="Times New Roman" panose="02020603050405020304" pitchFamily="18" charset="0"/>
                                      </a:rPr>
                                    </m:ctrlPr>
                                  </m:sSubPr>
                                  <m:e>
                                    <m:acc>
                                      <m:accPr>
                                        <m:chr m:val="̅"/>
                                        <m:ctrlPr>
                                          <a:rPr lang="ru-RU" sz="1600" i="1">
                                            <a:effectLst/>
                                            <a:latin typeface="Cambria Math" panose="02040503050406030204" pitchFamily="18" charset="0"/>
                                            <a:ea typeface="Calibri" panose="020F0502020204030204" pitchFamily="34" charset="0"/>
                                            <a:cs typeface="Times New Roman" panose="02020603050405020304" pitchFamily="18" charset="0"/>
                                          </a:rPr>
                                        </m:ctrlPr>
                                      </m:accPr>
                                      <m:e>
                                        <m:r>
                                          <a:rPr lang="ru-RU" sz="1600" i="1">
                                            <a:effectLst/>
                                            <a:latin typeface="Cambria Math" panose="02040503050406030204" pitchFamily="18" charset="0"/>
                                            <a:ea typeface="Calibri" panose="020F0502020204030204" pitchFamily="34" charset="0"/>
                                            <a:cs typeface="Times New Roman" panose="02020603050405020304" pitchFamily="18" charset="0"/>
                                          </a:rPr>
                                          <m:t>𝑥</m:t>
                                        </m:r>
                                      </m:e>
                                    </m:acc>
                                  </m:e>
                                  <m:sub>
                                    <m:r>
                                      <a:rPr lang="ru-RU" sz="1600" i="1">
                                        <a:effectLst/>
                                        <a:latin typeface="Cambria Math" panose="02040503050406030204" pitchFamily="18" charset="0"/>
                                        <a:ea typeface="Calibri" panose="020F0502020204030204" pitchFamily="34" charset="0"/>
                                        <a:cs typeface="Times New Roman" panose="02020603050405020304" pitchFamily="18" charset="0"/>
                                      </a:rPr>
                                      <m:t>𝑖</m:t>
                                    </m:r>
                                  </m:sub>
                                </m:sSub>
                                <m:r>
                                  <a:rPr lang="ru-RU" sz="16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ru-RU" sz="1600" i="1">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ru-RU" sz="1600" i="1">
                                            <a:effectLst/>
                                            <a:latin typeface="Cambria Math" panose="02040503050406030204" pitchFamily="18" charset="0"/>
                                            <a:ea typeface="Calibri" panose="020F0502020204030204" pitchFamily="34" charset="0"/>
                                            <a:cs typeface="Times New Roman" panose="02020603050405020304" pitchFamily="18" charset="0"/>
                                          </a:rPr>
                                        </m:ctrlPr>
                                      </m:sSubPr>
                                      <m:e>
                                        <m:r>
                                          <a:rPr lang="ru-RU" sz="1600" i="1">
                                            <a:effectLst/>
                                            <a:latin typeface="Cambria Math" panose="02040503050406030204" pitchFamily="18" charset="0"/>
                                            <a:ea typeface="Calibri" panose="020F0502020204030204" pitchFamily="34" charset="0"/>
                                            <a:cs typeface="Times New Roman" panose="02020603050405020304" pitchFamily="18" charset="0"/>
                                          </a:rPr>
                                          <m:t>𝑥</m:t>
                                        </m:r>
                                      </m:e>
                                      <m:sub>
                                        <m:r>
                                          <a:rPr lang="ru-RU" sz="1600" i="1">
                                            <a:effectLst/>
                                            <a:latin typeface="Cambria Math" panose="02040503050406030204" pitchFamily="18" charset="0"/>
                                            <a:ea typeface="Calibri" panose="020F0502020204030204" pitchFamily="34" charset="0"/>
                                            <a:cs typeface="Times New Roman" panose="02020603050405020304" pitchFamily="18" charset="0"/>
                                          </a:rPr>
                                          <m:t>𝑖</m:t>
                                        </m:r>
                                        <m:r>
                                          <a:rPr lang="ru-RU" sz="1600" i="1">
                                            <a:effectLst/>
                                            <a:latin typeface="Cambria Math" panose="02040503050406030204" pitchFamily="18" charset="0"/>
                                            <a:ea typeface="Calibri" panose="020F0502020204030204" pitchFamily="34" charset="0"/>
                                            <a:cs typeface="Times New Roman" panose="02020603050405020304" pitchFamily="18" charset="0"/>
                                          </a:rPr>
                                          <m:t>, 1</m:t>
                                        </m:r>
                                      </m:sub>
                                    </m:sSub>
                                    <m:sSub>
                                      <m:sSubPr>
                                        <m:ctrlPr>
                                          <a:rPr lang="ru-RU" sz="1600" i="1">
                                            <a:effectLst/>
                                            <a:latin typeface="Cambria Math" panose="02040503050406030204" pitchFamily="18" charset="0"/>
                                            <a:ea typeface="Calibri" panose="020F0502020204030204" pitchFamily="34" charset="0"/>
                                            <a:cs typeface="Times New Roman" panose="02020603050405020304" pitchFamily="18" charset="0"/>
                                          </a:rPr>
                                        </m:ctrlPr>
                                      </m:sSubPr>
                                      <m:e>
                                        <m:r>
                                          <a:rPr lang="ru-RU" sz="1600" i="1">
                                            <a:effectLst/>
                                            <a:latin typeface="Cambria Math" panose="02040503050406030204" pitchFamily="18" charset="0"/>
                                            <a:ea typeface="Calibri" panose="020F0502020204030204" pitchFamily="34" charset="0"/>
                                            <a:cs typeface="Times New Roman" panose="02020603050405020304" pitchFamily="18" charset="0"/>
                                          </a:rPr>
                                          <m:t>+</m:t>
                                        </m:r>
                                        <m:r>
                                          <a:rPr lang="ru-RU" sz="1600" i="1">
                                            <a:effectLst/>
                                            <a:latin typeface="Cambria Math" panose="02040503050406030204" pitchFamily="18" charset="0"/>
                                            <a:ea typeface="Calibri" panose="020F0502020204030204" pitchFamily="34" charset="0"/>
                                            <a:cs typeface="Times New Roman" panose="02020603050405020304" pitchFamily="18" charset="0"/>
                                          </a:rPr>
                                          <m:t>𝑥</m:t>
                                        </m:r>
                                      </m:e>
                                      <m:sub>
                                        <m:r>
                                          <a:rPr lang="ru-RU" sz="1600" i="1">
                                            <a:effectLst/>
                                            <a:latin typeface="Cambria Math" panose="02040503050406030204" pitchFamily="18" charset="0"/>
                                            <a:ea typeface="Calibri" panose="020F0502020204030204" pitchFamily="34" charset="0"/>
                                            <a:cs typeface="Times New Roman" panose="02020603050405020304" pitchFamily="18" charset="0"/>
                                          </a:rPr>
                                          <m:t>𝑖</m:t>
                                        </m:r>
                                        <m:r>
                                          <a:rPr lang="ru-RU" sz="1600" i="1">
                                            <a:effectLst/>
                                            <a:latin typeface="Cambria Math" panose="02040503050406030204" pitchFamily="18" charset="0"/>
                                            <a:ea typeface="Calibri" panose="020F0502020204030204" pitchFamily="34" charset="0"/>
                                            <a:cs typeface="Times New Roman" panose="02020603050405020304" pitchFamily="18" charset="0"/>
                                          </a:rPr>
                                          <m:t>, 2</m:t>
                                        </m:r>
                                      </m:sub>
                                    </m:sSub>
                                    <m:r>
                                      <a:rPr lang="ru-RU" sz="16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ru-RU" sz="1600" i="1">
                                            <a:effectLst/>
                                            <a:latin typeface="Cambria Math" panose="02040503050406030204" pitchFamily="18" charset="0"/>
                                            <a:ea typeface="Calibri" panose="020F0502020204030204" pitchFamily="34" charset="0"/>
                                            <a:cs typeface="Times New Roman" panose="02020603050405020304" pitchFamily="18" charset="0"/>
                                          </a:rPr>
                                        </m:ctrlPr>
                                      </m:sSubPr>
                                      <m:e>
                                        <m:r>
                                          <a:rPr lang="ru-RU" sz="1600" i="1">
                                            <a:effectLst/>
                                            <a:latin typeface="Cambria Math" panose="02040503050406030204" pitchFamily="18" charset="0"/>
                                            <a:ea typeface="Calibri" panose="020F0502020204030204" pitchFamily="34" charset="0"/>
                                            <a:cs typeface="Times New Roman" panose="02020603050405020304" pitchFamily="18" charset="0"/>
                                          </a:rPr>
                                          <m:t>𝑥</m:t>
                                        </m:r>
                                      </m:e>
                                      <m:sub>
                                        <m:r>
                                          <a:rPr lang="ru-RU" sz="1600" i="1">
                                            <a:effectLst/>
                                            <a:latin typeface="Cambria Math" panose="02040503050406030204" pitchFamily="18" charset="0"/>
                                            <a:ea typeface="Calibri" panose="020F0502020204030204" pitchFamily="34" charset="0"/>
                                            <a:cs typeface="Times New Roman" panose="02020603050405020304" pitchFamily="18" charset="0"/>
                                          </a:rPr>
                                          <m:t>𝑖</m:t>
                                        </m:r>
                                        <m:r>
                                          <a:rPr lang="ru-RU" sz="1600" i="1">
                                            <a:effectLst/>
                                            <a:latin typeface="Cambria Math" panose="02040503050406030204" pitchFamily="18" charset="0"/>
                                            <a:ea typeface="Calibri" panose="020F0502020204030204" pitchFamily="34" charset="0"/>
                                            <a:cs typeface="Times New Roman" panose="02020603050405020304" pitchFamily="18" charset="0"/>
                                          </a:rPr>
                                          <m:t>, </m:t>
                                        </m:r>
                                        <m:r>
                                          <a:rPr lang="ru-RU" sz="1600" i="1">
                                            <a:effectLst/>
                                            <a:latin typeface="Cambria Math" panose="02040503050406030204" pitchFamily="18" charset="0"/>
                                            <a:ea typeface="Calibri" panose="020F0502020204030204" pitchFamily="34" charset="0"/>
                                            <a:cs typeface="Times New Roman" panose="02020603050405020304" pitchFamily="18" charset="0"/>
                                          </a:rPr>
                                          <m:t>𝑝</m:t>
                                        </m:r>
                                      </m:sub>
                                    </m:sSub>
                                  </m:num>
                                  <m:den>
                                    <m:r>
                                      <a:rPr lang="ru-RU" sz="1600" i="1">
                                        <a:effectLst/>
                                        <a:latin typeface="Cambria Math" panose="02040503050406030204" pitchFamily="18" charset="0"/>
                                        <a:ea typeface="Calibri" panose="020F0502020204030204" pitchFamily="34" charset="0"/>
                                        <a:cs typeface="Times New Roman" panose="02020603050405020304" pitchFamily="18" charset="0"/>
                                      </a:rPr>
                                      <m:t>𝑝</m:t>
                                    </m:r>
                                  </m:den>
                                </m:f>
                                <m:r>
                                  <a:rPr lang="en-US" sz="1600" b="0" i="1" smtClean="0">
                                    <a:effectLst/>
                                    <a:latin typeface="Cambria Math" panose="02040503050406030204" pitchFamily="18" charset="0"/>
                                    <a:ea typeface="Calibri" panose="020F0502020204030204" pitchFamily="34" charset="0"/>
                                    <a:cs typeface="Times New Roman" panose="02020603050405020304" pitchFamily="18" charset="0"/>
                                  </a:rPr>
                                  <m:t>[</m:t>
                                </m:r>
                                <m:r>
                                  <a:rPr lang="ru-RU" sz="1600" b="0" i="1" smtClean="0">
                                    <a:effectLst/>
                                    <a:latin typeface="Cambria Math" panose="02040503050406030204" pitchFamily="18" charset="0"/>
                                    <a:ea typeface="Calibri" panose="020F0502020204030204" pitchFamily="34" charset="0"/>
                                    <a:cs typeface="Times New Roman" panose="02020603050405020304" pitchFamily="18" charset="0"/>
                                  </a:rPr>
                                  <m:t>частиц</m:t>
                                </m:r>
                                <m:r>
                                  <a:rPr lang="en-US" sz="1600" b="0" i="1" smtClean="0">
                                    <a:effectLst/>
                                    <a:latin typeface="Cambria Math" panose="02040503050406030204" pitchFamily="18" charset="0"/>
                                    <a:ea typeface="Calibri" panose="020F0502020204030204" pitchFamily="34" charset="0"/>
                                    <a:cs typeface="Times New Roman" panose="02020603050405020304" pitchFamily="18" charset="0"/>
                                  </a:rPr>
                                  <m:t>]</m:t>
                                </m:r>
                                <m:r>
                                  <a:rPr lang="ru-RU" sz="1600" i="1">
                                    <a:effectLst/>
                                    <a:latin typeface="Cambria Math" panose="02040503050406030204" pitchFamily="18" charset="0"/>
                                    <a:ea typeface="Times New Roman" panose="02020603050405020304" pitchFamily="18" charset="0"/>
                                    <a:cs typeface="Times New Roman" panose="02020603050405020304" pitchFamily="18" charset="0"/>
                                  </a:rPr>
                                  <m:t>,</m:t>
                                </m:r>
                              </m:oMath>
                            </m:oMathPara>
                          </a14:m>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201" marR="80201" marT="40100" marB="40100"/>
                    </a:tc>
                    <a:tc>
                      <a:txBody>
                        <a:bodyPr/>
                        <a:lstStyle/>
                        <a:p>
                          <a:pPr algn="r"/>
                          <a:r>
                            <a:rPr lang="en-US" sz="1400" dirty="0"/>
                            <a:t>(6)</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5" name="Таблица 4">
                <a:extLst>
                  <a:ext uri="{FF2B5EF4-FFF2-40B4-BE49-F238E27FC236}">
                    <a16:creationId xmlns:a16="http://schemas.microsoft.com/office/drawing/2014/main" id="{7859B22B-1CE0-4A96-A180-A50AFFE48784}"/>
                  </a:ext>
                </a:extLst>
              </p:cNvPr>
              <p:cNvGraphicFramePr>
                <a:graphicFrameLocks noGrp="1"/>
              </p:cNvGraphicFramePr>
              <p:nvPr>
                <p:extLst/>
              </p:nvPr>
            </p:nvGraphicFramePr>
            <p:xfrm>
              <a:off x="962406" y="3750384"/>
              <a:ext cx="8822055" cy="917130"/>
            </p:xfrm>
            <a:graphic>
              <a:graphicData uri="http://schemas.openxmlformats.org/drawingml/2006/table">
                <a:tbl>
                  <a:tblPr firstRow="1" bandRow="1">
                    <a:tableStyleId>{2D5ABB26-0587-4C30-8999-92F81FD0307C}</a:tableStyleId>
                  </a:tblPr>
                  <a:tblGrid>
                    <a:gridCol w="8110277">
                      <a:extLst>
                        <a:ext uri="{9D8B030D-6E8A-4147-A177-3AD203B41FA5}">
                          <a16:colId xmlns:a16="http://schemas.microsoft.com/office/drawing/2014/main" val="3477846055"/>
                        </a:ext>
                      </a:extLst>
                    </a:gridCol>
                    <a:gridCol w="711778">
                      <a:extLst>
                        <a:ext uri="{9D8B030D-6E8A-4147-A177-3AD203B41FA5}">
                          <a16:colId xmlns:a16="http://schemas.microsoft.com/office/drawing/2014/main" val="3649031874"/>
                        </a:ext>
                      </a:extLst>
                    </a:gridCol>
                  </a:tblGrid>
                  <a:tr h="917130">
                    <a:tc>
                      <a:txBody>
                        <a:bodyPr/>
                        <a:lstStyle/>
                        <a:p>
                          <a:endParaRPr lang="ru-RU"/>
                        </a:p>
                      </a:txBody>
                      <a:tcPr marL="80201" marR="80201" marT="40100" marB="40100">
                        <a:blipFill>
                          <a:blip r:embed="rId2"/>
                          <a:stretch>
                            <a:fillRect r="-8784"/>
                          </a:stretch>
                        </a:blipFill>
                      </a:tcPr>
                    </a:tc>
                    <a:tc>
                      <a:txBody>
                        <a:bodyPr/>
                        <a:lstStyle/>
                        <a:p>
                          <a:pPr algn="r"/>
                          <a:r>
                            <a:rPr lang="en-US" sz="1400" dirty="0"/>
                            <a:t>(6)</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6" name="Таблица 5">
                <a:extLst>
                  <a:ext uri="{FF2B5EF4-FFF2-40B4-BE49-F238E27FC236}">
                    <a16:creationId xmlns:a16="http://schemas.microsoft.com/office/drawing/2014/main" id="{2160BDF8-4850-4AF8-83F2-2C95E0161FA6}"/>
                  </a:ext>
                </a:extLst>
              </p:cNvPr>
              <p:cNvGraphicFramePr>
                <a:graphicFrameLocks noGrp="1"/>
              </p:cNvGraphicFramePr>
              <p:nvPr>
                <p:extLst/>
              </p:nvPr>
            </p:nvGraphicFramePr>
            <p:xfrm>
              <a:off x="908939" y="5107117"/>
              <a:ext cx="8875522" cy="931227"/>
            </p:xfrm>
            <a:graphic>
              <a:graphicData uri="http://schemas.openxmlformats.org/drawingml/2006/table">
                <a:tbl>
                  <a:tblPr firstRow="1" bandRow="1">
                    <a:tableStyleId>{2D5ABB26-0587-4C30-8999-92F81FD0307C}</a:tableStyleId>
                  </a:tblPr>
                  <a:tblGrid>
                    <a:gridCol w="8159431">
                      <a:extLst>
                        <a:ext uri="{9D8B030D-6E8A-4147-A177-3AD203B41FA5}">
                          <a16:colId xmlns:a16="http://schemas.microsoft.com/office/drawing/2014/main" val="3477846055"/>
                        </a:ext>
                      </a:extLst>
                    </a:gridCol>
                    <a:gridCol w="716091">
                      <a:extLst>
                        <a:ext uri="{9D8B030D-6E8A-4147-A177-3AD203B41FA5}">
                          <a16:colId xmlns:a16="http://schemas.microsoft.com/office/drawing/2014/main" val="3649031874"/>
                        </a:ext>
                      </a:extLst>
                    </a:gridCol>
                  </a:tblGrid>
                  <a:tr h="908772">
                    <a:tc>
                      <a:txBody>
                        <a:bodyPr/>
                        <a:lstStyle/>
                        <a:p>
                          <a:pPr algn="ctr">
                            <a:lnSpc>
                              <a:spcPct val="150000"/>
                            </a:lnSpc>
                            <a:spcAft>
                              <a:spcPts val="800"/>
                            </a:spcAft>
                          </a:pPr>
                          <a14:m>
                            <m:oMathPara xmlns:m="http://schemas.openxmlformats.org/officeDocument/2006/math">
                              <m:oMathParaPr>
                                <m:jc m:val="centerGroup"/>
                              </m:oMathParaPr>
                              <m:oMath xmlns:m="http://schemas.openxmlformats.org/officeDocument/2006/math">
                                <m:sSub>
                                  <m:sSubPr>
                                    <m:ctrlPr>
                                      <a:rPr lang="ru-RU" sz="1600" i="1" kern="1200" smtClean="0">
                                        <a:solidFill>
                                          <a:schemeClr val="tx1"/>
                                        </a:solidFill>
                                        <a:effectLst/>
                                        <a:latin typeface="Cambria Math" panose="02040503050406030204" pitchFamily="18" charset="0"/>
                                        <a:ea typeface="+mn-ea"/>
                                        <a:cs typeface="+mn-cs"/>
                                      </a:rPr>
                                    </m:ctrlPr>
                                  </m:sSubPr>
                                  <m:e>
                                    <m:r>
                                      <a:rPr lang="ru-RU" sz="1600" i="1" kern="1200">
                                        <a:solidFill>
                                          <a:schemeClr val="tx1"/>
                                        </a:solidFill>
                                        <a:effectLst/>
                                        <a:latin typeface="Cambria Math" panose="02040503050406030204" pitchFamily="18" charset="0"/>
                                        <a:ea typeface="+mn-ea"/>
                                        <a:cs typeface="+mn-cs"/>
                                      </a:rPr>
                                      <m:t>𝐶</m:t>
                                    </m:r>
                                  </m:e>
                                  <m:sub>
                                    <m:r>
                                      <a:rPr lang="ru-RU" sz="1600" i="1" kern="1200">
                                        <a:solidFill>
                                          <a:schemeClr val="tx1"/>
                                        </a:solidFill>
                                        <a:effectLst/>
                                        <a:latin typeface="Cambria Math" panose="02040503050406030204" pitchFamily="18" charset="0"/>
                                        <a:ea typeface="+mn-ea"/>
                                        <a:cs typeface="+mn-cs"/>
                                      </a:rPr>
                                      <m:t>𝑖</m:t>
                                    </m:r>
                                  </m:sub>
                                </m:sSub>
                                <m:r>
                                  <a:rPr lang="ru-RU" sz="1600" i="1" kern="1200">
                                    <a:solidFill>
                                      <a:schemeClr val="tx1"/>
                                    </a:solidFill>
                                    <a:effectLst/>
                                    <a:latin typeface="Cambria Math" panose="02040503050406030204" pitchFamily="18" charset="0"/>
                                    <a:ea typeface="+mn-ea"/>
                                    <a:cs typeface="+mn-cs"/>
                                  </a:rPr>
                                  <m:t>=</m:t>
                                </m:r>
                                <m:f>
                                  <m:fPr>
                                    <m:ctrlPr>
                                      <a:rPr lang="ru-RU" sz="1600" i="1" kern="1200">
                                        <a:solidFill>
                                          <a:schemeClr val="tx1"/>
                                        </a:solidFill>
                                        <a:effectLst/>
                                        <a:latin typeface="Cambria Math" panose="02040503050406030204" pitchFamily="18" charset="0"/>
                                        <a:ea typeface="+mn-ea"/>
                                        <a:cs typeface="+mn-cs"/>
                                      </a:rPr>
                                    </m:ctrlPr>
                                  </m:fPr>
                                  <m:num>
                                    <m:sSub>
                                      <m:sSubPr>
                                        <m:ctrlPr>
                                          <a:rPr lang="ru-RU" sz="1600" i="1" kern="1200">
                                            <a:solidFill>
                                              <a:schemeClr val="tx1"/>
                                            </a:solidFill>
                                            <a:effectLst/>
                                            <a:latin typeface="Cambria Math" panose="02040503050406030204" pitchFamily="18" charset="0"/>
                                            <a:ea typeface="+mn-ea"/>
                                            <a:cs typeface="+mn-cs"/>
                                          </a:rPr>
                                        </m:ctrlPr>
                                      </m:sSubPr>
                                      <m:e>
                                        <m:acc>
                                          <m:accPr>
                                            <m:chr m:val="̅"/>
                                            <m:ctrlPr>
                                              <a:rPr lang="ru-RU" sz="1600" i="1" kern="1200">
                                                <a:solidFill>
                                                  <a:schemeClr val="tx1"/>
                                                </a:solidFill>
                                                <a:effectLst/>
                                                <a:latin typeface="Cambria Math" panose="02040503050406030204" pitchFamily="18" charset="0"/>
                                                <a:ea typeface="+mn-ea"/>
                                                <a:cs typeface="+mn-cs"/>
                                              </a:rPr>
                                            </m:ctrlPr>
                                          </m:accPr>
                                          <m:e>
                                            <m:r>
                                              <a:rPr lang="ru-RU" sz="1600" i="1" kern="1200">
                                                <a:solidFill>
                                                  <a:schemeClr val="tx1"/>
                                                </a:solidFill>
                                                <a:effectLst/>
                                                <a:latin typeface="Cambria Math" panose="02040503050406030204" pitchFamily="18" charset="0"/>
                                                <a:ea typeface="+mn-ea"/>
                                                <a:cs typeface="+mn-cs"/>
                                              </a:rPr>
                                              <m:t>𝑥</m:t>
                                            </m:r>
                                          </m:e>
                                        </m:acc>
                                      </m:e>
                                      <m:sub>
                                        <m:r>
                                          <a:rPr lang="ru-RU" sz="1600" i="1" kern="1200">
                                            <a:solidFill>
                                              <a:schemeClr val="tx1"/>
                                            </a:solidFill>
                                            <a:effectLst/>
                                            <a:latin typeface="Cambria Math" panose="02040503050406030204" pitchFamily="18" charset="0"/>
                                            <a:ea typeface="+mn-ea"/>
                                            <a:cs typeface="+mn-cs"/>
                                          </a:rPr>
                                          <m:t>𝑖</m:t>
                                        </m:r>
                                      </m:sub>
                                    </m:sSub>
                                    <m:r>
                                      <a:rPr lang="ru-RU" sz="1600" i="1" kern="1200">
                                        <a:solidFill>
                                          <a:schemeClr val="tx1"/>
                                        </a:solidFill>
                                        <a:effectLst/>
                                        <a:latin typeface="Cambria Math" panose="02040503050406030204" pitchFamily="18" charset="0"/>
                                        <a:ea typeface="+mn-ea"/>
                                        <a:cs typeface="+mn-cs"/>
                                      </a:rPr>
                                      <m:t>∙1000</m:t>
                                    </m:r>
                                  </m:num>
                                  <m:den>
                                    <m:sSub>
                                      <m:sSubPr>
                                        <m:ctrlPr>
                                          <a:rPr lang="ru-RU" sz="1600" i="1" kern="1200">
                                            <a:solidFill>
                                              <a:schemeClr val="tx1"/>
                                            </a:solidFill>
                                            <a:effectLst/>
                                            <a:latin typeface="Cambria Math" panose="02040503050406030204" pitchFamily="18" charset="0"/>
                                            <a:ea typeface="+mn-ea"/>
                                            <a:cs typeface="+mn-cs"/>
                                          </a:rPr>
                                        </m:ctrlPr>
                                      </m:sSubPr>
                                      <m:e>
                                        <m:r>
                                          <a:rPr lang="ru-RU" sz="1600" i="1" kern="1200">
                                            <a:solidFill>
                                              <a:schemeClr val="tx1"/>
                                            </a:solidFill>
                                            <a:effectLst/>
                                            <a:latin typeface="Cambria Math" panose="02040503050406030204" pitchFamily="18" charset="0"/>
                                            <a:ea typeface="+mn-ea"/>
                                            <a:cs typeface="+mn-cs"/>
                                          </a:rPr>
                                          <m:t>𝑉</m:t>
                                        </m:r>
                                      </m:e>
                                      <m:sub>
                                        <m:r>
                                          <a:rPr lang="ru-RU" sz="1600" i="1" kern="1200">
                                            <a:solidFill>
                                              <a:schemeClr val="tx1"/>
                                            </a:solidFill>
                                            <a:effectLst/>
                                            <a:latin typeface="Cambria Math" panose="02040503050406030204" pitchFamily="18" charset="0"/>
                                            <a:ea typeface="+mn-ea"/>
                                            <a:cs typeface="+mn-cs"/>
                                          </a:rPr>
                                          <m:t>𝑆</m:t>
                                        </m:r>
                                      </m:sub>
                                    </m:sSub>
                                  </m:den>
                                </m:f>
                                <m:d>
                                  <m:dPr>
                                    <m:begChr m:val="["/>
                                    <m:endChr m:val="]"/>
                                    <m:ctrlPr>
                                      <a:rPr lang="ru-RU" sz="1600" i="1" kern="1200" smtClean="0">
                                        <a:solidFill>
                                          <a:schemeClr val="tx1"/>
                                        </a:solidFill>
                                        <a:effectLst/>
                                        <a:latin typeface="Cambria Math" panose="02040503050406030204" pitchFamily="18" charset="0"/>
                                        <a:ea typeface="+mn-ea"/>
                                        <a:cs typeface="+mn-cs"/>
                                      </a:rPr>
                                    </m:ctrlPr>
                                  </m:dPr>
                                  <m:e>
                                    <m:f>
                                      <m:fPr>
                                        <m:type m:val="lin"/>
                                        <m:ctrlPr>
                                          <a:rPr lang="ru-RU" sz="1600" i="1" kern="1200" smtClean="0">
                                            <a:solidFill>
                                              <a:schemeClr val="tx1"/>
                                            </a:solidFill>
                                            <a:effectLst/>
                                            <a:latin typeface="Cambria Math" panose="02040503050406030204" pitchFamily="18" charset="0"/>
                                            <a:ea typeface="+mn-ea"/>
                                            <a:cs typeface="+mn-cs"/>
                                          </a:rPr>
                                        </m:ctrlPr>
                                      </m:fPr>
                                      <m:num>
                                        <m:r>
                                          <a:rPr lang="ru-RU" sz="1600" b="0" i="1" kern="1200" smtClean="0">
                                            <a:solidFill>
                                              <a:schemeClr val="tx1"/>
                                            </a:solidFill>
                                            <a:effectLst/>
                                            <a:latin typeface="Cambria Math" panose="02040503050406030204" pitchFamily="18" charset="0"/>
                                            <a:ea typeface="+mn-ea"/>
                                            <a:cs typeface="+mn-cs"/>
                                          </a:rPr>
                                          <m:t>частиц</m:t>
                                        </m:r>
                                      </m:num>
                                      <m:den>
                                        <m:sSup>
                                          <m:sSupPr>
                                            <m:ctrlPr>
                                              <a:rPr lang="ru-RU" sz="1600" i="1" kern="1200" smtClean="0">
                                                <a:solidFill>
                                                  <a:schemeClr val="tx1"/>
                                                </a:solidFill>
                                                <a:effectLst/>
                                                <a:latin typeface="Cambria Math" panose="02040503050406030204" pitchFamily="18" charset="0"/>
                                                <a:ea typeface="+mn-ea"/>
                                                <a:cs typeface="+mn-cs"/>
                                              </a:rPr>
                                            </m:ctrlPr>
                                          </m:sSupPr>
                                          <m:e>
                                            <m:r>
                                              <a:rPr lang="ru-RU" sz="1600" b="0" i="1" kern="1200" smtClean="0">
                                                <a:solidFill>
                                                  <a:schemeClr val="tx1"/>
                                                </a:solidFill>
                                                <a:effectLst/>
                                                <a:latin typeface="Cambria Math" panose="02040503050406030204" pitchFamily="18" charset="0"/>
                                                <a:ea typeface="+mn-ea"/>
                                                <a:cs typeface="+mn-cs"/>
                                              </a:rPr>
                                              <m:t>м</m:t>
                                            </m:r>
                                          </m:e>
                                          <m:sup>
                                            <m:r>
                                              <a:rPr lang="ru-RU" sz="1600" b="0" i="1" kern="1200" smtClean="0">
                                                <a:solidFill>
                                                  <a:schemeClr val="tx1"/>
                                                </a:solidFill>
                                                <a:effectLst/>
                                                <a:latin typeface="Cambria Math" panose="02040503050406030204" pitchFamily="18" charset="0"/>
                                                <a:ea typeface="+mn-ea"/>
                                                <a:cs typeface="+mn-cs"/>
                                              </a:rPr>
                                              <m:t>3</m:t>
                                            </m:r>
                                          </m:sup>
                                        </m:sSup>
                                      </m:den>
                                    </m:f>
                                  </m:e>
                                </m:d>
                                <m:r>
                                  <a:rPr lang="ru-RU" sz="1600" i="1" kern="1200">
                                    <a:solidFill>
                                      <a:schemeClr val="tx1"/>
                                    </a:solidFill>
                                    <a:effectLst/>
                                    <a:latin typeface="Cambria Math" panose="02040503050406030204" pitchFamily="18" charset="0"/>
                                    <a:ea typeface="+mn-ea"/>
                                    <a:cs typeface="+mn-cs"/>
                                  </a:rPr>
                                  <m:t>.</m:t>
                                </m:r>
                              </m:oMath>
                            </m:oMathPara>
                          </a14:m>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0201" marR="80201" marT="40100" marB="40100"/>
                    </a:tc>
                    <a:tc>
                      <a:txBody>
                        <a:bodyPr/>
                        <a:lstStyle/>
                        <a:p>
                          <a:pPr algn="r"/>
                          <a:r>
                            <a:rPr lang="en-US" sz="1400" dirty="0"/>
                            <a:t>(</a:t>
                          </a:r>
                          <a:r>
                            <a:rPr lang="ru-RU" sz="1400" dirty="0"/>
                            <a:t>7</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6" name="Таблица 5">
                <a:extLst>
                  <a:ext uri="{FF2B5EF4-FFF2-40B4-BE49-F238E27FC236}">
                    <a16:creationId xmlns:a16="http://schemas.microsoft.com/office/drawing/2014/main" id="{2160BDF8-4850-4AF8-83F2-2C95E0161FA6}"/>
                  </a:ext>
                </a:extLst>
              </p:cNvPr>
              <p:cNvGraphicFramePr>
                <a:graphicFrameLocks noGrp="1"/>
              </p:cNvGraphicFramePr>
              <p:nvPr>
                <p:extLst/>
              </p:nvPr>
            </p:nvGraphicFramePr>
            <p:xfrm>
              <a:off x="908939" y="5107117"/>
              <a:ext cx="8875522" cy="931227"/>
            </p:xfrm>
            <a:graphic>
              <a:graphicData uri="http://schemas.openxmlformats.org/drawingml/2006/table">
                <a:tbl>
                  <a:tblPr firstRow="1" bandRow="1">
                    <a:tableStyleId>{2D5ABB26-0587-4C30-8999-92F81FD0307C}</a:tableStyleId>
                  </a:tblPr>
                  <a:tblGrid>
                    <a:gridCol w="8159431">
                      <a:extLst>
                        <a:ext uri="{9D8B030D-6E8A-4147-A177-3AD203B41FA5}">
                          <a16:colId xmlns:a16="http://schemas.microsoft.com/office/drawing/2014/main" val="3477846055"/>
                        </a:ext>
                      </a:extLst>
                    </a:gridCol>
                    <a:gridCol w="716091">
                      <a:extLst>
                        <a:ext uri="{9D8B030D-6E8A-4147-A177-3AD203B41FA5}">
                          <a16:colId xmlns:a16="http://schemas.microsoft.com/office/drawing/2014/main" val="3649031874"/>
                        </a:ext>
                      </a:extLst>
                    </a:gridCol>
                  </a:tblGrid>
                  <a:tr h="931227">
                    <a:tc>
                      <a:txBody>
                        <a:bodyPr/>
                        <a:lstStyle/>
                        <a:p>
                          <a:endParaRPr lang="ru-RU"/>
                        </a:p>
                      </a:txBody>
                      <a:tcPr marL="80201" marR="80201" marT="40100" marB="40100">
                        <a:blipFill>
                          <a:blip r:embed="rId3"/>
                          <a:stretch>
                            <a:fillRect r="-8813"/>
                          </a:stretch>
                        </a:blipFill>
                      </a:tcPr>
                    </a:tc>
                    <a:tc>
                      <a:txBody>
                        <a:bodyPr/>
                        <a:lstStyle/>
                        <a:p>
                          <a:pPr algn="r"/>
                          <a:r>
                            <a:rPr lang="en-US" sz="1400" dirty="0"/>
                            <a:t>(</a:t>
                          </a:r>
                          <a:r>
                            <a:rPr lang="ru-RU" sz="1400" dirty="0"/>
                            <a:t>7</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p:sp>
        <p:nvSpPr>
          <p:cNvPr id="7" name="TextBox 6">
            <a:extLst>
              <a:ext uri="{FF2B5EF4-FFF2-40B4-BE49-F238E27FC236}">
                <a16:creationId xmlns:a16="http://schemas.microsoft.com/office/drawing/2014/main" id="{61FCF1C0-FA2F-4B83-A66A-FD20F3180EC2}"/>
              </a:ext>
            </a:extLst>
          </p:cNvPr>
          <p:cNvSpPr txBox="1"/>
          <p:nvPr/>
        </p:nvSpPr>
        <p:spPr>
          <a:xfrm>
            <a:off x="962406" y="1071291"/>
            <a:ext cx="8822055" cy="578363"/>
          </a:xfrm>
          <a:prstGeom prst="rect">
            <a:avLst/>
          </a:prstGeom>
          <a:noFill/>
        </p:spPr>
        <p:txBody>
          <a:bodyPr wrap="square" rtlCol="0">
            <a:spAutoFit/>
          </a:bodyPr>
          <a:lstStyle/>
          <a:p>
            <a:pPr defTabSz="401010"/>
            <a:r>
              <a:rPr lang="en-US" sz="1579" dirty="0">
                <a:solidFill>
                  <a:srgbClr val="000000"/>
                </a:solidFill>
                <a:latin typeface="Calibri" panose="020F0502020204030204"/>
              </a:rPr>
              <a:t>[1] </a:t>
            </a:r>
            <a:r>
              <a:rPr lang="ru-RU" sz="1579" dirty="0">
                <a:solidFill>
                  <a:srgbClr val="000000"/>
                </a:solidFill>
                <a:latin typeface="Calibri" panose="020F0502020204030204"/>
              </a:rPr>
              <a:t>ГОСТ Р ИСО 14644-1-2017 Чистые помещения и связанные с ними контролируемые среды. Часть 1. Классификация чистоты воздуха по концентрации частиц</a:t>
            </a:r>
            <a:r>
              <a:rPr lang="en-US" sz="1579" dirty="0">
                <a:solidFill>
                  <a:srgbClr val="000000"/>
                </a:solidFill>
                <a:latin typeface="Calibri" panose="020F0502020204030204"/>
              </a:rPr>
              <a:t> </a:t>
            </a:r>
            <a:endParaRPr lang="ru-RU" sz="1579" dirty="0">
              <a:solidFill>
                <a:srgbClr val="000000"/>
              </a:solidFill>
              <a:latin typeface="Calibri" panose="020F0502020204030204"/>
            </a:endParaRPr>
          </a:p>
        </p:txBody>
      </p:sp>
    </p:spTree>
    <p:extLst>
      <p:ext uri="{BB962C8B-B14F-4D97-AF65-F5344CB8AC3E}">
        <p14:creationId xmlns:p14="http://schemas.microsoft.com/office/powerpoint/2010/main" val="17606535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996BD6-8E21-4673-8A4F-B0B3824791CC}"/>
              </a:ext>
            </a:extLst>
          </p:cNvPr>
          <p:cNvSpPr>
            <a:spLocks noGrp="1"/>
          </p:cNvSpPr>
          <p:nvPr>
            <p:ph type="title"/>
          </p:nvPr>
        </p:nvSpPr>
        <p:spPr/>
        <p:txBody>
          <a:bodyPr>
            <a:normAutofit/>
          </a:bodyPr>
          <a:lstStyle/>
          <a:p>
            <a:r>
              <a:rPr lang="ru-RU" sz="3508" dirty="0">
                <a:solidFill>
                  <a:schemeClr val="tx1"/>
                </a:solidFill>
              </a:rPr>
              <a:t>Контроль чистоты поверхностей</a:t>
            </a:r>
          </a:p>
        </p:txBody>
      </p:sp>
      <p:sp>
        <p:nvSpPr>
          <p:cNvPr id="3" name="Объект 2">
            <a:extLst>
              <a:ext uri="{FF2B5EF4-FFF2-40B4-BE49-F238E27FC236}">
                <a16:creationId xmlns:a16="http://schemas.microsoft.com/office/drawing/2014/main" id="{971CC904-3AA4-4AA4-BD6A-B532CAEE82B7}"/>
              </a:ext>
            </a:extLst>
          </p:cNvPr>
          <p:cNvSpPr>
            <a:spLocks noGrp="1"/>
          </p:cNvSpPr>
          <p:nvPr>
            <p:ph idx="1"/>
          </p:nvPr>
        </p:nvSpPr>
        <p:spPr/>
        <p:txBody>
          <a:bodyPr/>
          <a:lstStyle/>
          <a:p>
            <a:pPr marL="0" indent="388479" algn="just">
              <a:lnSpc>
                <a:spcPct val="150000"/>
              </a:lnSpc>
              <a:spcAft>
                <a:spcPts val="0"/>
              </a:spcAft>
            </a:pPr>
            <a:r>
              <a:rPr lang="ru-RU" dirty="0">
                <a:solidFill>
                  <a:schemeClr val="tx1"/>
                </a:solidFill>
              </a:rPr>
              <a:t>Максимально допустимая общая концентрация частиц определенного размера </a:t>
            </a:r>
            <a:r>
              <a:rPr lang="en-US" i="1" dirty="0">
                <a:solidFill>
                  <a:schemeClr val="tx1"/>
                </a:solidFill>
              </a:rPr>
              <a:t>D</a:t>
            </a:r>
            <a:r>
              <a:rPr lang="en-US" dirty="0">
                <a:solidFill>
                  <a:schemeClr val="tx1"/>
                </a:solidFill>
              </a:rPr>
              <a:t> </a:t>
            </a:r>
            <a:r>
              <a:rPr lang="ru-RU" dirty="0">
                <a:solidFill>
                  <a:schemeClr val="tx1"/>
                </a:solidFill>
              </a:rPr>
              <a:t>на поверхности </a:t>
            </a:r>
            <a:r>
              <a:rPr lang="en-US" i="1" dirty="0">
                <a:solidFill>
                  <a:schemeClr val="tx1"/>
                </a:solidFill>
              </a:rPr>
              <a:t>C</a:t>
            </a:r>
            <a:r>
              <a:rPr lang="en-US" baseline="-25000" dirty="0">
                <a:solidFill>
                  <a:schemeClr val="tx1"/>
                </a:solidFill>
              </a:rPr>
              <a:t>SCP</a:t>
            </a:r>
            <a:r>
              <a:rPr lang="ru-RU" baseline="-25000" dirty="0">
                <a:solidFill>
                  <a:schemeClr val="tx1"/>
                </a:solidFill>
              </a:rPr>
              <a:t>, </a:t>
            </a:r>
            <a:r>
              <a:rPr lang="en-US" baseline="-25000" dirty="0">
                <a:solidFill>
                  <a:schemeClr val="tx1"/>
                </a:solidFill>
              </a:rPr>
              <a:t>D</a:t>
            </a:r>
            <a:r>
              <a:rPr lang="en-US" dirty="0">
                <a:solidFill>
                  <a:schemeClr val="tx1"/>
                </a:solidFill>
              </a:rPr>
              <a:t> [1]</a:t>
            </a:r>
            <a:endParaRPr lang="ru-RU" dirty="0">
              <a:solidFill>
                <a:schemeClr val="tx1"/>
              </a:solidFill>
            </a:endParaRPr>
          </a:p>
          <a:p>
            <a:pPr marL="0" indent="388479" algn="just">
              <a:lnSpc>
                <a:spcPct val="150000"/>
              </a:lnSpc>
              <a:spcAft>
                <a:spcPts val="0"/>
              </a:spcAft>
            </a:pPr>
            <a:endParaRPr lang="ru-RU" dirty="0">
              <a:solidFill>
                <a:schemeClr val="tx1"/>
              </a:solidFill>
            </a:endParaRPr>
          </a:p>
          <a:p>
            <a:pPr marL="0" indent="0" algn="just">
              <a:lnSpc>
                <a:spcPct val="150000"/>
              </a:lnSpc>
              <a:spcAft>
                <a:spcPts val="0"/>
              </a:spcAft>
            </a:pPr>
            <a:r>
              <a:rPr lang="en-US" i="1" dirty="0">
                <a:solidFill>
                  <a:schemeClr val="tx1"/>
                </a:solidFill>
              </a:rPr>
              <a:t>N </a:t>
            </a:r>
            <a:r>
              <a:rPr lang="en-US" dirty="0">
                <a:solidFill>
                  <a:schemeClr val="tx1"/>
                </a:solidFill>
                <a:cs typeface="Times New Roman" panose="02020603050405020304" pitchFamily="18" charset="0"/>
              </a:rPr>
              <a:t>–</a:t>
            </a:r>
            <a:r>
              <a:rPr lang="ru-RU" dirty="0">
                <a:solidFill>
                  <a:schemeClr val="tx1"/>
                </a:solidFill>
                <a:cs typeface="Times New Roman" panose="02020603050405020304" pitchFamily="18" charset="0"/>
              </a:rPr>
              <a:t> классификационное число</a:t>
            </a:r>
            <a:r>
              <a:rPr lang="en-US" dirty="0">
                <a:solidFill>
                  <a:schemeClr val="tx1"/>
                </a:solidFill>
                <a:cs typeface="Times New Roman" panose="02020603050405020304" pitchFamily="18" charset="0"/>
              </a:rPr>
              <a:t>;</a:t>
            </a:r>
            <a:r>
              <a:rPr lang="en-US" i="1" dirty="0">
                <a:solidFill>
                  <a:schemeClr val="tx1"/>
                </a:solidFill>
              </a:rPr>
              <a:t> k</a:t>
            </a:r>
            <a:r>
              <a:rPr lang="en-US" dirty="0">
                <a:solidFill>
                  <a:schemeClr val="tx1"/>
                </a:solidFill>
                <a:cs typeface="Times New Roman" panose="02020603050405020304" pitchFamily="18" charset="0"/>
              </a:rPr>
              <a:t> –</a:t>
            </a:r>
            <a:r>
              <a:rPr lang="ru-RU" dirty="0">
                <a:solidFill>
                  <a:schemeClr val="tx1"/>
                </a:solidFill>
              </a:rPr>
              <a:t> константа, принимаемая равной 1, мкм.</a:t>
            </a:r>
          </a:p>
          <a:p>
            <a:pPr marL="0" indent="0" algn="ctr">
              <a:lnSpc>
                <a:spcPct val="150000"/>
              </a:lnSpc>
            </a:pPr>
            <a:endParaRPr lang="ru-RU" dirty="0">
              <a:solidFill>
                <a:schemeClr val="tx1"/>
              </a:solidFill>
            </a:endParaRPr>
          </a:p>
        </p:txBody>
      </p:sp>
      <p:sp>
        <p:nvSpPr>
          <p:cNvPr id="5" name="TextBox 4">
            <a:extLst>
              <a:ext uri="{FF2B5EF4-FFF2-40B4-BE49-F238E27FC236}">
                <a16:creationId xmlns:a16="http://schemas.microsoft.com/office/drawing/2014/main" id="{BF007509-361C-4633-932C-5D5170D277E9}"/>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9</a:t>
            </a:r>
          </a:p>
        </p:txBody>
      </p:sp>
      <mc:AlternateContent xmlns:mc="http://schemas.openxmlformats.org/markup-compatibility/2006">
        <mc:Choice xmlns:a14="http://schemas.microsoft.com/office/drawing/2010/main" Requires="a14">
          <p:graphicFrame>
            <p:nvGraphicFramePr>
              <p:cNvPr id="7" name="Таблица 6">
                <a:extLst>
                  <a:ext uri="{FF2B5EF4-FFF2-40B4-BE49-F238E27FC236}">
                    <a16:creationId xmlns:a16="http://schemas.microsoft.com/office/drawing/2014/main" id="{7EBE6056-0E53-41C7-A447-3B648F988076}"/>
                  </a:ext>
                </a:extLst>
              </p:cNvPr>
              <p:cNvGraphicFramePr>
                <a:graphicFrameLocks noGrp="1"/>
              </p:cNvGraphicFramePr>
              <p:nvPr>
                <p:extLst/>
              </p:nvPr>
            </p:nvGraphicFramePr>
            <p:xfrm>
              <a:off x="962406" y="3353432"/>
              <a:ext cx="8822055" cy="913638"/>
            </p:xfrm>
            <a:graphic>
              <a:graphicData uri="http://schemas.openxmlformats.org/drawingml/2006/table">
                <a:tbl>
                  <a:tblPr firstRow="1" bandRow="1">
                    <a:tableStyleId>{2D5ABB26-0587-4C30-8999-92F81FD0307C}</a:tableStyleId>
                  </a:tblPr>
                  <a:tblGrid>
                    <a:gridCol w="8110277">
                      <a:extLst>
                        <a:ext uri="{9D8B030D-6E8A-4147-A177-3AD203B41FA5}">
                          <a16:colId xmlns:a16="http://schemas.microsoft.com/office/drawing/2014/main" val="3477846055"/>
                        </a:ext>
                      </a:extLst>
                    </a:gridCol>
                    <a:gridCol w="711778">
                      <a:extLst>
                        <a:ext uri="{9D8B030D-6E8A-4147-A177-3AD203B41FA5}">
                          <a16:colId xmlns:a16="http://schemas.microsoft.com/office/drawing/2014/main" val="3649031874"/>
                        </a:ext>
                      </a:extLst>
                    </a:gridCol>
                  </a:tblGrid>
                  <a:tr h="891284">
                    <a:tc>
                      <a:txBody>
                        <a:bodyPr/>
                        <a:lstStyle/>
                        <a:p>
                          <a:pPr marL="0" marR="0" lvl="0" indent="0" algn="ctr" defTabSz="914400" rtl="0" eaLnBrk="1" fontAlgn="auto" latinLnBrk="0" hangingPunct="1">
                            <a:lnSpc>
                              <a:spcPct val="150000"/>
                            </a:lnSpc>
                            <a:spcBef>
                              <a:spcPts val="0"/>
                            </a:spcBef>
                            <a:spcAft>
                              <a:spcPts val="80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ru-RU" sz="1600" i="1" kern="1200" smtClean="0">
                                        <a:solidFill>
                                          <a:schemeClr val="tx1"/>
                                        </a:solidFill>
                                        <a:effectLst/>
                                        <a:latin typeface="Cambria Math" panose="02040503050406030204" pitchFamily="18" charset="0"/>
                                        <a:ea typeface="+mn-ea"/>
                                        <a:cs typeface="+mn-cs"/>
                                      </a:rPr>
                                    </m:ctrlPr>
                                  </m:sSubPr>
                                  <m:e>
                                    <m:r>
                                      <a:rPr lang="ru-RU" sz="1600" i="1" kern="1200">
                                        <a:solidFill>
                                          <a:schemeClr val="tx1"/>
                                        </a:solidFill>
                                        <a:effectLst/>
                                        <a:latin typeface="Cambria Math" panose="02040503050406030204" pitchFamily="18" charset="0"/>
                                        <a:ea typeface="+mn-ea"/>
                                        <a:cs typeface="+mn-cs"/>
                                      </a:rPr>
                                      <m:t>𝐶</m:t>
                                    </m:r>
                                  </m:e>
                                  <m:sub>
                                    <m:r>
                                      <m:rPr>
                                        <m:sty m:val="p"/>
                                      </m:rPr>
                                      <a:rPr lang="ru-RU" sz="1600" kern="1200">
                                        <a:solidFill>
                                          <a:schemeClr val="tx1"/>
                                        </a:solidFill>
                                        <a:effectLst/>
                                        <a:latin typeface="Cambria Math" panose="02040503050406030204" pitchFamily="18" charset="0"/>
                                        <a:ea typeface="+mn-ea"/>
                                        <a:cs typeface="+mn-cs"/>
                                      </a:rPr>
                                      <m:t>SCP</m:t>
                                    </m:r>
                                    <m:r>
                                      <a:rPr lang="ru-RU" sz="1600" kern="1200">
                                        <a:solidFill>
                                          <a:schemeClr val="tx1"/>
                                        </a:solidFill>
                                        <a:effectLst/>
                                        <a:latin typeface="Cambria Math" panose="02040503050406030204" pitchFamily="18" charset="0"/>
                                        <a:ea typeface="+mn-ea"/>
                                        <a:cs typeface="+mn-cs"/>
                                      </a:rPr>
                                      <m:t>, </m:t>
                                    </m:r>
                                    <m:r>
                                      <a:rPr lang="ru-RU" sz="1600" i="1" kern="1200">
                                        <a:solidFill>
                                          <a:schemeClr val="tx1"/>
                                        </a:solidFill>
                                        <a:effectLst/>
                                        <a:latin typeface="Cambria Math" panose="02040503050406030204" pitchFamily="18" charset="0"/>
                                        <a:ea typeface="+mn-ea"/>
                                        <a:cs typeface="+mn-cs"/>
                                      </a:rPr>
                                      <m:t>𝐷</m:t>
                                    </m:r>
                                  </m:sub>
                                </m:sSub>
                                <m:r>
                                  <a:rPr lang="ru-RU" sz="1600" i="1" kern="1200">
                                    <a:solidFill>
                                      <a:schemeClr val="tx1"/>
                                    </a:solidFill>
                                    <a:effectLst/>
                                    <a:latin typeface="Cambria Math" panose="02040503050406030204" pitchFamily="18" charset="0"/>
                                    <a:ea typeface="+mn-ea"/>
                                    <a:cs typeface="+mn-cs"/>
                                  </a:rPr>
                                  <m:t>=</m:t>
                                </m:r>
                                <m:r>
                                  <a:rPr lang="ru-RU" sz="1600" i="1" kern="1200">
                                    <a:solidFill>
                                      <a:schemeClr val="tx1"/>
                                    </a:solidFill>
                                    <a:effectLst/>
                                    <a:latin typeface="Cambria Math" panose="02040503050406030204" pitchFamily="18" charset="0"/>
                                    <a:ea typeface="+mn-ea"/>
                                    <a:cs typeface="+mn-cs"/>
                                  </a:rPr>
                                  <m:t>𝑘</m:t>
                                </m:r>
                                <m:f>
                                  <m:fPr>
                                    <m:ctrlPr>
                                      <a:rPr lang="ru-RU" sz="1600" i="1" kern="1200">
                                        <a:solidFill>
                                          <a:schemeClr val="tx1"/>
                                        </a:solidFill>
                                        <a:effectLst/>
                                        <a:latin typeface="Cambria Math" panose="02040503050406030204" pitchFamily="18" charset="0"/>
                                        <a:ea typeface="+mn-ea"/>
                                        <a:cs typeface="+mn-cs"/>
                                      </a:rPr>
                                    </m:ctrlPr>
                                  </m:fPr>
                                  <m:num>
                                    <m:sSup>
                                      <m:sSupPr>
                                        <m:ctrlPr>
                                          <a:rPr lang="ru-RU" sz="1600" i="1" kern="1200">
                                            <a:solidFill>
                                              <a:schemeClr val="tx1"/>
                                            </a:solidFill>
                                            <a:effectLst/>
                                            <a:latin typeface="Cambria Math" panose="02040503050406030204" pitchFamily="18" charset="0"/>
                                            <a:ea typeface="+mn-ea"/>
                                            <a:cs typeface="+mn-cs"/>
                                          </a:rPr>
                                        </m:ctrlPr>
                                      </m:sSupPr>
                                      <m:e>
                                        <m:r>
                                          <a:rPr lang="ru-RU" sz="1600" i="1" kern="1200">
                                            <a:solidFill>
                                              <a:schemeClr val="tx1"/>
                                            </a:solidFill>
                                            <a:effectLst/>
                                            <a:latin typeface="Cambria Math" panose="02040503050406030204" pitchFamily="18" charset="0"/>
                                            <a:ea typeface="+mn-ea"/>
                                            <a:cs typeface="+mn-cs"/>
                                          </a:rPr>
                                          <m:t>10</m:t>
                                        </m:r>
                                      </m:e>
                                      <m:sup>
                                        <m:r>
                                          <a:rPr lang="ru-RU" sz="1600" i="1" kern="1200">
                                            <a:solidFill>
                                              <a:schemeClr val="tx1"/>
                                            </a:solidFill>
                                            <a:effectLst/>
                                            <a:latin typeface="Cambria Math" panose="02040503050406030204" pitchFamily="18" charset="0"/>
                                            <a:ea typeface="+mn-ea"/>
                                            <a:cs typeface="+mn-cs"/>
                                          </a:rPr>
                                          <m:t>𝑁</m:t>
                                        </m:r>
                                      </m:sup>
                                    </m:sSup>
                                  </m:num>
                                  <m:den>
                                    <m:r>
                                      <a:rPr lang="ru-RU" sz="1600" i="1" kern="1200">
                                        <a:solidFill>
                                          <a:schemeClr val="tx1"/>
                                        </a:solidFill>
                                        <a:effectLst/>
                                        <a:latin typeface="Cambria Math" panose="02040503050406030204" pitchFamily="18" charset="0"/>
                                        <a:ea typeface="+mn-ea"/>
                                        <a:cs typeface="+mn-cs"/>
                                      </a:rPr>
                                      <m:t>𝐷</m:t>
                                    </m:r>
                                  </m:den>
                                </m:f>
                                <m:r>
                                  <a:rPr lang="ru-RU" sz="1600" b="0" i="1" kern="1200" smtClean="0">
                                    <a:solidFill>
                                      <a:schemeClr val="tx1"/>
                                    </a:solidFill>
                                    <a:effectLst/>
                                    <a:latin typeface="Cambria Math" panose="02040503050406030204" pitchFamily="18" charset="0"/>
                                    <a:ea typeface="+mn-ea"/>
                                    <a:cs typeface="+mn-cs"/>
                                  </a:rPr>
                                  <m:t> </m:t>
                                </m:r>
                                <m:d>
                                  <m:dPr>
                                    <m:begChr m:val="["/>
                                    <m:endChr m:val="]"/>
                                    <m:ctrlPr>
                                      <a:rPr lang="ru-RU" sz="1600" i="1" kern="1200" smtClean="0">
                                        <a:solidFill>
                                          <a:schemeClr val="tx1"/>
                                        </a:solidFill>
                                        <a:effectLst/>
                                        <a:latin typeface="Cambria Math" panose="02040503050406030204" pitchFamily="18" charset="0"/>
                                        <a:ea typeface="+mn-ea"/>
                                        <a:cs typeface="+mn-cs"/>
                                      </a:rPr>
                                    </m:ctrlPr>
                                  </m:dPr>
                                  <m:e>
                                    <m:f>
                                      <m:fPr>
                                        <m:type m:val="lin"/>
                                        <m:ctrlPr>
                                          <a:rPr lang="ru-RU" sz="1600" i="1" kern="1200" smtClean="0">
                                            <a:solidFill>
                                              <a:schemeClr val="tx1"/>
                                            </a:solidFill>
                                            <a:effectLst/>
                                            <a:latin typeface="Cambria Math" panose="02040503050406030204" pitchFamily="18" charset="0"/>
                                            <a:ea typeface="+mn-ea"/>
                                            <a:cs typeface="+mn-cs"/>
                                          </a:rPr>
                                        </m:ctrlPr>
                                      </m:fPr>
                                      <m:num>
                                        <m:r>
                                          <a:rPr lang="ru-RU" sz="1600" b="0" i="1" kern="1200" smtClean="0">
                                            <a:solidFill>
                                              <a:schemeClr val="tx1"/>
                                            </a:solidFill>
                                            <a:effectLst/>
                                            <a:latin typeface="Cambria Math" panose="02040503050406030204" pitchFamily="18" charset="0"/>
                                            <a:ea typeface="+mn-ea"/>
                                            <a:cs typeface="+mn-cs"/>
                                          </a:rPr>
                                          <m:t>частиц</m:t>
                                        </m:r>
                                      </m:num>
                                      <m:den>
                                        <m:sSup>
                                          <m:sSupPr>
                                            <m:ctrlPr>
                                              <a:rPr lang="ru-RU" sz="1600" i="1" kern="1200" smtClean="0">
                                                <a:solidFill>
                                                  <a:schemeClr val="tx1"/>
                                                </a:solidFill>
                                                <a:effectLst/>
                                                <a:latin typeface="Cambria Math" panose="02040503050406030204" pitchFamily="18" charset="0"/>
                                                <a:ea typeface="+mn-ea"/>
                                                <a:cs typeface="+mn-cs"/>
                                              </a:rPr>
                                            </m:ctrlPr>
                                          </m:sSupPr>
                                          <m:e>
                                            <m:r>
                                              <a:rPr lang="ru-RU" sz="1600" b="0" i="1" kern="1200" smtClean="0">
                                                <a:solidFill>
                                                  <a:schemeClr val="tx1"/>
                                                </a:solidFill>
                                                <a:effectLst/>
                                                <a:latin typeface="Cambria Math" panose="02040503050406030204" pitchFamily="18" charset="0"/>
                                                <a:ea typeface="+mn-ea"/>
                                                <a:cs typeface="+mn-cs"/>
                                              </a:rPr>
                                              <m:t>м</m:t>
                                            </m:r>
                                          </m:e>
                                          <m:sup>
                                            <m:r>
                                              <a:rPr lang="ru-RU" sz="1600" b="0" i="1" kern="1200" smtClean="0">
                                                <a:solidFill>
                                                  <a:schemeClr val="tx1"/>
                                                </a:solidFill>
                                                <a:effectLst/>
                                                <a:latin typeface="Cambria Math" panose="02040503050406030204" pitchFamily="18" charset="0"/>
                                                <a:ea typeface="+mn-ea"/>
                                                <a:cs typeface="+mn-cs"/>
                                              </a:rPr>
                                              <m:t>2</m:t>
                                            </m:r>
                                          </m:sup>
                                        </m:sSup>
                                      </m:den>
                                    </m:f>
                                  </m:e>
                                </m:d>
                                <m:r>
                                  <m:rPr>
                                    <m:nor/>
                                  </m:rPr>
                                  <a:rPr lang="ru-RU" sz="1600" kern="1200" smtClean="0">
                                    <a:solidFill>
                                      <a:schemeClr val="tx1"/>
                                    </a:solidFill>
                                    <a:effectLst/>
                                    <a:latin typeface="+mn-lt"/>
                                    <a:ea typeface="+mn-ea"/>
                                    <a:cs typeface="+mn-cs"/>
                                  </a:rPr>
                                  <m:t>,</m:t>
                                </m:r>
                              </m:oMath>
                            </m:oMathPara>
                          </a14:m>
                          <a:endParaRPr lang="ru-RU" sz="1600" kern="1200" dirty="0">
                            <a:solidFill>
                              <a:schemeClr val="tx1"/>
                            </a:solidFill>
                            <a:effectLst/>
                            <a:latin typeface="+mn-lt"/>
                            <a:ea typeface="+mn-ea"/>
                            <a:cs typeface="+mn-cs"/>
                          </a:endParaRPr>
                        </a:p>
                      </a:txBody>
                      <a:tcPr marL="80201" marR="80201" marT="40100" marB="40100"/>
                    </a:tc>
                    <a:tc>
                      <a:txBody>
                        <a:bodyPr/>
                        <a:lstStyle/>
                        <a:p>
                          <a:pPr algn="r"/>
                          <a:r>
                            <a:rPr lang="en-US" sz="1400" dirty="0"/>
                            <a:t>(</a:t>
                          </a:r>
                          <a:r>
                            <a:rPr lang="ru-RU" sz="1400" dirty="0"/>
                            <a:t>8</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7" name="Таблица 6">
                <a:extLst>
                  <a:ext uri="{FF2B5EF4-FFF2-40B4-BE49-F238E27FC236}">
                    <a16:creationId xmlns:a16="http://schemas.microsoft.com/office/drawing/2014/main" id="{7EBE6056-0E53-41C7-A447-3B648F988076}"/>
                  </a:ext>
                </a:extLst>
              </p:cNvPr>
              <p:cNvGraphicFramePr>
                <a:graphicFrameLocks noGrp="1"/>
              </p:cNvGraphicFramePr>
              <p:nvPr>
                <p:extLst/>
              </p:nvPr>
            </p:nvGraphicFramePr>
            <p:xfrm>
              <a:off x="962406" y="3353432"/>
              <a:ext cx="8822055" cy="913638"/>
            </p:xfrm>
            <a:graphic>
              <a:graphicData uri="http://schemas.openxmlformats.org/drawingml/2006/table">
                <a:tbl>
                  <a:tblPr firstRow="1" bandRow="1">
                    <a:tableStyleId>{2D5ABB26-0587-4C30-8999-92F81FD0307C}</a:tableStyleId>
                  </a:tblPr>
                  <a:tblGrid>
                    <a:gridCol w="8110277">
                      <a:extLst>
                        <a:ext uri="{9D8B030D-6E8A-4147-A177-3AD203B41FA5}">
                          <a16:colId xmlns:a16="http://schemas.microsoft.com/office/drawing/2014/main" val="3477846055"/>
                        </a:ext>
                      </a:extLst>
                    </a:gridCol>
                    <a:gridCol w="711778">
                      <a:extLst>
                        <a:ext uri="{9D8B030D-6E8A-4147-A177-3AD203B41FA5}">
                          <a16:colId xmlns:a16="http://schemas.microsoft.com/office/drawing/2014/main" val="3649031874"/>
                        </a:ext>
                      </a:extLst>
                    </a:gridCol>
                  </a:tblGrid>
                  <a:tr h="913638">
                    <a:tc>
                      <a:txBody>
                        <a:bodyPr/>
                        <a:lstStyle/>
                        <a:p>
                          <a:endParaRPr lang="ru-RU"/>
                        </a:p>
                      </a:txBody>
                      <a:tcPr marL="80201" marR="80201" marT="40100" marB="40100">
                        <a:blipFill>
                          <a:blip r:embed="rId2"/>
                          <a:stretch>
                            <a:fillRect r="-8784"/>
                          </a:stretch>
                        </a:blipFill>
                      </a:tcPr>
                    </a:tc>
                    <a:tc>
                      <a:txBody>
                        <a:bodyPr/>
                        <a:lstStyle/>
                        <a:p>
                          <a:pPr algn="r"/>
                          <a:r>
                            <a:rPr lang="en-US" sz="1400" dirty="0"/>
                            <a:t>(</a:t>
                          </a:r>
                          <a:r>
                            <a:rPr lang="ru-RU" sz="1400" dirty="0"/>
                            <a:t>8</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p:sp>
        <p:nvSpPr>
          <p:cNvPr id="10" name="TextBox 9">
            <a:extLst>
              <a:ext uri="{FF2B5EF4-FFF2-40B4-BE49-F238E27FC236}">
                <a16:creationId xmlns:a16="http://schemas.microsoft.com/office/drawing/2014/main" id="{595F13B3-187C-4622-AE8E-CB8B4AEA8F64}"/>
              </a:ext>
            </a:extLst>
          </p:cNvPr>
          <p:cNvSpPr txBox="1"/>
          <p:nvPr/>
        </p:nvSpPr>
        <p:spPr>
          <a:xfrm>
            <a:off x="962406" y="1071291"/>
            <a:ext cx="8822055" cy="578363"/>
          </a:xfrm>
          <a:prstGeom prst="rect">
            <a:avLst/>
          </a:prstGeom>
          <a:noFill/>
        </p:spPr>
        <p:txBody>
          <a:bodyPr wrap="square" rtlCol="0">
            <a:spAutoFit/>
          </a:bodyPr>
          <a:lstStyle/>
          <a:p>
            <a:pPr defTabSz="401010"/>
            <a:r>
              <a:rPr lang="en-US" sz="1579" dirty="0">
                <a:solidFill>
                  <a:srgbClr val="000000"/>
                </a:solidFill>
                <a:latin typeface="Calibri" panose="020F0502020204030204"/>
              </a:rPr>
              <a:t>[1] </a:t>
            </a:r>
            <a:r>
              <a:rPr lang="ru-RU" sz="1579" dirty="0">
                <a:solidFill>
                  <a:srgbClr val="000000"/>
                </a:solidFill>
                <a:latin typeface="Calibri" panose="020F0502020204030204"/>
              </a:rPr>
              <a:t>ГОСТ Р ИСО 14644-9-2013</a:t>
            </a:r>
            <a:r>
              <a:rPr lang="en-US" sz="1579" dirty="0">
                <a:solidFill>
                  <a:srgbClr val="000000"/>
                </a:solidFill>
                <a:latin typeface="Calibri" panose="020F0502020204030204"/>
              </a:rPr>
              <a:t> </a:t>
            </a:r>
            <a:r>
              <a:rPr lang="ru-RU" sz="1579" dirty="0">
                <a:solidFill>
                  <a:srgbClr val="000000"/>
                </a:solidFill>
                <a:latin typeface="Calibri" panose="020F0502020204030204"/>
              </a:rPr>
              <a:t>Чистые помещения и связанные с ними контролируемые среды. Часть 9. Классификация чистоты поверхностей по концентрации частиц</a:t>
            </a:r>
          </a:p>
        </p:txBody>
      </p:sp>
    </p:spTree>
    <p:extLst>
      <p:ext uri="{BB962C8B-B14F-4D97-AF65-F5344CB8AC3E}">
        <p14:creationId xmlns:p14="http://schemas.microsoft.com/office/powerpoint/2010/main" val="25229060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8D4CA2-679E-4384-A015-7E5844108903}"/>
              </a:ext>
            </a:extLst>
          </p:cNvPr>
          <p:cNvSpPr>
            <a:spLocks noGrp="1"/>
          </p:cNvSpPr>
          <p:nvPr>
            <p:ph type="title"/>
          </p:nvPr>
        </p:nvSpPr>
        <p:spPr/>
        <p:txBody>
          <a:bodyPr>
            <a:normAutofit/>
          </a:bodyPr>
          <a:lstStyle/>
          <a:p>
            <a:r>
              <a:rPr lang="ru-RU" sz="3508" dirty="0">
                <a:solidFill>
                  <a:schemeClr val="tx1"/>
                </a:solidFill>
              </a:rPr>
              <a:t>Методы контроля чистоты поверхностей</a:t>
            </a:r>
          </a:p>
        </p:txBody>
      </p:sp>
      <p:sp>
        <p:nvSpPr>
          <p:cNvPr id="4" name="TextBox 3">
            <a:extLst>
              <a:ext uri="{FF2B5EF4-FFF2-40B4-BE49-F238E27FC236}">
                <a16:creationId xmlns:a16="http://schemas.microsoft.com/office/drawing/2014/main" id="{71983940-F7A8-4243-853F-BCEEBC531138}"/>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10</a:t>
            </a:r>
          </a:p>
        </p:txBody>
      </p:sp>
      <p:pic>
        <p:nvPicPr>
          <p:cNvPr id="9" name="Рисунок 8">
            <a:extLst>
              <a:ext uri="{FF2B5EF4-FFF2-40B4-BE49-F238E27FC236}">
                <a16:creationId xmlns:a16="http://schemas.microsoft.com/office/drawing/2014/main" id="{F5F5A341-EFC3-4932-8A00-066E5DE260C7}"/>
              </a:ext>
            </a:extLst>
          </p:cNvPr>
          <p:cNvPicPr>
            <a:picLocks noChangeAspect="1"/>
          </p:cNvPicPr>
          <p:nvPr/>
        </p:nvPicPr>
        <p:blipFill rotWithShape="1">
          <a:blip r:embed="rId2">
            <a:extLst>
              <a:ext uri="{28A0092B-C50C-407E-A947-70E740481C1C}">
                <a14:useLocalDpi xmlns:a14="http://schemas.microsoft.com/office/drawing/2010/main" val="0"/>
              </a:ext>
            </a:extLst>
          </a:blip>
          <a:srcRect t="4058"/>
          <a:stretch/>
        </p:blipFill>
        <p:spPr>
          <a:xfrm>
            <a:off x="6148053" y="3070984"/>
            <a:ext cx="3723915" cy="3116110"/>
          </a:xfrm>
          <a:prstGeom prst="rect">
            <a:avLst/>
          </a:prstGeom>
        </p:spPr>
      </p:pic>
      <p:pic>
        <p:nvPicPr>
          <p:cNvPr id="11" name="Рисунок 10">
            <a:extLst>
              <a:ext uri="{FF2B5EF4-FFF2-40B4-BE49-F238E27FC236}">
                <a16:creationId xmlns:a16="http://schemas.microsoft.com/office/drawing/2014/main" id="{A3CEA48E-0612-4725-A6B8-582523CB64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1959" y="3287619"/>
            <a:ext cx="2491445" cy="2326720"/>
          </a:xfrm>
          <a:prstGeom prst="rect">
            <a:avLst/>
          </a:prstGeom>
        </p:spPr>
      </p:pic>
      <p:pic>
        <p:nvPicPr>
          <p:cNvPr id="13" name="Рисунок 12">
            <a:extLst>
              <a:ext uri="{FF2B5EF4-FFF2-40B4-BE49-F238E27FC236}">
                <a16:creationId xmlns:a16="http://schemas.microsoft.com/office/drawing/2014/main" id="{72F60940-4AFA-4727-B3B5-E7F269285D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3309" y="3287619"/>
            <a:ext cx="2255508" cy="2192622"/>
          </a:xfrm>
          <a:prstGeom prst="rect">
            <a:avLst/>
          </a:prstGeom>
        </p:spPr>
      </p:pic>
      <p:sp>
        <p:nvSpPr>
          <p:cNvPr id="14" name="TextBox 13">
            <a:extLst>
              <a:ext uri="{FF2B5EF4-FFF2-40B4-BE49-F238E27FC236}">
                <a16:creationId xmlns:a16="http://schemas.microsoft.com/office/drawing/2014/main" id="{F513FD05-E4D8-4A16-87BA-7FA8D72C4335}"/>
              </a:ext>
            </a:extLst>
          </p:cNvPr>
          <p:cNvSpPr txBox="1"/>
          <p:nvPr/>
        </p:nvSpPr>
        <p:spPr>
          <a:xfrm>
            <a:off x="691960" y="5728187"/>
            <a:ext cx="2255508" cy="659219"/>
          </a:xfrm>
          <a:prstGeom prst="rect">
            <a:avLst/>
          </a:prstGeom>
          <a:noFill/>
        </p:spPr>
        <p:txBody>
          <a:bodyPr wrap="square" rtlCol="0">
            <a:spAutoFit/>
          </a:bodyPr>
          <a:lstStyle/>
          <a:p>
            <a:pPr defTabSz="401010"/>
            <a:r>
              <a:rPr lang="ru-RU" sz="1228" dirty="0">
                <a:solidFill>
                  <a:srgbClr val="000000"/>
                </a:solidFill>
                <a:latin typeface="Calibri" panose="020F0502020204030204"/>
              </a:rPr>
              <a:t>Рис.4. – Функциональная схема электронного микроскопа</a:t>
            </a:r>
          </a:p>
        </p:txBody>
      </p:sp>
      <p:sp>
        <p:nvSpPr>
          <p:cNvPr id="15" name="TextBox 14">
            <a:extLst>
              <a:ext uri="{FF2B5EF4-FFF2-40B4-BE49-F238E27FC236}">
                <a16:creationId xmlns:a16="http://schemas.microsoft.com/office/drawing/2014/main" id="{F34E3C33-40E5-4864-A6BD-47638DE7572F}"/>
              </a:ext>
            </a:extLst>
          </p:cNvPr>
          <p:cNvSpPr txBox="1"/>
          <p:nvPr/>
        </p:nvSpPr>
        <p:spPr>
          <a:xfrm>
            <a:off x="3420006" y="5728187"/>
            <a:ext cx="2255508" cy="659219"/>
          </a:xfrm>
          <a:prstGeom prst="rect">
            <a:avLst/>
          </a:prstGeom>
          <a:noFill/>
        </p:spPr>
        <p:txBody>
          <a:bodyPr wrap="square" rtlCol="0">
            <a:spAutoFit/>
          </a:bodyPr>
          <a:lstStyle/>
          <a:p>
            <a:pPr defTabSz="401010"/>
            <a:r>
              <a:rPr lang="ru-RU" sz="1228" dirty="0">
                <a:solidFill>
                  <a:srgbClr val="000000"/>
                </a:solidFill>
                <a:latin typeface="Calibri" panose="020F0502020204030204"/>
              </a:rPr>
              <a:t>Рис.5. – Функциональная схема атомно-силового микроскопа</a:t>
            </a:r>
          </a:p>
        </p:txBody>
      </p:sp>
      <p:sp>
        <p:nvSpPr>
          <p:cNvPr id="16" name="TextBox 15">
            <a:extLst>
              <a:ext uri="{FF2B5EF4-FFF2-40B4-BE49-F238E27FC236}">
                <a16:creationId xmlns:a16="http://schemas.microsoft.com/office/drawing/2014/main" id="{371EEBAF-5F30-4BC8-A0C0-3E3B11EB5BF8}"/>
              </a:ext>
            </a:extLst>
          </p:cNvPr>
          <p:cNvSpPr txBox="1"/>
          <p:nvPr/>
        </p:nvSpPr>
        <p:spPr>
          <a:xfrm>
            <a:off x="6148054" y="2612076"/>
            <a:ext cx="3636408" cy="470257"/>
          </a:xfrm>
          <a:prstGeom prst="rect">
            <a:avLst/>
          </a:prstGeom>
          <a:noFill/>
        </p:spPr>
        <p:txBody>
          <a:bodyPr wrap="square" rtlCol="0">
            <a:spAutoFit/>
          </a:bodyPr>
          <a:lstStyle/>
          <a:p>
            <a:pPr defTabSz="401010"/>
            <a:r>
              <a:rPr lang="ru-RU" sz="1228" dirty="0">
                <a:solidFill>
                  <a:srgbClr val="000000"/>
                </a:solidFill>
                <a:latin typeface="Calibri" panose="020F0502020204030204"/>
              </a:rPr>
              <a:t>Таблица 2 – Сравнение методов контроля чистоты поверхностей </a:t>
            </a:r>
          </a:p>
        </p:txBody>
      </p:sp>
    </p:spTree>
    <p:extLst>
      <p:ext uri="{BB962C8B-B14F-4D97-AF65-F5344CB8AC3E}">
        <p14:creationId xmlns:p14="http://schemas.microsoft.com/office/powerpoint/2010/main" val="16144134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2DA206-3EB5-4233-84D6-40BE3B2DBCA7}"/>
              </a:ext>
            </a:extLst>
          </p:cNvPr>
          <p:cNvSpPr>
            <a:spLocks noGrp="1"/>
          </p:cNvSpPr>
          <p:nvPr>
            <p:ph type="title"/>
          </p:nvPr>
        </p:nvSpPr>
        <p:spPr/>
        <p:txBody>
          <a:bodyPr>
            <a:normAutofit/>
          </a:bodyPr>
          <a:lstStyle/>
          <a:p>
            <a:r>
              <a:rPr lang="ru-RU" sz="3508" dirty="0">
                <a:solidFill>
                  <a:schemeClr val="tx1"/>
                </a:solidFill>
              </a:rPr>
              <a:t>Дополнительные методы контроля</a:t>
            </a:r>
          </a:p>
        </p:txBody>
      </p:sp>
      <p:graphicFrame>
        <p:nvGraphicFramePr>
          <p:cNvPr id="4" name="Таблица 4">
            <a:extLst>
              <a:ext uri="{FF2B5EF4-FFF2-40B4-BE49-F238E27FC236}">
                <a16:creationId xmlns:a16="http://schemas.microsoft.com/office/drawing/2014/main" id="{2424B41A-1A03-4807-8FB1-AF7C423C69D3}"/>
              </a:ext>
            </a:extLst>
          </p:cNvPr>
          <p:cNvGraphicFramePr>
            <a:graphicFrameLocks noGrp="1"/>
          </p:cNvGraphicFramePr>
          <p:nvPr>
            <p:ph idx="1"/>
            <p:extLst/>
          </p:nvPr>
        </p:nvGraphicFramePr>
        <p:xfrm>
          <a:off x="1960457" y="3159211"/>
          <a:ext cx="6343131" cy="3074355"/>
        </p:xfrm>
        <a:graphic>
          <a:graphicData uri="http://schemas.openxmlformats.org/drawingml/2006/table">
            <a:tbl>
              <a:tblPr firstRow="1" bandRow="1">
                <a:tableStyleId>{5940675A-B579-460E-94D1-54222C63F5DA}</a:tableStyleId>
              </a:tblPr>
              <a:tblGrid>
                <a:gridCol w="2576138">
                  <a:extLst>
                    <a:ext uri="{9D8B030D-6E8A-4147-A177-3AD203B41FA5}">
                      <a16:colId xmlns:a16="http://schemas.microsoft.com/office/drawing/2014/main" val="1448582410"/>
                    </a:ext>
                  </a:extLst>
                </a:gridCol>
                <a:gridCol w="3766993">
                  <a:extLst>
                    <a:ext uri="{9D8B030D-6E8A-4147-A177-3AD203B41FA5}">
                      <a16:colId xmlns:a16="http://schemas.microsoft.com/office/drawing/2014/main" val="2088721068"/>
                    </a:ext>
                  </a:extLst>
                </a:gridCol>
              </a:tblGrid>
              <a:tr h="267335">
                <a:tc>
                  <a:txBody>
                    <a:bodyPr/>
                    <a:lstStyle/>
                    <a:p>
                      <a:pPr algn="ctr"/>
                      <a:r>
                        <a:rPr lang="ru-RU" sz="1200" dirty="0">
                          <a:solidFill>
                            <a:schemeClr val="tx1"/>
                          </a:solidFill>
                        </a:rPr>
                        <a:t>Контролируемый параметр</a:t>
                      </a:r>
                    </a:p>
                  </a:txBody>
                  <a:tcPr marL="80201" marR="80201" marT="40100" marB="40100"/>
                </a:tc>
                <a:tc>
                  <a:txBody>
                    <a:bodyPr/>
                    <a:lstStyle/>
                    <a:p>
                      <a:pPr algn="ctr"/>
                      <a:r>
                        <a:rPr lang="ru-RU" sz="1200" dirty="0">
                          <a:solidFill>
                            <a:schemeClr val="tx1"/>
                          </a:solidFill>
                        </a:rPr>
                        <a:t>Оборудование</a:t>
                      </a:r>
                    </a:p>
                  </a:txBody>
                  <a:tcPr marL="80201" marR="80201" marT="40100" marB="40100"/>
                </a:tc>
                <a:extLst>
                  <a:ext uri="{0D108BD9-81ED-4DB2-BD59-A6C34878D82A}">
                    <a16:rowId xmlns:a16="http://schemas.microsoft.com/office/drawing/2014/main" val="3888053171"/>
                  </a:ext>
                </a:extLst>
              </a:tr>
              <a:tr h="454470">
                <a:tc>
                  <a:txBody>
                    <a:bodyPr/>
                    <a:lstStyle/>
                    <a:p>
                      <a:pPr algn="ctr"/>
                      <a:r>
                        <a:rPr lang="ru-RU" sz="1200" b="0" i="0" kern="1200" dirty="0">
                          <a:solidFill>
                            <a:schemeClr val="tx1"/>
                          </a:solidFill>
                          <a:effectLst/>
                          <a:latin typeface="+mn-lt"/>
                          <a:ea typeface="+mn-ea"/>
                          <a:cs typeface="+mn-cs"/>
                        </a:rPr>
                        <a:t>Поток воздуха</a:t>
                      </a:r>
                      <a:endParaRPr lang="ru-RU" sz="1200" dirty="0">
                        <a:solidFill>
                          <a:schemeClr val="tx1"/>
                        </a:solidFill>
                      </a:endParaRPr>
                    </a:p>
                  </a:txBody>
                  <a:tcPr marL="80201" marR="80201" marT="40100" marB="40100" anchor="ctr"/>
                </a:tc>
                <a:tc>
                  <a:txBody>
                    <a:bodyPr/>
                    <a:lstStyle/>
                    <a:p>
                      <a:pPr algn="ctr"/>
                      <a:r>
                        <a:rPr lang="ru-RU" sz="1200" dirty="0">
                          <a:solidFill>
                            <a:schemeClr val="tx1"/>
                          </a:solidFill>
                        </a:rPr>
                        <a:t>Термоанемометр, трехмерный ультразвуковой анемометр, крыльчатый анемометр, </a:t>
                      </a:r>
                      <a:r>
                        <a:rPr lang="ru-RU" sz="1200" b="0" i="0" u="none" strike="noStrike" kern="1200" dirty="0">
                          <a:solidFill>
                            <a:schemeClr val="tx1"/>
                          </a:solidFill>
                          <a:effectLst/>
                          <a:latin typeface="+mn-lt"/>
                          <a:ea typeface="+mn-ea"/>
                          <a:cs typeface="+mn-cs"/>
                        </a:rPr>
                        <a:t>расходомер</a:t>
                      </a:r>
                      <a:endParaRPr lang="ru-RU" sz="1200" dirty="0">
                        <a:solidFill>
                          <a:schemeClr val="tx1"/>
                        </a:solidFill>
                      </a:endParaRPr>
                    </a:p>
                  </a:txBody>
                  <a:tcPr marL="80201" marR="80201" marT="40100" marB="40100" anchor="ctr"/>
                </a:tc>
                <a:extLst>
                  <a:ext uri="{0D108BD9-81ED-4DB2-BD59-A6C34878D82A}">
                    <a16:rowId xmlns:a16="http://schemas.microsoft.com/office/drawing/2014/main" val="633830734"/>
                  </a:ext>
                </a:extLst>
              </a:tr>
              <a:tr h="454470">
                <a:tc>
                  <a:txBody>
                    <a:bodyPr/>
                    <a:lstStyle/>
                    <a:p>
                      <a:pPr algn="ctr"/>
                      <a:r>
                        <a:rPr lang="ru-RU" sz="1200" dirty="0">
                          <a:solidFill>
                            <a:schemeClr val="tx1"/>
                          </a:solidFill>
                        </a:rPr>
                        <a:t>Перепад давления</a:t>
                      </a:r>
                    </a:p>
                  </a:txBody>
                  <a:tcPr marL="80201" marR="80201" marT="40100" marB="40100" anchor="ctr"/>
                </a:tc>
                <a:tc>
                  <a:txBody>
                    <a:bodyPr/>
                    <a:lstStyle/>
                    <a:p>
                      <a:pPr algn="ctr"/>
                      <a:r>
                        <a:rPr lang="ru-RU" sz="1200" dirty="0">
                          <a:solidFill>
                            <a:schemeClr val="tx1"/>
                          </a:solidFill>
                        </a:rPr>
                        <a:t>Электронный микроманометр, наклонный манометр, </a:t>
                      </a:r>
                      <a:r>
                        <a:rPr lang="ru-RU" sz="1200" b="0" i="0" u="none" strike="noStrike" kern="1200" dirty="0">
                          <a:solidFill>
                            <a:schemeClr val="tx1"/>
                          </a:solidFill>
                          <a:effectLst/>
                          <a:latin typeface="+mn-lt"/>
                          <a:ea typeface="+mn-ea"/>
                          <a:cs typeface="+mn-cs"/>
                        </a:rPr>
                        <a:t>механический датчик перепада давления</a:t>
                      </a:r>
                      <a:endParaRPr lang="ru-RU" sz="1200" dirty="0">
                        <a:solidFill>
                          <a:schemeClr val="tx1"/>
                        </a:solidFill>
                      </a:endParaRPr>
                    </a:p>
                  </a:txBody>
                  <a:tcPr marL="80201" marR="80201" marT="40100" marB="40100" anchor="ctr"/>
                </a:tc>
                <a:extLst>
                  <a:ext uri="{0D108BD9-81ED-4DB2-BD59-A6C34878D82A}">
                    <a16:rowId xmlns:a16="http://schemas.microsoft.com/office/drawing/2014/main" val="3583382814"/>
                  </a:ext>
                </a:extLst>
              </a:tr>
              <a:tr h="454470">
                <a:tc>
                  <a:txBody>
                    <a:bodyPr/>
                    <a:lstStyle/>
                    <a:p>
                      <a:pPr algn="ctr"/>
                      <a:r>
                        <a:rPr lang="ru-RU" sz="1200" dirty="0">
                          <a:solidFill>
                            <a:schemeClr val="tx1"/>
                          </a:solidFill>
                        </a:rPr>
                        <a:t>Целостность установленной системы фильтрации</a:t>
                      </a:r>
                    </a:p>
                  </a:txBody>
                  <a:tcPr marL="80201" marR="80201" marT="40100" marB="40100"/>
                </a:tc>
                <a:tc rowSpan="2">
                  <a:txBody>
                    <a:bodyPr/>
                    <a:lstStyle/>
                    <a:p>
                      <a:pPr algn="ctr"/>
                      <a:r>
                        <a:rPr lang="ru-RU" sz="1200" b="0" i="0" u="none" strike="noStrike" kern="1200" dirty="0">
                          <a:solidFill>
                            <a:schemeClr val="tx1"/>
                          </a:solidFill>
                          <a:effectLst/>
                          <a:latin typeface="+mn-lt"/>
                          <a:ea typeface="+mn-ea"/>
                          <a:cs typeface="+mn-cs"/>
                        </a:rPr>
                        <a:t>Счетчик частиц, генератор аэрозолей</a:t>
                      </a:r>
                      <a:endParaRPr lang="ru-RU" sz="1200" dirty="0">
                        <a:solidFill>
                          <a:schemeClr val="tx1"/>
                        </a:solidFill>
                      </a:endParaRPr>
                    </a:p>
                  </a:txBody>
                  <a:tcPr marL="80201" marR="80201" marT="40100" marB="40100" anchor="ctr"/>
                </a:tc>
                <a:extLst>
                  <a:ext uri="{0D108BD9-81ED-4DB2-BD59-A6C34878D82A}">
                    <a16:rowId xmlns:a16="http://schemas.microsoft.com/office/drawing/2014/main" val="569136590"/>
                  </a:ext>
                </a:extLst>
              </a:tr>
              <a:tr h="454470">
                <a:tc>
                  <a:txBody>
                    <a:bodyPr/>
                    <a:lstStyle/>
                    <a:p>
                      <a:pPr algn="ctr"/>
                      <a:r>
                        <a:rPr lang="ru-RU" sz="1200" dirty="0">
                          <a:solidFill>
                            <a:schemeClr val="tx1"/>
                          </a:solidFill>
                        </a:rPr>
                        <a:t>Герметичность ограждающих конструкций</a:t>
                      </a:r>
                    </a:p>
                  </a:txBody>
                  <a:tcPr marL="80201" marR="80201" marT="40100" marB="40100"/>
                </a:tc>
                <a:tc vMerge="1">
                  <a:txBody>
                    <a:bodyPr/>
                    <a:lstStyle/>
                    <a:p>
                      <a:pPr algn="ctr"/>
                      <a:endParaRPr lang="ru-RU" sz="1400" dirty="0">
                        <a:solidFill>
                          <a:schemeClr val="tx1"/>
                        </a:solidFill>
                      </a:endParaRPr>
                    </a:p>
                  </a:txBody>
                  <a:tcPr anchor="ctr"/>
                </a:tc>
                <a:extLst>
                  <a:ext uri="{0D108BD9-81ED-4DB2-BD59-A6C34878D82A}">
                    <a16:rowId xmlns:a16="http://schemas.microsoft.com/office/drawing/2014/main" val="4237465667"/>
                  </a:ext>
                </a:extLst>
              </a:tr>
              <a:tr h="267335">
                <a:tc>
                  <a:txBody>
                    <a:bodyPr/>
                    <a:lstStyle/>
                    <a:p>
                      <a:pPr algn="ctr"/>
                      <a:r>
                        <a:rPr lang="ru-RU" sz="1200" dirty="0">
                          <a:solidFill>
                            <a:schemeClr val="tx1"/>
                          </a:solidFill>
                        </a:rPr>
                        <a:t>Температура</a:t>
                      </a:r>
                    </a:p>
                  </a:txBody>
                  <a:tcPr marL="80201" marR="80201" marT="40100" marB="40100"/>
                </a:tc>
                <a:tc>
                  <a:txBody>
                    <a:bodyPr/>
                    <a:lstStyle/>
                    <a:p>
                      <a:pPr algn="ctr"/>
                      <a:r>
                        <a:rPr lang="ru-RU" sz="1200" dirty="0">
                          <a:solidFill>
                            <a:schemeClr val="tx1"/>
                          </a:solidFill>
                        </a:rPr>
                        <a:t>Термометр</a:t>
                      </a:r>
                    </a:p>
                  </a:txBody>
                  <a:tcPr marL="80201" marR="80201" marT="40100" marB="40100" anchor="ctr"/>
                </a:tc>
                <a:extLst>
                  <a:ext uri="{0D108BD9-81ED-4DB2-BD59-A6C34878D82A}">
                    <a16:rowId xmlns:a16="http://schemas.microsoft.com/office/drawing/2014/main" val="2314094862"/>
                  </a:ext>
                </a:extLst>
              </a:tr>
              <a:tr h="267335">
                <a:tc>
                  <a:txBody>
                    <a:bodyPr/>
                    <a:lstStyle/>
                    <a:p>
                      <a:pPr algn="ctr"/>
                      <a:r>
                        <a:rPr lang="ru-RU" sz="1200" dirty="0">
                          <a:solidFill>
                            <a:schemeClr val="tx1"/>
                          </a:solidFill>
                        </a:rPr>
                        <a:t>Влажность</a:t>
                      </a:r>
                    </a:p>
                  </a:txBody>
                  <a:tcPr marL="80201" marR="80201" marT="40100" marB="40100"/>
                </a:tc>
                <a:tc>
                  <a:txBody>
                    <a:bodyPr/>
                    <a:lstStyle/>
                    <a:p>
                      <a:pPr algn="ctr"/>
                      <a:r>
                        <a:rPr lang="ru-RU" sz="1200" dirty="0">
                          <a:solidFill>
                            <a:schemeClr val="tx1"/>
                          </a:solidFill>
                        </a:rPr>
                        <a:t>Гигрометр</a:t>
                      </a:r>
                    </a:p>
                  </a:txBody>
                  <a:tcPr marL="80201" marR="80201" marT="40100" marB="40100" anchor="ctr"/>
                </a:tc>
                <a:extLst>
                  <a:ext uri="{0D108BD9-81ED-4DB2-BD59-A6C34878D82A}">
                    <a16:rowId xmlns:a16="http://schemas.microsoft.com/office/drawing/2014/main" val="2118554842"/>
                  </a:ext>
                </a:extLst>
              </a:tr>
              <a:tr h="454470">
                <a:tc>
                  <a:txBody>
                    <a:bodyPr/>
                    <a:lstStyle/>
                    <a:p>
                      <a:pPr algn="ctr"/>
                      <a:r>
                        <a:rPr lang="ru-RU" sz="1200" dirty="0">
                          <a:solidFill>
                            <a:schemeClr val="tx1"/>
                          </a:solidFill>
                        </a:rPr>
                        <a:t>Осаждение частиц</a:t>
                      </a:r>
                    </a:p>
                  </a:txBody>
                  <a:tcPr marL="80201" marR="80201" marT="40100" marB="40100"/>
                </a:tc>
                <a:tc>
                  <a:txBody>
                    <a:bodyPr/>
                    <a:lstStyle/>
                    <a:p>
                      <a:pPr algn="ctr"/>
                      <a:r>
                        <a:rPr lang="ru-RU" sz="1200" dirty="0">
                          <a:solidFill>
                            <a:schemeClr val="tx1"/>
                          </a:solidFill>
                        </a:rPr>
                        <a:t>Фотометр для осажденных частиц, контрольные пластины, микроскоп</a:t>
                      </a:r>
                    </a:p>
                  </a:txBody>
                  <a:tcPr marL="80201" marR="80201" marT="40100" marB="40100" anchor="ctr"/>
                </a:tc>
                <a:extLst>
                  <a:ext uri="{0D108BD9-81ED-4DB2-BD59-A6C34878D82A}">
                    <a16:rowId xmlns:a16="http://schemas.microsoft.com/office/drawing/2014/main" val="680903422"/>
                  </a:ext>
                </a:extLst>
              </a:tr>
            </a:tbl>
          </a:graphicData>
        </a:graphic>
      </p:graphicFrame>
      <p:sp>
        <p:nvSpPr>
          <p:cNvPr id="6" name="TextBox 5">
            <a:extLst>
              <a:ext uri="{FF2B5EF4-FFF2-40B4-BE49-F238E27FC236}">
                <a16:creationId xmlns:a16="http://schemas.microsoft.com/office/drawing/2014/main" id="{0422C1D3-CDC8-426E-B573-32F58725AEA8}"/>
              </a:ext>
            </a:extLst>
          </p:cNvPr>
          <p:cNvSpPr txBox="1"/>
          <p:nvPr/>
        </p:nvSpPr>
        <p:spPr>
          <a:xfrm>
            <a:off x="1960456" y="2889266"/>
            <a:ext cx="6343131" cy="281295"/>
          </a:xfrm>
          <a:prstGeom prst="rect">
            <a:avLst/>
          </a:prstGeom>
          <a:noFill/>
        </p:spPr>
        <p:txBody>
          <a:bodyPr wrap="square" rtlCol="0">
            <a:spAutoFit/>
          </a:bodyPr>
          <a:lstStyle/>
          <a:p>
            <a:pPr defTabSz="401010"/>
            <a:r>
              <a:rPr lang="ru-RU" sz="1228" dirty="0">
                <a:solidFill>
                  <a:srgbClr val="000000"/>
                </a:solidFill>
                <a:latin typeface="Calibri" panose="020F0502020204030204"/>
              </a:rPr>
              <a:t>Таблица 3 – Дополнительные методы контроля «чистых помещений»</a:t>
            </a:r>
          </a:p>
        </p:txBody>
      </p:sp>
      <p:sp>
        <p:nvSpPr>
          <p:cNvPr id="7" name="TextBox 6">
            <a:extLst>
              <a:ext uri="{FF2B5EF4-FFF2-40B4-BE49-F238E27FC236}">
                <a16:creationId xmlns:a16="http://schemas.microsoft.com/office/drawing/2014/main" id="{A29A52E0-1B12-43D2-9228-D694FCCABDCF}"/>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11</a:t>
            </a:r>
          </a:p>
        </p:txBody>
      </p:sp>
    </p:spTree>
    <p:extLst>
      <p:ext uri="{BB962C8B-B14F-4D97-AF65-F5344CB8AC3E}">
        <p14:creationId xmlns:p14="http://schemas.microsoft.com/office/powerpoint/2010/main" val="13116613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996BD6-8E21-4673-8A4F-B0B3824791CC}"/>
              </a:ext>
            </a:extLst>
          </p:cNvPr>
          <p:cNvSpPr>
            <a:spLocks noGrp="1"/>
          </p:cNvSpPr>
          <p:nvPr>
            <p:ph type="title"/>
          </p:nvPr>
        </p:nvSpPr>
        <p:spPr>
          <a:xfrm>
            <a:off x="962406" y="1648160"/>
            <a:ext cx="8822055" cy="864662"/>
          </a:xfrm>
        </p:spPr>
        <p:txBody>
          <a:bodyPr>
            <a:normAutofit fontScale="90000"/>
          </a:bodyPr>
          <a:lstStyle/>
          <a:p>
            <a:r>
              <a:rPr lang="ru-RU" sz="3508" dirty="0">
                <a:solidFill>
                  <a:schemeClr val="tx1"/>
                </a:solidFill>
              </a:rPr>
              <a:t>Анализ воздушных потоков. Помещение с однонаправленным воздушным потоком</a:t>
            </a:r>
          </a:p>
        </p:txBody>
      </p:sp>
      <p:sp>
        <p:nvSpPr>
          <p:cNvPr id="3" name="Объект 2">
            <a:extLst>
              <a:ext uri="{FF2B5EF4-FFF2-40B4-BE49-F238E27FC236}">
                <a16:creationId xmlns:a16="http://schemas.microsoft.com/office/drawing/2014/main" id="{971CC904-3AA4-4AA4-BD6A-B532CAEE82B7}"/>
              </a:ext>
            </a:extLst>
          </p:cNvPr>
          <p:cNvSpPr>
            <a:spLocks noGrp="1"/>
          </p:cNvSpPr>
          <p:nvPr>
            <p:ph idx="1"/>
          </p:nvPr>
        </p:nvSpPr>
        <p:spPr>
          <a:xfrm>
            <a:off x="962406" y="2607875"/>
            <a:ext cx="6385256" cy="3528822"/>
          </a:xfrm>
        </p:spPr>
        <p:txBody>
          <a:bodyPr>
            <a:normAutofit/>
          </a:bodyPr>
          <a:lstStyle/>
          <a:p>
            <a:pPr marL="0" indent="388479" algn="just">
              <a:lnSpc>
                <a:spcPct val="150000"/>
              </a:lnSpc>
              <a:spcBef>
                <a:spcPts val="0"/>
              </a:spcBef>
              <a:spcAft>
                <a:spcPts val="0"/>
              </a:spcAft>
              <a:buNone/>
            </a:pPr>
            <a:r>
              <a:rPr lang="ru-RU" dirty="0">
                <a:solidFill>
                  <a:schemeClr val="tx1"/>
                </a:solidFill>
              </a:rPr>
              <a:t>Средняя скорость воздуха</a:t>
            </a:r>
            <a:r>
              <a:rPr lang="en-US" dirty="0">
                <a:solidFill>
                  <a:schemeClr val="tx1"/>
                </a:solidFill>
              </a:rPr>
              <a:t> [1]</a:t>
            </a:r>
            <a:r>
              <a:rPr lang="ru-RU" dirty="0">
                <a:solidFill>
                  <a:schemeClr val="tx1"/>
                </a:solidFill>
              </a:rPr>
              <a:t>:</a:t>
            </a:r>
            <a:endParaRPr lang="en-US" dirty="0">
              <a:solidFill>
                <a:schemeClr val="tx1"/>
              </a:solidFill>
            </a:endParaRPr>
          </a:p>
          <a:p>
            <a:pPr algn="just">
              <a:lnSpc>
                <a:spcPct val="150000"/>
              </a:lnSpc>
              <a:spcBef>
                <a:spcPts val="0"/>
              </a:spcBef>
              <a:spcAft>
                <a:spcPts val="0"/>
              </a:spcAft>
              <a:buFont typeface="Symbol" panose="05050102010706020507" pitchFamily="18" charset="2"/>
              <a:buChar char=""/>
            </a:pPr>
            <a:endParaRPr lang="en-US" dirty="0">
              <a:solidFill>
                <a:schemeClr val="tx1"/>
              </a:solidFill>
            </a:endParaRPr>
          </a:p>
          <a:p>
            <a:pPr marL="0" indent="0" algn="just">
              <a:lnSpc>
                <a:spcPct val="150000"/>
              </a:lnSpc>
              <a:spcBef>
                <a:spcPts val="0"/>
              </a:spcBef>
              <a:spcAft>
                <a:spcPts val="0"/>
              </a:spcAft>
              <a:buNone/>
            </a:pPr>
            <a:r>
              <a:rPr lang="en-US" i="1" dirty="0" err="1">
                <a:solidFill>
                  <a:schemeClr val="tx1"/>
                </a:solidFill>
              </a:rPr>
              <a:t>v</a:t>
            </a:r>
            <a:r>
              <a:rPr lang="en-US" baseline="-25000" dirty="0" err="1">
                <a:solidFill>
                  <a:schemeClr val="tx1"/>
                </a:solidFill>
              </a:rPr>
              <a:t>n</a:t>
            </a:r>
            <a:r>
              <a:rPr lang="en-US" baseline="-25000" dirty="0">
                <a:solidFill>
                  <a:schemeClr val="tx1"/>
                </a:solidFill>
              </a:rPr>
              <a:t> </a:t>
            </a:r>
            <a:r>
              <a:rPr lang="ru-RU" dirty="0">
                <a:solidFill>
                  <a:schemeClr val="tx1"/>
                </a:solidFill>
              </a:rPr>
              <a:t>м/с</a:t>
            </a:r>
            <a:r>
              <a:rPr lang="en-US" dirty="0">
                <a:solidFill>
                  <a:schemeClr val="tx1"/>
                </a:solidFill>
              </a:rPr>
              <a:t> </a:t>
            </a:r>
            <a:r>
              <a:rPr lang="en-US" dirty="0">
                <a:solidFill>
                  <a:schemeClr val="tx1"/>
                </a:solidFill>
                <a:cs typeface="Times New Roman" panose="02020603050405020304" pitchFamily="18" charset="0"/>
              </a:rPr>
              <a:t>–</a:t>
            </a:r>
            <a:r>
              <a:rPr lang="ru-RU" dirty="0">
                <a:solidFill>
                  <a:schemeClr val="tx1"/>
                </a:solidFill>
              </a:rPr>
              <a:t> скорость потока воздуха в точке измерения</a:t>
            </a:r>
            <a:r>
              <a:rPr lang="en-US" dirty="0">
                <a:solidFill>
                  <a:schemeClr val="tx1"/>
                </a:solidFill>
              </a:rPr>
              <a:t>; </a:t>
            </a:r>
            <a:r>
              <a:rPr lang="en-US" i="1" dirty="0">
                <a:solidFill>
                  <a:schemeClr val="tx1"/>
                </a:solidFill>
              </a:rPr>
              <a:t>N</a:t>
            </a:r>
            <a:r>
              <a:rPr lang="ru-RU" dirty="0">
                <a:solidFill>
                  <a:schemeClr val="tx1"/>
                </a:solidFill>
              </a:rPr>
              <a:t> </a:t>
            </a:r>
            <a:r>
              <a:rPr lang="en-US" dirty="0">
                <a:solidFill>
                  <a:schemeClr val="tx1"/>
                </a:solidFill>
                <a:cs typeface="Times New Roman" panose="02020603050405020304" pitchFamily="18" charset="0"/>
              </a:rPr>
              <a:t>– </a:t>
            </a:r>
            <a:r>
              <a:rPr lang="ru-RU" dirty="0">
                <a:solidFill>
                  <a:schemeClr val="tx1"/>
                </a:solidFill>
                <a:cs typeface="Times New Roman" panose="02020603050405020304" pitchFamily="18" charset="0"/>
              </a:rPr>
              <a:t>число ячеек измерения.</a:t>
            </a:r>
            <a:endParaRPr lang="en-US" dirty="0">
              <a:solidFill>
                <a:schemeClr val="tx1"/>
              </a:solidFill>
            </a:endParaRPr>
          </a:p>
          <a:p>
            <a:pPr marL="0" indent="388479" algn="just">
              <a:lnSpc>
                <a:spcPct val="150000"/>
              </a:lnSpc>
              <a:spcBef>
                <a:spcPts val="0"/>
              </a:spcBef>
              <a:spcAft>
                <a:spcPts val="0"/>
              </a:spcAft>
              <a:buNone/>
            </a:pPr>
            <a:r>
              <a:rPr lang="ru-RU" dirty="0">
                <a:solidFill>
                  <a:schemeClr val="tx1"/>
                </a:solidFill>
              </a:rPr>
              <a:t>Однородность скорости потока воздуха:</a:t>
            </a:r>
            <a:endParaRPr lang="en-US" dirty="0">
              <a:solidFill>
                <a:schemeClr val="tx1"/>
              </a:solidFill>
            </a:endParaRPr>
          </a:p>
          <a:p>
            <a:pPr algn="just">
              <a:lnSpc>
                <a:spcPct val="150000"/>
              </a:lnSpc>
              <a:spcBef>
                <a:spcPts val="0"/>
              </a:spcBef>
              <a:spcAft>
                <a:spcPts val="0"/>
              </a:spcAft>
              <a:buFont typeface="Symbol" panose="05050102010706020507" pitchFamily="18" charset="2"/>
              <a:buChar char=""/>
            </a:pPr>
            <a:endParaRPr lang="en-US" dirty="0">
              <a:solidFill>
                <a:schemeClr val="tx1"/>
              </a:solidFill>
            </a:endParaRPr>
          </a:p>
          <a:p>
            <a:pPr marL="0" indent="0" algn="just">
              <a:lnSpc>
                <a:spcPct val="150000"/>
              </a:lnSpc>
              <a:spcBef>
                <a:spcPts val="0"/>
              </a:spcBef>
              <a:spcAft>
                <a:spcPts val="0"/>
              </a:spcAft>
              <a:buNone/>
            </a:pPr>
            <a:r>
              <a:rPr lang="en-US" i="1" dirty="0">
                <a:solidFill>
                  <a:schemeClr val="tx1"/>
                </a:solidFill>
              </a:rPr>
              <a:t>σ</a:t>
            </a:r>
            <a:r>
              <a:rPr lang="en-US" dirty="0">
                <a:solidFill>
                  <a:schemeClr val="tx1"/>
                </a:solidFill>
              </a:rPr>
              <a:t> </a:t>
            </a:r>
            <a:r>
              <a:rPr lang="en-US" dirty="0">
                <a:solidFill>
                  <a:schemeClr val="tx1"/>
                </a:solidFill>
                <a:cs typeface="Times New Roman" panose="02020603050405020304" pitchFamily="18" charset="0"/>
              </a:rPr>
              <a:t>–</a:t>
            </a:r>
            <a:r>
              <a:rPr lang="ru-RU" dirty="0">
                <a:solidFill>
                  <a:schemeClr val="tx1"/>
                </a:solidFill>
              </a:rPr>
              <a:t> стандартное отклонение</a:t>
            </a:r>
            <a:r>
              <a:rPr lang="ru-RU" dirty="0">
                <a:solidFill>
                  <a:schemeClr val="tx1"/>
                </a:solidFill>
                <a:cs typeface="Times New Roman" panose="02020603050405020304" pitchFamily="18" charset="0"/>
              </a:rPr>
              <a:t>.</a:t>
            </a:r>
            <a:endParaRPr lang="en-US" dirty="0">
              <a:solidFill>
                <a:schemeClr val="tx1"/>
              </a:solidFill>
            </a:endParaRPr>
          </a:p>
          <a:p>
            <a:pPr algn="just">
              <a:lnSpc>
                <a:spcPct val="150000"/>
              </a:lnSpc>
              <a:spcBef>
                <a:spcPts val="0"/>
              </a:spcBef>
              <a:spcAft>
                <a:spcPts val="0"/>
              </a:spcAft>
              <a:buFont typeface="Symbol" panose="05050102010706020507" pitchFamily="18" charset="2"/>
              <a:buChar char=""/>
            </a:pPr>
            <a:endParaRPr lang="ru-RU" dirty="0">
              <a:solidFill>
                <a:schemeClr val="tx1"/>
              </a:solidFill>
            </a:endParaRPr>
          </a:p>
        </p:txBody>
      </p:sp>
      <p:sp>
        <p:nvSpPr>
          <p:cNvPr id="5" name="TextBox 4">
            <a:extLst>
              <a:ext uri="{FF2B5EF4-FFF2-40B4-BE49-F238E27FC236}">
                <a16:creationId xmlns:a16="http://schemas.microsoft.com/office/drawing/2014/main" id="{BF007509-361C-4633-932C-5D5170D277E9}"/>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12</a:t>
            </a:r>
          </a:p>
        </p:txBody>
      </p:sp>
      <p:sp>
        <p:nvSpPr>
          <p:cNvPr id="10" name="TextBox 9">
            <a:extLst>
              <a:ext uri="{FF2B5EF4-FFF2-40B4-BE49-F238E27FC236}">
                <a16:creationId xmlns:a16="http://schemas.microsoft.com/office/drawing/2014/main" id="{595F13B3-187C-4622-AE8E-CB8B4AEA8F64}"/>
              </a:ext>
            </a:extLst>
          </p:cNvPr>
          <p:cNvSpPr txBox="1"/>
          <p:nvPr/>
        </p:nvSpPr>
        <p:spPr>
          <a:xfrm>
            <a:off x="962406" y="1071291"/>
            <a:ext cx="8822055" cy="578363"/>
          </a:xfrm>
          <a:prstGeom prst="rect">
            <a:avLst/>
          </a:prstGeom>
          <a:noFill/>
        </p:spPr>
        <p:txBody>
          <a:bodyPr wrap="square" rtlCol="0">
            <a:spAutoFit/>
          </a:bodyPr>
          <a:lstStyle/>
          <a:p>
            <a:pPr defTabSz="401010"/>
            <a:r>
              <a:rPr lang="en-US" sz="1579" dirty="0">
                <a:solidFill>
                  <a:srgbClr val="000000"/>
                </a:solidFill>
                <a:latin typeface="Calibri" panose="020F0502020204030204"/>
              </a:rPr>
              <a:t>[1] </a:t>
            </a:r>
            <a:r>
              <a:rPr lang="ru-RU" sz="1579" dirty="0">
                <a:solidFill>
                  <a:srgbClr val="000000"/>
                </a:solidFill>
                <a:latin typeface="Calibri" panose="020F0502020204030204"/>
              </a:rPr>
              <a:t>ГОСТ Р ИСО 14644-3-2020</a:t>
            </a:r>
            <a:r>
              <a:rPr lang="en-US" sz="1579" dirty="0">
                <a:solidFill>
                  <a:srgbClr val="000000"/>
                </a:solidFill>
                <a:latin typeface="Calibri" panose="020F0502020204030204"/>
              </a:rPr>
              <a:t> </a:t>
            </a:r>
            <a:r>
              <a:rPr lang="ru-RU" sz="1579" dirty="0">
                <a:solidFill>
                  <a:srgbClr val="000000"/>
                </a:solidFill>
                <a:latin typeface="Calibri" panose="020F0502020204030204"/>
              </a:rPr>
              <a:t>Чистые помещения и связанные с ними контролируемые среды. Часть 3. Методы испытаний</a:t>
            </a:r>
          </a:p>
        </p:txBody>
      </p:sp>
      <p:sp>
        <p:nvSpPr>
          <p:cNvPr id="11" name="TextBox 10">
            <a:extLst>
              <a:ext uri="{FF2B5EF4-FFF2-40B4-BE49-F238E27FC236}">
                <a16:creationId xmlns:a16="http://schemas.microsoft.com/office/drawing/2014/main" id="{1572671F-D302-4771-B2B5-1D71A95BB7A0}"/>
              </a:ext>
            </a:extLst>
          </p:cNvPr>
          <p:cNvSpPr txBox="1"/>
          <p:nvPr/>
        </p:nvSpPr>
        <p:spPr>
          <a:xfrm>
            <a:off x="7640653" y="6153301"/>
            <a:ext cx="2255508" cy="281295"/>
          </a:xfrm>
          <a:prstGeom prst="rect">
            <a:avLst/>
          </a:prstGeom>
          <a:noFill/>
        </p:spPr>
        <p:txBody>
          <a:bodyPr wrap="square" rtlCol="0">
            <a:spAutoFit/>
          </a:bodyPr>
          <a:lstStyle/>
          <a:p>
            <a:pPr defTabSz="401010"/>
            <a:r>
              <a:rPr lang="ru-RU" sz="1228" dirty="0">
                <a:solidFill>
                  <a:srgbClr val="000000"/>
                </a:solidFill>
                <a:latin typeface="Calibri" panose="020F0502020204030204"/>
              </a:rPr>
              <a:t>Рис.7. – УЗ-анемометр</a:t>
            </a:r>
          </a:p>
        </p:txBody>
      </p:sp>
      <p:sp>
        <p:nvSpPr>
          <p:cNvPr id="16" name="TextBox 15">
            <a:extLst>
              <a:ext uri="{FF2B5EF4-FFF2-40B4-BE49-F238E27FC236}">
                <a16:creationId xmlns:a16="http://schemas.microsoft.com/office/drawing/2014/main" id="{C2079FF4-D973-4C1F-8862-AA7BF93BEC56}"/>
              </a:ext>
            </a:extLst>
          </p:cNvPr>
          <p:cNvSpPr txBox="1"/>
          <p:nvPr/>
        </p:nvSpPr>
        <p:spPr>
          <a:xfrm>
            <a:off x="7983551" y="4436637"/>
            <a:ext cx="2021462" cy="470257"/>
          </a:xfrm>
          <a:prstGeom prst="rect">
            <a:avLst/>
          </a:prstGeom>
          <a:noFill/>
        </p:spPr>
        <p:txBody>
          <a:bodyPr wrap="square" rtlCol="0">
            <a:spAutoFit/>
          </a:bodyPr>
          <a:lstStyle/>
          <a:p>
            <a:pPr defTabSz="401010"/>
            <a:r>
              <a:rPr lang="ru-RU" sz="1228" dirty="0">
                <a:solidFill>
                  <a:srgbClr val="000000"/>
                </a:solidFill>
                <a:latin typeface="Calibri" panose="020F0502020204030204"/>
              </a:rPr>
              <a:t>Рис.6. – Принципиальная схема термоанемометра</a:t>
            </a:r>
          </a:p>
        </p:txBody>
      </p:sp>
      <mc:AlternateContent xmlns:mc="http://schemas.openxmlformats.org/markup-compatibility/2006">
        <mc:Choice xmlns:a14="http://schemas.microsoft.com/office/drawing/2010/main" Requires="a14">
          <p:graphicFrame>
            <p:nvGraphicFramePr>
              <p:cNvPr id="12" name="Таблица 11">
                <a:extLst>
                  <a:ext uri="{FF2B5EF4-FFF2-40B4-BE49-F238E27FC236}">
                    <a16:creationId xmlns:a16="http://schemas.microsoft.com/office/drawing/2014/main" id="{C3FBE32C-8DB7-412A-96D5-6F981E6567C4}"/>
                  </a:ext>
                </a:extLst>
              </p:cNvPr>
              <p:cNvGraphicFramePr>
                <a:graphicFrameLocks noGrp="1"/>
              </p:cNvGraphicFramePr>
              <p:nvPr>
                <p:extLst/>
              </p:nvPr>
            </p:nvGraphicFramePr>
            <p:xfrm>
              <a:off x="962406" y="2911259"/>
              <a:ext cx="6385256" cy="822273"/>
            </p:xfrm>
            <a:graphic>
              <a:graphicData uri="http://schemas.openxmlformats.org/drawingml/2006/table">
                <a:tbl>
                  <a:tblPr firstRow="1" bandRow="1">
                    <a:tableStyleId>{2D5ABB26-0587-4C30-8999-92F81FD0307C}</a:tableStyleId>
                  </a:tblPr>
                  <a:tblGrid>
                    <a:gridCol w="5870084">
                      <a:extLst>
                        <a:ext uri="{9D8B030D-6E8A-4147-A177-3AD203B41FA5}">
                          <a16:colId xmlns:a16="http://schemas.microsoft.com/office/drawing/2014/main" val="3477846055"/>
                        </a:ext>
                      </a:extLst>
                    </a:gridCol>
                    <a:gridCol w="515172">
                      <a:extLst>
                        <a:ext uri="{9D8B030D-6E8A-4147-A177-3AD203B41FA5}">
                          <a16:colId xmlns:a16="http://schemas.microsoft.com/office/drawing/2014/main" val="3649031874"/>
                        </a:ext>
                      </a:extLst>
                    </a:gridCol>
                  </a:tblGrid>
                  <a:tr h="822273">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ru-RU" sz="160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𝑣</m:t>
                                    </m:r>
                                  </m:e>
                                  <m:sub>
                                    <m:r>
                                      <m:rPr>
                                        <m:sty m:val="p"/>
                                      </m:rPr>
                                      <a:rPr lang="en-US" sz="1600" b="0" i="0" kern="1200" smtClean="0">
                                        <a:solidFill>
                                          <a:schemeClr val="tx1"/>
                                        </a:solidFill>
                                        <a:effectLst/>
                                        <a:latin typeface="Cambria Math" panose="02040503050406030204" pitchFamily="18" charset="0"/>
                                        <a:ea typeface="+mn-ea"/>
                                        <a:cs typeface="+mn-cs"/>
                                      </a:rPr>
                                      <m:t>a</m:t>
                                    </m:r>
                                  </m:sub>
                                </m:sSub>
                                <m:r>
                                  <a:rPr lang="ru-RU" sz="1600" i="1" kern="1200">
                                    <a:solidFill>
                                      <a:schemeClr val="tx1"/>
                                    </a:solidFill>
                                    <a:effectLst/>
                                    <a:latin typeface="Cambria Math" panose="02040503050406030204" pitchFamily="18" charset="0"/>
                                    <a:ea typeface="+mn-ea"/>
                                    <a:cs typeface="+mn-cs"/>
                                  </a:rPr>
                                  <m:t>=</m:t>
                                </m:r>
                                <m:f>
                                  <m:fPr>
                                    <m:type m:val="lin"/>
                                    <m:ctrlPr>
                                      <a:rPr lang="ru-RU" sz="1600" i="1" kern="1200" smtClean="0">
                                        <a:solidFill>
                                          <a:schemeClr val="tx1"/>
                                        </a:solidFill>
                                        <a:effectLst/>
                                        <a:latin typeface="Cambria Math" panose="02040503050406030204" pitchFamily="18" charset="0"/>
                                        <a:ea typeface="+mn-ea"/>
                                        <a:cs typeface="+mn-cs"/>
                                      </a:rPr>
                                    </m:ctrlPr>
                                  </m:fPr>
                                  <m:num>
                                    <m:nary>
                                      <m:naryPr>
                                        <m:chr m:val="∑"/>
                                        <m:subHide m:val="on"/>
                                        <m:supHide m:val="on"/>
                                        <m:ctrlPr>
                                          <a:rPr lang="ru-RU" sz="1600" i="1" kern="1200" smtClean="0">
                                            <a:solidFill>
                                              <a:schemeClr val="tx1"/>
                                            </a:solidFill>
                                            <a:effectLst/>
                                            <a:latin typeface="Cambria Math" panose="02040503050406030204" pitchFamily="18" charset="0"/>
                                            <a:ea typeface="+mn-ea"/>
                                            <a:cs typeface="+mn-cs"/>
                                          </a:rPr>
                                        </m:ctrlPr>
                                      </m:naryPr>
                                      <m:sub/>
                                      <m:sup/>
                                      <m:e>
                                        <m:sSub>
                                          <m:sSubPr>
                                            <m:ctrlPr>
                                              <a:rPr lang="ru-RU" sz="160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𝑣</m:t>
                                            </m:r>
                                          </m:e>
                                          <m:sub>
                                            <m:r>
                                              <m:rPr>
                                                <m:sty m:val="p"/>
                                              </m:rPr>
                                              <a:rPr lang="en-US" sz="1600" b="0" i="0" kern="1200" smtClean="0">
                                                <a:solidFill>
                                                  <a:schemeClr val="tx1"/>
                                                </a:solidFill>
                                                <a:effectLst/>
                                                <a:latin typeface="Cambria Math" panose="02040503050406030204" pitchFamily="18" charset="0"/>
                                                <a:ea typeface="+mn-ea"/>
                                                <a:cs typeface="+mn-cs"/>
                                              </a:rPr>
                                              <m:t>n</m:t>
                                            </m:r>
                                          </m:sub>
                                        </m:sSub>
                                      </m:e>
                                    </m:nary>
                                  </m:num>
                                  <m:den>
                                    <m:r>
                                      <a:rPr lang="en-US" sz="1600" b="0" i="1" kern="1200" smtClean="0">
                                        <a:solidFill>
                                          <a:schemeClr val="tx1"/>
                                        </a:solidFill>
                                        <a:effectLst/>
                                        <a:latin typeface="Cambria Math" panose="02040503050406030204" pitchFamily="18" charset="0"/>
                                        <a:ea typeface="+mn-ea"/>
                                        <a:cs typeface="+mn-cs"/>
                                      </a:rPr>
                                      <m:t>𝑁</m:t>
                                    </m:r>
                                  </m:den>
                                </m:f>
                                <m:d>
                                  <m:dPr>
                                    <m:begChr m:val="["/>
                                    <m:endChr m:val="]"/>
                                    <m:ctrlPr>
                                      <a:rPr lang="ru-RU" sz="1600" i="1" kern="1200" smtClean="0">
                                        <a:solidFill>
                                          <a:schemeClr val="tx1"/>
                                        </a:solidFill>
                                        <a:effectLst/>
                                        <a:latin typeface="Cambria Math" panose="02040503050406030204" pitchFamily="18" charset="0"/>
                                        <a:ea typeface="+mn-ea"/>
                                        <a:cs typeface="+mn-cs"/>
                                      </a:rPr>
                                    </m:ctrlPr>
                                  </m:dPr>
                                  <m:e>
                                    <m:f>
                                      <m:fPr>
                                        <m:type m:val="lin"/>
                                        <m:ctrlPr>
                                          <a:rPr lang="ru-RU" sz="1600" b="0" i="1" kern="1200" smtClean="0">
                                            <a:solidFill>
                                              <a:schemeClr val="tx1"/>
                                            </a:solidFill>
                                            <a:effectLst/>
                                            <a:latin typeface="Cambria Math" panose="02040503050406030204" pitchFamily="18" charset="0"/>
                                            <a:ea typeface="+mn-ea"/>
                                            <a:cs typeface="+mn-cs"/>
                                          </a:rPr>
                                        </m:ctrlPr>
                                      </m:fPr>
                                      <m:num>
                                        <m:r>
                                          <a:rPr lang="ru-RU" sz="1600" b="0" i="1" kern="1200" smtClean="0">
                                            <a:solidFill>
                                              <a:schemeClr val="tx1"/>
                                            </a:solidFill>
                                            <a:effectLst/>
                                            <a:latin typeface="Cambria Math" panose="02040503050406030204" pitchFamily="18" charset="0"/>
                                            <a:ea typeface="+mn-ea"/>
                                            <a:cs typeface="+mn-cs"/>
                                          </a:rPr>
                                          <m:t>м</m:t>
                                        </m:r>
                                      </m:num>
                                      <m:den>
                                        <m:r>
                                          <a:rPr lang="ru-RU" sz="1600" b="0" i="1" kern="1200" smtClean="0">
                                            <a:solidFill>
                                              <a:schemeClr val="tx1"/>
                                            </a:solidFill>
                                            <a:effectLst/>
                                            <a:latin typeface="Cambria Math" panose="02040503050406030204" pitchFamily="18" charset="0"/>
                                            <a:ea typeface="+mn-ea"/>
                                            <a:cs typeface="+mn-cs"/>
                                          </a:rPr>
                                          <m:t>с</m:t>
                                        </m:r>
                                      </m:den>
                                    </m:f>
                                  </m:e>
                                </m:d>
                                <m:r>
                                  <m:rPr>
                                    <m:nor/>
                                  </m:rPr>
                                  <a:rPr lang="ru-RU" sz="1600" kern="1200" smtClean="0">
                                    <a:solidFill>
                                      <a:schemeClr val="tx1"/>
                                    </a:solidFill>
                                    <a:effectLst/>
                                    <a:latin typeface="+mn-lt"/>
                                    <a:ea typeface="+mn-ea"/>
                                    <a:cs typeface="+mn-cs"/>
                                  </a:rPr>
                                  <m:t>,</m:t>
                                </m:r>
                              </m:oMath>
                            </m:oMathPara>
                          </a14:m>
                          <a:endParaRPr lang="ru-RU" sz="1600" kern="1200" dirty="0">
                            <a:solidFill>
                              <a:schemeClr val="tx1"/>
                            </a:solidFill>
                            <a:effectLst/>
                            <a:latin typeface="+mn-lt"/>
                            <a:ea typeface="+mn-ea"/>
                            <a:cs typeface="+mn-cs"/>
                          </a:endParaRPr>
                        </a:p>
                      </a:txBody>
                      <a:tcPr marL="80201" marR="80201" marT="40100" marB="40100" anchor="ctr"/>
                    </a:tc>
                    <a:tc>
                      <a:txBody>
                        <a:bodyPr/>
                        <a:lstStyle/>
                        <a:p>
                          <a:pPr algn="r"/>
                          <a:r>
                            <a:rPr lang="en-US" sz="1400" dirty="0"/>
                            <a:t>(</a:t>
                          </a:r>
                          <a:r>
                            <a:rPr lang="ru-RU" sz="1400" dirty="0"/>
                            <a:t>9</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12" name="Таблица 11">
                <a:extLst>
                  <a:ext uri="{FF2B5EF4-FFF2-40B4-BE49-F238E27FC236}">
                    <a16:creationId xmlns:a16="http://schemas.microsoft.com/office/drawing/2014/main" id="{C3FBE32C-8DB7-412A-96D5-6F981E6567C4}"/>
                  </a:ext>
                </a:extLst>
              </p:cNvPr>
              <p:cNvGraphicFramePr>
                <a:graphicFrameLocks noGrp="1"/>
              </p:cNvGraphicFramePr>
              <p:nvPr>
                <p:extLst/>
              </p:nvPr>
            </p:nvGraphicFramePr>
            <p:xfrm>
              <a:off x="962406" y="2911259"/>
              <a:ext cx="6385256" cy="822273"/>
            </p:xfrm>
            <a:graphic>
              <a:graphicData uri="http://schemas.openxmlformats.org/drawingml/2006/table">
                <a:tbl>
                  <a:tblPr firstRow="1" bandRow="1">
                    <a:tableStyleId>{2D5ABB26-0587-4C30-8999-92F81FD0307C}</a:tableStyleId>
                  </a:tblPr>
                  <a:tblGrid>
                    <a:gridCol w="5870084">
                      <a:extLst>
                        <a:ext uri="{9D8B030D-6E8A-4147-A177-3AD203B41FA5}">
                          <a16:colId xmlns:a16="http://schemas.microsoft.com/office/drawing/2014/main" val="3477846055"/>
                        </a:ext>
                      </a:extLst>
                    </a:gridCol>
                    <a:gridCol w="515172">
                      <a:extLst>
                        <a:ext uri="{9D8B030D-6E8A-4147-A177-3AD203B41FA5}">
                          <a16:colId xmlns:a16="http://schemas.microsoft.com/office/drawing/2014/main" val="3649031874"/>
                        </a:ext>
                      </a:extLst>
                    </a:gridCol>
                  </a:tblGrid>
                  <a:tr h="822273">
                    <a:tc>
                      <a:txBody>
                        <a:bodyPr/>
                        <a:lstStyle/>
                        <a:p>
                          <a:endParaRPr lang="ru-RU"/>
                        </a:p>
                      </a:txBody>
                      <a:tcPr marL="80201" marR="80201" marT="40100" marB="40100" anchor="ctr">
                        <a:blipFill>
                          <a:blip r:embed="rId2"/>
                          <a:stretch>
                            <a:fillRect r="-8817"/>
                          </a:stretch>
                        </a:blipFill>
                      </a:tcPr>
                    </a:tc>
                    <a:tc>
                      <a:txBody>
                        <a:bodyPr/>
                        <a:lstStyle/>
                        <a:p>
                          <a:pPr algn="r"/>
                          <a:r>
                            <a:rPr lang="en-US" sz="1400" dirty="0"/>
                            <a:t>(</a:t>
                          </a:r>
                          <a:r>
                            <a:rPr lang="ru-RU" sz="1400" dirty="0"/>
                            <a:t>9</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3" name="Таблица 12">
                <a:extLst>
                  <a:ext uri="{FF2B5EF4-FFF2-40B4-BE49-F238E27FC236}">
                    <a16:creationId xmlns:a16="http://schemas.microsoft.com/office/drawing/2014/main" id="{ADD4E82B-5B50-4DF5-8E37-4C340BF39EA7}"/>
                  </a:ext>
                </a:extLst>
              </p:cNvPr>
              <p:cNvGraphicFramePr>
                <a:graphicFrameLocks noGrp="1"/>
              </p:cNvGraphicFramePr>
              <p:nvPr>
                <p:extLst/>
              </p:nvPr>
            </p:nvGraphicFramePr>
            <p:xfrm>
              <a:off x="987227" y="4531538"/>
              <a:ext cx="6385256" cy="756289"/>
            </p:xfrm>
            <a:graphic>
              <a:graphicData uri="http://schemas.openxmlformats.org/drawingml/2006/table">
                <a:tbl>
                  <a:tblPr firstRow="1" bandRow="1">
                    <a:tableStyleId>{2D5ABB26-0587-4C30-8999-92F81FD0307C}</a:tableStyleId>
                  </a:tblPr>
                  <a:tblGrid>
                    <a:gridCol w="5870084">
                      <a:extLst>
                        <a:ext uri="{9D8B030D-6E8A-4147-A177-3AD203B41FA5}">
                          <a16:colId xmlns:a16="http://schemas.microsoft.com/office/drawing/2014/main" val="3477846055"/>
                        </a:ext>
                      </a:extLst>
                    </a:gridCol>
                    <a:gridCol w="515172">
                      <a:extLst>
                        <a:ext uri="{9D8B030D-6E8A-4147-A177-3AD203B41FA5}">
                          <a16:colId xmlns:a16="http://schemas.microsoft.com/office/drawing/2014/main" val="3649031874"/>
                        </a:ext>
                      </a:extLst>
                    </a:gridCol>
                  </a:tblGrid>
                  <a:tr h="756289">
                    <a:tc>
                      <a:txBody>
                        <a:bodyPr/>
                        <a:lstStyle/>
                        <a:p>
                          <a:pPr marL="0" marR="0" lvl="0" indent="0" algn="ctr" defTabSz="914400" rtl="0" eaLnBrk="1" fontAlgn="auto" latinLnBrk="0" hangingPunct="1">
                            <a:lnSpc>
                              <a:spcPct val="150000"/>
                            </a:lnSpc>
                            <a:spcBef>
                              <a:spcPts val="0"/>
                            </a:spcBef>
                            <a:spcAft>
                              <a:spcPts val="80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ru-RU" sz="160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𝑈</m:t>
                                    </m:r>
                                  </m:e>
                                  <m:sub>
                                    <m:r>
                                      <m:rPr>
                                        <m:sty m:val="p"/>
                                      </m:rPr>
                                      <a:rPr lang="en-US" sz="1600" b="0" i="0" kern="1200" smtClean="0">
                                        <a:solidFill>
                                          <a:schemeClr val="tx1"/>
                                        </a:solidFill>
                                        <a:effectLst/>
                                        <a:latin typeface="Cambria Math" panose="02040503050406030204" pitchFamily="18" charset="0"/>
                                        <a:ea typeface="+mn-ea"/>
                                        <a:cs typeface="+mn-cs"/>
                                      </a:rPr>
                                      <m:t>v</m:t>
                                    </m:r>
                                  </m:sub>
                                </m:sSub>
                                <m:r>
                                  <a:rPr lang="ru-RU" sz="1600" i="1" kern="1200">
                                    <a:solidFill>
                                      <a:schemeClr val="tx1"/>
                                    </a:solidFill>
                                    <a:effectLst/>
                                    <a:latin typeface="Cambria Math" panose="02040503050406030204" pitchFamily="18" charset="0"/>
                                    <a:ea typeface="+mn-ea"/>
                                    <a:cs typeface="+mn-cs"/>
                                  </a:rPr>
                                  <m:t>=</m:t>
                                </m:r>
                                <m:d>
                                  <m:dPr>
                                    <m:begChr m:val="["/>
                                    <m:endChr m:val="]"/>
                                    <m:ctrlPr>
                                      <a:rPr lang="ru-RU" sz="1600" i="1" kern="1200" smtClean="0">
                                        <a:solidFill>
                                          <a:schemeClr val="tx1"/>
                                        </a:solidFill>
                                        <a:effectLst/>
                                        <a:latin typeface="Cambria Math" panose="02040503050406030204" pitchFamily="18" charset="0"/>
                                        <a:ea typeface="+mn-ea"/>
                                        <a:cs typeface="+mn-cs"/>
                                      </a:rPr>
                                    </m:ctrlPr>
                                  </m:dPr>
                                  <m:e>
                                    <m:r>
                                      <a:rPr lang="en-US" sz="1600" b="0" i="1" kern="1200" smtClean="0">
                                        <a:solidFill>
                                          <a:schemeClr val="tx1"/>
                                        </a:solidFill>
                                        <a:effectLst/>
                                        <a:latin typeface="Cambria Math" panose="02040503050406030204" pitchFamily="18" charset="0"/>
                                        <a:ea typeface="+mn-ea"/>
                                        <a:cs typeface="+mn-cs"/>
                                      </a:rPr>
                                      <m:t>1−</m:t>
                                    </m:r>
                                    <m:d>
                                      <m:dPr>
                                        <m:ctrlPr>
                                          <a:rPr lang="en-US" sz="1600" b="0" i="1" kern="1200" smtClean="0">
                                            <a:solidFill>
                                              <a:schemeClr val="tx1"/>
                                            </a:solidFill>
                                            <a:effectLst/>
                                            <a:latin typeface="Cambria Math" panose="02040503050406030204" pitchFamily="18" charset="0"/>
                                            <a:ea typeface="+mn-ea"/>
                                            <a:cs typeface="+mn-cs"/>
                                          </a:rPr>
                                        </m:ctrlPr>
                                      </m:dPr>
                                      <m:e>
                                        <m:f>
                                          <m:fPr>
                                            <m:type m:val="lin"/>
                                            <m:ctrlPr>
                                              <a:rPr lang="en-US" sz="1600" b="0" i="1" kern="1200" smtClean="0">
                                                <a:solidFill>
                                                  <a:schemeClr val="tx1"/>
                                                </a:solidFill>
                                                <a:effectLst/>
                                                <a:latin typeface="Cambria Math" panose="02040503050406030204" pitchFamily="18" charset="0"/>
                                                <a:ea typeface="+mn-ea"/>
                                                <a:cs typeface="+mn-cs"/>
                                              </a:rPr>
                                            </m:ctrlPr>
                                          </m:fPr>
                                          <m:num>
                                            <m:r>
                                              <m:rPr>
                                                <m:sty m:val="p"/>
                                              </m:rPr>
                                              <a:rPr lang="el-GR" sz="1600" b="0" i="1" kern="1200" smtClean="0">
                                                <a:solidFill>
                                                  <a:schemeClr val="tx1"/>
                                                </a:solidFill>
                                                <a:effectLst/>
                                                <a:latin typeface="Cambria Math" panose="02040503050406030204" pitchFamily="18" charset="0"/>
                                                <a:ea typeface="+mn-ea"/>
                                                <a:cs typeface="+mn-cs"/>
                                              </a:rPr>
                                              <m:t>σ</m:t>
                                            </m:r>
                                          </m:num>
                                          <m:den>
                                            <m:sSub>
                                              <m:sSubPr>
                                                <m:ctrlPr>
                                                  <a:rPr lang="ru-RU" sz="160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𝑣</m:t>
                                                </m:r>
                                              </m:e>
                                              <m:sub>
                                                <m:r>
                                                  <m:rPr>
                                                    <m:sty m:val="p"/>
                                                  </m:rPr>
                                                  <a:rPr lang="en-US" sz="1600" b="0" i="0" kern="1200" smtClean="0">
                                                    <a:solidFill>
                                                      <a:schemeClr val="tx1"/>
                                                    </a:solidFill>
                                                    <a:effectLst/>
                                                    <a:latin typeface="Cambria Math" panose="02040503050406030204" pitchFamily="18" charset="0"/>
                                                    <a:ea typeface="+mn-ea"/>
                                                    <a:cs typeface="+mn-cs"/>
                                                  </a:rPr>
                                                  <m:t>a</m:t>
                                                </m:r>
                                              </m:sub>
                                            </m:sSub>
                                          </m:den>
                                        </m:f>
                                      </m:e>
                                    </m:d>
                                  </m:e>
                                </m:d>
                                <m:r>
                                  <a:rPr lang="en-US" sz="1600" b="0" i="1" kern="1200" smtClean="0">
                                    <a:solidFill>
                                      <a:schemeClr val="tx1"/>
                                    </a:solidFill>
                                    <a:effectLst/>
                                    <a:latin typeface="Cambria Math" panose="02040503050406030204" pitchFamily="18" charset="0"/>
                                    <a:ea typeface="+mn-ea"/>
                                    <a:cs typeface="+mn-cs"/>
                                  </a:rPr>
                                  <m:t>∙</m:t>
                                </m:r>
                                <m:r>
                                  <m:rPr>
                                    <m:nor/>
                                  </m:rPr>
                                  <a:rPr lang="en-US" sz="1600" b="0" i="0" kern="1200" smtClean="0">
                                    <a:solidFill>
                                      <a:schemeClr val="tx1"/>
                                    </a:solidFill>
                                    <a:effectLst/>
                                    <a:latin typeface="Cambria Math" panose="02040503050406030204" pitchFamily="18" charset="0"/>
                                    <a:ea typeface="+mn-ea"/>
                                    <a:cs typeface="+mn-cs"/>
                                  </a:rPr>
                                  <m:t>100</m:t>
                                </m:r>
                                <m:r>
                                  <m:rPr>
                                    <m:nor/>
                                  </m:rPr>
                                  <a:rPr lang="ru-RU" sz="1600" kern="1200" smtClean="0">
                                    <a:solidFill>
                                      <a:schemeClr val="tx1"/>
                                    </a:solidFill>
                                    <a:effectLst/>
                                    <a:latin typeface="+mn-lt"/>
                                    <a:ea typeface="+mn-ea"/>
                                    <a:cs typeface="+mn-cs"/>
                                  </a:rPr>
                                  <m:t>,</m:t>
                                </m:r>
                              </m:oMath>
                            </m:oMathPara>
                          </a14:m>
                          <a:endParaRPr lang="ru-RU" sz="1600" kern="1200" dirty="0">
                            <a:solidFill>
                              <a:schemeClr val="tx1"/>
                            </a:solidFill>
                            <a:effectLst/>
                            <a:latin typeface="+mn-lt"/>
                            <a:ea typeface="+mn-ea"/>
                            <a:cs typeface="+mn-cs"/>
                          </a:endParaRPr>
                        </a:p>
                      </a:txBody>
                      <a:tcPr marL="80201" marR="80201" marT="40100" marB="40100" anchor="ctr"/>
                    </a:tc>
                    <a:tc>
                      <a:txBody>
                        <a:bodyPr/>
                        <a:lstStyle/>
                        <a:p>
                          <a:pPr algn="r"/>
                          <a:r>
                            <a:rPr lang="en-US" sz="1400" dirty="0"/>
                            <a:t>(10)</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13" name="Таблица 12">
                <a:extLst>
                  <a:ext uri="{FF2B5EF4-FFF2-40B4-BE49-F238E27FC236}">
                    <a16:creationId xmlns:a16="http://schemas.microsoft.com/office/drawing/2014/main" id="{ADD4E82B-5B50-4DF5-8E37-4C340BF39EA7}"/>
                  </a:ext>
                </a:extLst>
              </p:cNvPr>
              <p:cNvGraphicFramePr>
                <a:graphicFrameLocks noGrp="1"/>
              </p:cNvGraphicFramePr>
              <p:nvPr>
                <p:extLst/>
              </p:nvPr>
            </p:nvGraphicFramePr>
            <p:xfrm>
              <a:off x="987227" y="4531538"/>
              <a:ext cx="6385256" cy="756289"/>
            </p:xfrm>
            <a:graphic>
              <a:graphicData uri="http://schemas.openxmlformats.org/drawingml/2006/table">
                <a:tbl>
                  <a:tblPr firstRow="1" bandRow="1">
                    <a:tableStyleId>{2D5ABB26-0587-4C30-8999-92F81FD0307C}</a:tableStyleId>
                  </a:tblPr>
                  <a:tblGrid>
                    <a:gridCol w="5870084">
                      <a:extLst>
                        <a:ext uri="{9D8B030D-6E8A-4147-A177-3AD203B41FA5}">
                          <a16:colId xmlns:a16="http://schemas.microsoft.com/office/drawing/2014/main" val="3477846055"/>
                        </a:ext>
                      </a:extLst>
                    </a:gridCol>
                    <a:gridCol w="515172">
                      <a:extLst>
                        <a:ext uri="{9D8B030D-6E8A-4147-A177-3AD203B41FA5}">
                          <a16:colId xmlns:a16="http://schemas.microsoft.com/office/drawing/2014/main" val="3649031874"/>
                        </a:ext>
                      </a:extLst>
                    </a:gridCol>
                  </a:tblGrid>
                  <a:tr h="756289">
                    <a:tc>
                      <a:txBody>
                        <a:bodyPr/>
                        <a:lstStyle/>
                        <a:p>
                          <a:endParaRPr lang="ru-RU"/>
                        </a:p>
                      </a:txBody>
                      <a:tcPr marL="80201" marR="80201" marT="40100" marB="40100" anchor="ctr">
                        <a:blipFill>
                          <a:blip r:embed="rId3"/>
                          <a:stretch>
                            <a:fillRect r="-8817"/>
                          </a:stretch>
                        </a:blipFill>
                      </a:tcPr>
                    </a:tc>
                    <a:tc>
                      <a:txBody>
                        <a:bodyPr/>
                        <a:lstStyle/>
                        <a:p>
                          <a:pPr algn="r"/>
                          <a:r>
                            <a:rPr lang="en-US" sz="1400" dirty="0"/>
                            <a:t>(10)</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p:pic>
        <p:nvPicPr>
          <p:cNvPr id="2050" name="Picture 2" descr="Термоанемометр">
            <a:extLst>
              <a:ext uri="{FF2B5EF4-FFF2-40B4-BE49-F238E27FC236}">
                <a16:creationId xmlns:a16="http://schemas.microsoft.com/office/drawing/2014/main" id="{02AFFC16-1869-42ED-86E0-35A7871AC2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7170" y="2598230"/>
            <a:ext cx="1102477" cy="182983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P Systems- 2 axis ultrasonic anemometers from Gill Instruments">
            <a:extLst>
              <a:ext uri="{FF2B5EF4-FFF2-40B4-BE49-F238E27FC236}">
                <a16:creationId xmlns:a16="http://schemas.microsoft.com/office/drawing/2014/main" id="{CBE2D26E-1166-4164-87BA-7AB9A794ED1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00051" y="4912148"/>
            <a:ext cx="736713" cy="1224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7913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4132" y="1620267"/>
            <a:ext cx="6336703" cy="5275052"/>
          </a:xfrm>
        </p:spPr>
        <p:txBody>
          <a:bodyPr>
            <a:normAutofit fontScale="92500"/>
          </a:bodyPr>
          <a:lstStyle/>
          <a:p>
            <a:r>
              <a:rPr lang="ru-RU" b="1" dirty="0"/>
              <a:t>Чистое помещение</a:t>
            </a:r>
            <a:r>
              <a:rPr lang="ru-RU" dirty="0"/>
              <a:t>:</a:t>
            </a:r>
          </a:p>
          <a:p>
            <a:pPr marL="0" indent="0">
              <a:buNone/>
            </a:pPr>
            <a:r>
              <a:rPr lang="ru-RU" dirty="0"/>
              <a:t>- помещение, в котором </a:t>
            </a:r>
            <a:r>
              <a:rPr lang="ru-RU" dirty="0" err="1"/>
              <a:t>контролиру-ется</a:t>
            </a:r>
            <a:r>
              <a:rPr lang="ru-RU" dirty="0"/>
              <a:t> концентрация взвешенных в воз-духе частиц;      построенное и </a:t>
            </a:r>
            <a:r>
              <a:rPr lang="ru-RU" dirty="0" err="1"/>
              <a:t>исполь-зуемое</a:t>
            </a:r>
            <a:r>
              <a:rPr lang="ru-RU" dirty="0"/>
              <a:t> так, чтобы свести к минимуму поступление, выделение и удержание частиц внутри помещения, и </a:t>
            </a:r>
            <a:r>
              <a:rPr lang="ru-RU" dirty="0" err="1"/>
              <a:t>позво-ляющее</a:t>
            </a:r>
            <a:r>
              <a:rPr lang="ru-RU" dirty="0"/>
              <a:t>, по мере необходимости, контролировать другие параметры, например, температуру, влажность и давление. </a:t>
            </a:r>
          </a:p>
        </p:txBody>
      </p:sp>
      <p:pic>
        <p:nvPicPr>
          <p:cNvPr id="1026" name="Picture 2" descr="https://usenco.ru/images/about/clear/ceh_narezk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0277" y="1887254"/>
            <a:ext cx="3681469" cy="3261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05979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92BC55-5555-445B-BECE-65E25E072930}"/>
              </a:ext>
            </a:extLst>
          </p:cNvPr>
          <p:cNvSpPr>
            <a:spLocks noGrp="1"/>
          </p:cNvSpPr>
          <p:nvPr>
            <p:ph type="title"/>
          </p:nvPr>
        </p:nvSpPr>
        <p:spPr/>
        <p:txBody>
          <a:bodyPr>
            <a:normAutofit/>
          </a:bodyPr>
          <a:lstStyle/>
          <a:p>
            <a:r>
              <a:rPr lang="ru-RU" sz="3158" dirty="0">
                <a:solidFill>
                  <a:schemeClr val="tx1"/>
                </a:solidFill>
              </a:rPr>
              <a:t>Анализ воздушных потоков. Помещение с однонаправленным воздушным потоком</a:t>
            </a:r>
            <a:endParaRPr lang="ru-RU" sz="3158" dirty="0"/>
          </a:p>
        </p:txBody>
      </p:sp>
      <p:sp>
        <p:nvSpPr>
          <p:cNvPr id="3" name="Объект 2">
            <a:extLst>
              <a:ext uri="{FF2B5EF4-FFF2-40B4-BE49-F238E27FC236}">
                <a16:creationId xmlns:a16="http://schemas.microsoft.com/office/drawing/2014/main" id="{9E81B25D-85B6-44F8-99C1-6873B1D567EC}"/>
              </a:ext>
            </a:extLst>
          </p:cNvPr>
          <p:cNvSpPr>
            <a:spLocks noGrp="1"/>
          </p:cNvSpPr>
          <p:nvPr>
            <p:ph idx="1"/>
          </p:nvPr>
        </p:nvSpPr>
        <p:spPr>
          <a:xfrm>
            <a:off x="962406" y="2607875"/>
            <a:ext cx="5954887" cy="3528822"/>
          </a:xfrm>
        </p:spPr>
        <p:txBody>
          <a:bodyPr/>
          <a:lstStyle/>
          <a:p>
            <a:pPr marL="0" indent="394049" algn="just">
              <a:lnSpc>
                <a:spcPct val="150000"/>
              </a:lnSpc>
            </a:pPr>
            <a:r>
              <a:rPr lang="ru-RU" dirty="0">
                <a:solidFill>
                  <a:schemeClr val="tx1"/>
                </a:solidFill>
              </a:rPr>
              <a:t>Расход приточного воздуха</a:t>
            </a:r>
            <a:r>
              <a:rPr lang="en-US" dirty="0">
                <a:solidFill>
                  <a:schemeClr val="tx1"/>
                </a:solidFill>
              </a:rPr>
              <a:t>:</a:t>
            </a:r>
            <a:endParaRPr lang="ru-RU" dirty="0">
              <a:solidFill>
                <a:schemeClr val="tx1"/>
              </a:solidFill>
            </a:endParaRPr>
          </a:p>
          <a:p>
            <a:pPr marL="0" indent="0" algn="just">
              <a:lnSpc>
                <a:spcPct val="150000"/>
              </a:lnSpc>
              <a:spcAft>
                <a:spcPts val="0"/>
              </a:spcAft>
              <a:buNone/>
            </a:pPr>
            <a:endParaRPr lang="ru-RU" dirty="0"/>
          </a:p>
          <a:p>
            <a:pPr marL="0" indent="0" algn="just">
              <a:lnSpc>
                <a:spcPct val="150000"/>
              </a:lnSpc>
              <a:spcBef>
                <a:spcPts val="0"/>
              </a:spcBef>
              <a:spcAft>
                <a:spcPts val="0"/>
              </a:spcAft>
              <a:buNone/>
            </a:pPr>
            <a:r>
              <a:rPr lang="en-US" i="1" dirty="0">
                <a:solidFill>
                  <a:schemeClr val="tx1"/>
                </a:solidFill>
                <a:cs typeface="Times New Roman" panose="02020603050405020304" pitchFamily="18" charset="0"/>
              </a:rPr>
              <a:t>A</a:t>
            </a:r>
            <a:r>
              <a:rPr lang="en-US" baseline="-25000" dirty="0">
                <a:solidFill>
                  <a:schemeClr val="tx1"/>
                </a:solidFill>
                <a:cs typeface="Times New Roman" panose="02020603050405020304" pitchFamily="18" charset="0"/>
              </a:rPr>
              <a:t>C</a:t>
            </a:r>
            <a:r>
              <a:rPr lang="ru-RU" dirty="0">
                <a:solidFill>
                  <a:schemeClr val="tx1"/>
                </a:solidFill>
                <a:cs typeface="Times New Roman" panose="02020603050405020304" pitchFamily="18" charset="0"/>
              </a:rPr>
              <a:t> </a:t>
            </a:r>
            <a:r>
              <a:rPr lang="en-US" dirty="0">
                <a:solidFill>
                  <a:schemeClr val="tx1"/>
                </a:solidFill>
                <a:cs typeface="Times New Roman" panose="02020603050405020304" pitchFamily="18" charset="0"/>
              </a:rPr>
              <a:t>–</a:t>
            </a:r>
            <a:r>
              <a:rPr lang="ru-RU" dirty="0">
                <a:solidFill>
                  <a:schemeClr val="tx1"/>
                </a:solidFill>
              </a:rPr>
              <a:t> площадь ячейки измерения, м</a:t>
            </a:r>
            <a:r>
              <a:rPr lang="ru-RU" baseline="30000" dirty="0">
                <a:solidFill>
                  <a:schemeClr val="tx1"/>
                </a:solidFill>
              </a:rPr>
              <a:t>2</a:t>
            </a:r>
            <a:r>
              <a:rPr lang="ru-RU" dirty="0">
                <a:solidFill>
                  <a:schemeClr val="tx1"/>
                </a:solidFill>
              </a:rPr>
              <a:t> </a:t>
            </a:r>
            <a:r>
              <a:rPr lang="en-US" dirty="0">
                <a:solidFill>
                  <a:schemeClr val="tx1"/>
                </a:solidFill>
              </a:rPr>
              <a:t>.</a:t>
            </a:r>
          </a:p>
          <a:p>
            <a:pPr marL="0" indent="394049" algn="just">
              <a:lnSpc>
                <a:spcPct val="150000"/>
              </a:lnSpc>
              <a:spcBef>
                <a:spcPts val="0"/>
              </a:spcBef>
              <a:spcAft>
                <a:spcPts val="0"/>
              </a:spcAft>
              <a:buNone/>
            </a:pPr>
            <a:r>
              <a:rPr lang="ru-RU" dirty="0">
                <a:solidFill>
                  <a:schemeClr val="tx1"/>
                </a:solidFill>
              </a:rPr>
              <a:t>Расход приточного воздуха в воздуховодах может быть измерен с использованием расходомера.</a:t>
            </a:r>
          </a:p>
        </p:txBody>
      </p:sp>
      <mc:AlternateContent xmlns:mc="http://schemas.openxmlformats.org/markup-compatibility/2006">
        <mc:Choice xmlns:a14="http://schemas.microsoft.com/office/drawing/2010/main" Requires="a14">
          <p:graphicFrame>
            <p:nvGraphicFramePr>
              <p:cNvPr id="7" name="Таблица 6">
                <a:extLst>
                  <a:ext uri="{FF2B5EF4-FFF2-40B4-BE49-F238E27FC236}">
                    <a16:creationId xmlns:a16="http://schemas.microsoft.com/office/drawing/2014/main" id="{84FF81FD-B3E2-4C40-80D2-28EA9B17A6CF}"/>
                  </a:ext>
                </a:extLst>
              </p:cNvPr>
              <p:cNvGraphicFramePr>
                <a:graphicFrameLocks noGrp="1"/>
              </p:cNvGraphicFramePr>
              <p:nvPr>
                <p:extLst/>
              </p:nvPr>
            </p:nvGraphicFramePr>
            <p:xfrm>
              <a:off x="962406" y="2971300"/>
              <a:ext cx="5954888" cy="822273"/>
            </p:xfrm>
            <a:graphic>
              <a:graphicData uri="http://schemas.openxmlformats.org/drawingml/2006/table">
                <a:tbl>
                  <a:tblPr firstRow="1" bandRow="1">
                    <a:tableStyleId>{2D5ABB26-0587-4C30-8999-92F81FD0307C}</a:tableStyleId>
                  </a:tblPr>
                  <a:tblGrid>
                    <a:gridCol w="5274070">
                      <a:extLst>
                        <a:ext uri="{9D8B030D-6E8A-4147-A177-3AD203B41FA5}">
                          <a16:colId xmlns:a16="http://schemas.microsoft.com/office/drawing/2014/main" val="3477846055"/>
                        </a:ext>
                      </a:extLst>
                    </a:gridCol>
                    <a:gridCol w="680818">
                      <a:extLst>
                        <a:ext uri="{9D8B030D-6E8A-4147-A177-3AD203B41FA5}">
                          <a16:colId xmlns:a16="http://schemas.microsoft.com/office/drawing/2014/main" val="3649031874"/>
                        </a:ext>
                      </a:extLst>
                    </a:gridCol>
                  </a:tblGrid>
                  <a:tr h="822273">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14:m>
                            <m:oMathPara xmlns:m="http://schemas.openxmlformats.org/officeDocument/2006/math">
                              <m:oMathParaPr>
                                <m:jc m:val="centerGroup"/>
                              </m:oMathParaPr>
                              <m:oMath xmlns:m="http://schemas.openxmlformats.org/officeDocument/2006/math">
                                <m:r>
                                  <a:rPr lang="en-US" sz="1600" i="1" kern="1200" smtClean="0">
                                    <a:solidFill>
                                      <a:schemeClr val="tx1"/>
                                    </a:solidFill>
                                    <a:effectLst/>
                                    <a:latin typeface="Cambria Math" panose="02040503050406030204" pitchFamily="18" charset="0"/>
                                    <a:ea typeface="+mn-ea"/>
                                    <a:cs typeface="+mn-cs"/>
                                  </a:rPr>
                                  <m:t>𝑄</m:t>
                                </m:r>
                                <m:r>
                                  <a:rPr lang="ru-RU" sz="1600" i="1" kern="1200">
                                    <a:solidFill>
                                      <a:schemeClr val="tx1"/>
                                    </a:solidFill>
                                    <a:effectLst/>
                                    <a:latin typeface="Cambria Math" panose="02040503050406030204" pitchFamily="18" charset="0"/>
                                    <a:ea typeface="+mn-ea"/>
                                    <a:cs typeface="+mn-cs"/>
                                  </a:rPr>
                                  <m:t>=</m:t>
                                </m:r>
                                <m:nary>
                                  <m:naryPr>
                                    <m:chr m:val="∑"/>
                                    <m:subHide m:val="on"/>
                                    <m:supHide m:val="on"/>
                                    <m:ctrlPr>
                                      <a:rPr lang="ru-RU" sz="1600" i="1" kern="1200" smtClean="0">
                                        <a:solidFill>
                                          <a:schemeClr val="tx1"/>
                                        </a:solidFill>
                                        <a:effectLst/>
                                        <a:latin typeface="Cambria Math" panose="02040503050406030204" pitchFamily="18" charset="0"/>
                                        <a:ea typeface="+mn-ea"/>
                                        <a:cs typeface="+mn-cs"/>
                                      </a:rPr>
                                    </m:ctrlPr>
                                  </m:naryPr>
                                  <m:sub/>
                                  <m:sup/>
                                  <m:e>
                                    <m:d>
                                      <m:dPr>
                                        <m:ctrlPr>
                                          <a:rPr lang="ru-RU" sz="1600" i="1" kern="1200" smtClean="0">
                                            <a:solidFill>
                                              <a:schemeClr val="tx1"/>
                                            </a:solidFill>
                                            <a:effectLst/>
                                            <a:latin typeface="Cambria Math" panose="02040503050406030204" pitchFamily="18" charset="0"/>
                                            <a:ea typeface="+mn-ea"/>
                                            <a:cs typeface="+mn-cs"/>
                                          </a:rPr>
                                        </m:ctrlPr>
                                      </m:dPr>
                                      <m:e>
                                        <m:sSub>
                                          <m:sSubPr>
                                            <m:ctrlPr>
                                              <a:rPr lang="en-US" sz="1600" b="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𝑣</m:t>
                                            </m:r>
                                          </m:e>
                                          <m:sub>
                                            <m:r>
                                              <m:rPr>
                                                <m:sty m:val="p"/>
                                              </m:rPr>
                                              <a:rPr lang="en-US" sz="1600" b="0" i="0" kern="1200" smtClean="0">
                                                <a:solidFill>
                                                  <a:schemeClr val="tx1"/>
                                                </a:solidFill>
                                                <a:effectLst/>
                                                <a:latin typeface="Cambria Math" panose="02040503050406030204" pitchFamily="18" charset="0"/>
                                                <a:ea typeface="+mn-ea"/>
                                                <a:cs typeface="+mn-cs"/>
                                              </a:rPr>
                                              <m:t>n</m:t>
                                            </m:r>
                                          </m:sub>
                                        </m:sSub>
                                        <m:r>
                                          <a:rPr lang="en-US" sz="1600" b="0" i="1" kern="1200" smtClean="0">
                                            <a:solidFill>
                                              <a:schemeClr val="tx1"/>
                                            </a:solidFill>
                                            <a:effectLst/>
                                            <a:latin typeface="Cambria Math" panose="02040503050406030204" pitchFamily="18" charset="0"/>
                                            <a:ea typeface="+mn-ea"/>
                                            <a:cs typeface="+mn-cs"/>
                                          </a:rPr>
                                          <m:t>∙</m:t>
                                        </m:r>
                                        <m:sSub>
                                          <m:sSubPr>
                                            <m:ctrlPr>
                                              <a:rPr lang="en-US" sz="1600" b="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𝐴</m:t>
                                            </m:r>
                                          </m:e>
                                          <m:sub>
                                            <m:r>
                                              <m:rPr>
                                                <m:sty m:val="p"/>
                                              </m:rPr>
                                              <a:rPr lang="en-US" sz="1600" b="0" i="0" kern="1200" smtClean="0">
                                                <a:solidFill>
                                                  <a:schemeClr val="tx1"/>
                                                </a:solidFill>
                                                <a:effectLst/>
                                                <a:latin typeface="Cambria Math" panose="02040503050406030204" pitchFamily="18" charset="0"/>
                                                <a:ea typeface="+mn-ea"/>
                                                <a:cs typeface="+mn-cs"/>
                                              </a:rPr>
                                              <m:t>C</m:t>
                                            </m:r>
                                          </m:sub>
                                        </m:sSub>
                                      </m:e>
                                    </m:d>
                                  </m:e>
                                </m:nary>
                                <m:d>
                                  <m:dPr>
                                    <m:begChr m:val="["/>
                                    <m:endChr m:val="]"/>
                                    <m:ctrlPr>
                                      <a:rPr lang="ru-RU" sz="1600" i="1" kern="1200" smtClean="0">
                                        <a:solidFill>
                                          <a:schemeClr val="tx1"/>
                                        </a:solidFill>
                                        <a:effectLst/>
                                        <a:latin typeface="Cambria Math" panose="02040503050406030204" pitchFamily="18" charset="0"/>
                                        <a:ea typeface="+mn-ea"/>
                                        <a:cs typeface="+mn-cs"/>
                                      </a:rPr>
                                    </m:ctrlPr>
                                  </m:dPr>
                                  <m:e>
                                    <m:f>
                                      <m:fPr>
                                        <m:type m:val="lin"/>
                                        <m:ctrlPr>
                                          <a:rPr lang="ru-RU" sz="1600" b="0" i="1" kern="1200" smtClean="0">
                                            <a:solidFill>
                                              <a:schemeClr val="tx1"/>
                                            </a:solidFill>
                                            <a:effectLst/>
                                            <a:latin typeface="Cambria Math" panose="02040503050406030204" pitchFamily="18" charset="0"/>
                                            <a:ea typeface="+mn-ea"/>
                                            <a:cs typeface="+mn-cs"/>
                                          </a:rPr>
                                        </m:ctrlPr>
                                      </m:fPr>
                                      <m:num>
                                        <m:sSup>
                                          <m:sSupPr>
                                            <m:ctrlPr>
                                              <a:rPr lang="ru-RU" sz="1600" b="0" i="1" kern="1200" smtClean="0">
                                                <a:solidFill>
                                                  <a:schemeClr val="tx1"/>
                                                </a:solidFill>
                                                <a:effectLst/>
                                                <a:latin typeface="Cambria Math" panose="02040503050406030204" pitchFamily="18" charset="0"/>
                                                <a:ea typeface="+mn-ea"/>
                                                <a:cs typeface="+mn-cs"/>
                                              </a:rPr>
                                            </m:ctrlPr>
                                          </m:sSupPr>
                                          <m:e>
                                            <m:r>
                                              <a:rPr lang="ru-RU" sz="1600" b="0" i="1" kern="1200" smtClean="0">
                                                <a:solidFill>
                                                  <a:schemeClr val="tx1"/>
                                                </a:solidFill>
                                                <a:effectLst/>
                                                <a:latin typeface="Cambria Math" panose="02040503050406030204" pitchFamily="18" charset="0"/>
                                                <a:ea typeface="+mn-ea"/>
                                                <a:cs typeface="+mn-cs"/>
                                              </a:rPr>
                                              <m:t>м</m:t>
                                            </m:r>
                                          </m:e>
                                          <m:sup>
                                            <m:r>
                                              <a:rPr lang="ru-RU" sz="1600" b="0" i="1" kern="1200" smtClean="0">
                                                <a:solidFill>
                                                  <a:schemeClr val="tx1"/>
                                                </a:solidFill>
                                                <a:effectLst/>
                                                <a:latin typeface="Cambria Math" panose="02040503050406030204" pitchFamily="18" charset="0"/>
                                                <a:ea typeface="+mn-ea"/>
                                                <a:cs typeface="+mn-cs"/>
                                              </a:rPr>
                                              <m:t>3</m:t>
                                            </m:r>
                                          </m:sup>
                                        </m:sSup>
                                      </m:num>
                                      <m:den>
                                        <m:r>
                                          <a:rPr lang="ru-RU" sz="1600" b="0" i="1" kern="1200" smtClean="0">
                                            <a:solidFill>
                                              <a:schemeClr val="tx1"/>
                                            </a:solidFill>
                                            <a:effectLst/>
                                            <a:latin typeface="Cambria Math" panose="02040503050406030204" pitchFamily="18" charset="0"/>
                                            <a:ea typeface="+mn-ea"/>
                                            <a:cs typeface="+mn-cs"/>
                                          </a:rPr>
                                          <m:t>с</m:t>
                                        </m:r>
                                      </m:den>
                                    </m:f>
                                  </m:e>
                                </m:d>
                                <m:r>
                                  <m:rPr>
                                    <m:nor/>
                                  </m:rPr>
                                  <a:rPr lang="ru-RU" sz="1600" kern="1200" smtClean="0">
                                    <a:solidFill>
                                      <a:schemeClr val="tx1"/>
                                    </a:solidFill>
                                    <a:effectLst/>
                                    <a:latin typeface="+mn-lt"/>
                                    <a:ea typeface="+mn-ea"/>
                                    <a:cs typeface="+mn-cs"/>
                                  </a:rPr>
                                  <m:t>,</m:t>
                                </m:r>
                              </m:oMath>
                            </m:oMathPara>
                          </a14:m>
                          <a:endParaRPr lang="ru-RU" sz="1600" kern="1200" dirty="0">
                            <a:solidFill>
                              <a:schemeClr val="tx1"/>
                            </a:solidFill>
                            <a:effectLst/>
                            <a:latin typeface="+mn-lt"/>
                            <a:ea typeface="+mn-ea"/>
                            <a:cs typeface="+mn-cs"/>
                          </a:endParaRPr>
                        </a:p>
                      </a:txBody>
                      <a:tcPr marL="80201" marR="80201" marT="40100" marB="40100" anchor="ctr"/>
                    </a:tc>
                    <a:tc>
                      <a:txBody>
                        <a:bodyPr/>
                        <a:lstStyle/>
                        <a:p>
                          <a:pPr algn="r"/>
                          <a:r>
                            <a:rPr lang="en-US" sz="1400" dirty="0"/>
                            <a:t>(11)</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7" name="Таблица 6">
                <a:extLst>
                  <a:ext uri="{FF2B5EF4-FFF2-40B4-BE49-F238E27FC236}">
                    <a16:creationId xmlns:a16="http://schemas.microsoft.com/office/drawing/2014/main" id="{84FF81FD-B3E2-4C40-80D2-28EA9B17A6CF}"/>
                  </a:ext>
                </a:extLst>
              </p:cNvPr>
              <p:cNvGraphicFramePr>
                <a:graphicFrameLocks noGrp="1"/>
              </p:cNvGraphicFramePr>
              <p:nvPr>
                <p:extLst/>
              </p:nvPr>
            </p:nvGraphicFramePr>
            <p:xfrm>
              <a:off x="962406" y="2971300"/>
              <a:ext cx="5954888" cy="822273"/>
            </p:xfrm>
            <a:graphic>
              <a:graphicData uri="http://schemas.openxmlformats.org/drawingml/2006/table">
                <a:tbl>
                  <a:tblPr firstRow="1" bandRow="1">
                    <a:tableStyleId>{2D5ABB26-0587-4C30-8999-92F81FD0307C}</a:tableStyleId>
                  </a:tblPr>
                  <a:tblGrid>
                    <a:gridCol w="5274070">
                      <a:extLst>
                        <a:ext uri="{9D8B030D-6E8A-4147-A177-3AD203B41FA5}">
                          <a16:colId xmlns:a16="http://schemas.microsoft.com/office/drawing/2014/main" val="3477846055"/>
                        </a:ext>
                      </a:extLst>
                    </a:gridCol>
                    <a:gridCol w="680818">
                      <a:extLst>
                        <a:ext uri="{9D8B030D-6E8A-4147-A177-3AD203B41FA5}">
                          <a16:colId xmlns:a16="http://schemas.microsoft.com/office/drawing/2014/main" val="3649031874"/>
                        </a:ext>
                      </a:extLst>
                    </a:gridCol>
                  </a:tblGrid>
                  <a:tr h="822273">
                    <a:tc>
                      <a:txBody>
                        <a:bodyPr/>
                        <a:lstStyle/>
                        <a:p>
                          <a:endParaRPr lang="ru-RU"/>
                        </a:p>
                      </a:txBody>
                      <a:tcPr marL="80201" marR="80201" marT="40100" marB="40100" anchor="ctr">
                        <a:blipFill>
                          <a:blip r:embed="rId2"/>
                          <a:stretch>
                            <a:fillRect r="-12933"/>
                          </a:stretch>
                        </a:blipFill>
                      </a:tcPr>
                    </a:tc>
                    <a:tc>
                      <a:txBody>
                        <a:bodyPr/>
                        <a:lstStyle/>
                        <a:p>
                          <a:pPr algn="r"/>
                          <a:r>
                            <a:rPr lang="en-US" sz="1400" dirty="0"/>
                            <a:t>(11)</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p:pic>
        <p:nvPicPr>
          <p:cNvPr id="8" name="Picture 6" descr="ᐉ testo 417 анемометр крыльчатый купить тесто по выгодной цене в Москве.">
            <a:extLst>
              <a:ext uri="{FF2B5EF4-FFF2-40B4-BE49-F238E27FC236}">
                <a16:creationId xmlns:a16="http://schemas.microsoft.com/office/drawing/2014/main" id="{FDA99684-5093-4CE1-949F-6419234C0F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56807" y="2677449"/>
            <a:ext cx="1116124" cy="111612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7B59489-853C-4610-BF74-20CDA0F91D49}"/>
              </a:ext>
            </a:extLst>
          </p:cNvPr>
          <p:cNvSpPr txBox="1"/>
          <p:nvPr/>
        </p:nvSpPr>
        <p:spPr>
          <a:xfrm>
            <a:off x="7863114" y="3913379"/>
            <a:ext cx="2255508" cy="470257"/>
          </a:xfrm>
          <a:prstGeom prst="rect">
            <a:avLst/>
          </a:prstGeom>
          <a:noFill/>
        </p:spPr>
        <p:txBody>
          <a:bodyPr wrap="square" rtlCol="0">
            <a:spAutoFit/>
          </a:bodyPr>
          <a:lstStyle/>
          <a:p>
            <a:pPr defTabSz="401010"/>
            <a:r>
              <a:rPr lang="ru-RU" sz="1228" dirty="0">
                <a:solidFill>
                  <a:srgbClr val="000000"/>
                </a:solidFill>
                <a:latin typeface="Calibri" panose="020F0502020204030204"/>
              </a:rPr>
              <a:t>Рис.8. – Крыльчатый анемометр</a:t>
            </a:r>
          </a:p>
        </p:txBody>
      </p:sp>
      <p:pic>
        <p:nvPicPr>
          <p:cNvPr id="3074" name="Picture 2" descr="Диафрагменный расходомер">
            <a:extLst>
              <a:ext uri="{FF2B5EF4-FFF2-40B4-BE49-F238E27FC236}">
                <a16:creationId xmlns:a16="http://schemas.microsoft.com/office/drawing/2014/main" id="{73102274-22A7-470A-A65A-C6ECD3E99F2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95967" y="4557912"/>
            <a:ext cx="2837804" cy="127243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2B1FF49C-B80A-453E-8AAF-B331415F41D3}"/>
              </a:ext>
            </a:extLst>
          </p:cNvPr>
          <p:cNvSpPr txBox="1"/>
          <p:nvPr/>
        </p:nvSpPr>
        <p:spPr>
          <a:xfrm>
            <a:off x="7487115" y="5838663"/>
            <a:ext cx="2255508" cy="470257"/>
          </a:xfrm>
          <a:prstGeom prst="rect">
            <a:avLst/>
          </a:prstGeom>
          <a:noFill/>
        </p:spPr>
        <p:txBody>
          <a:bodyPr wrap="square" rtlCol="0">
            <a:spAutoFit/>
          </a:bodyPr>
          <a:lstStyle/>
          <a:p>
            <a:pPr defTabSz="401010"/>
            <a:r>
              <a:rPr lang="ru-RU" sz="1228" dirty="0">
                <a:solidFill>
                  <a:srgbClr val="000000"/>
                </a:solidFill>
                <a:latin typeface="Calibri" panose="020F0502020204030204"/>
              </a:rPr>
              <a:t>Рис.9. – Принцип работы диафрагменного расходомера</a:t>
            </a:r>
          </a:p>
        </p:txBody>
      </p:sp>
      <p:sp>
        <p:nvSpPr>
          <p:cNvPr id="12" name="TextBox 11">
            <a:extLst>
              <a:ext uri="{FF2B5EF4-FFF2-40B4-BE49-F238E27FC236}">
                <a16:creationId xmlns:a16="http://schemas.microsoft.com/office/drawing/2014/main" id="{373F1154-4DF1-4595-BB81-72C17E2E15A4}"/>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13</a:t>
            </a:r>
          </a:p>
        </p:txBody>
      </p:sp>
    </p:spTree>
    <p:extLst>
      <p:ext uri="{BB962C8B-B14F-4D97-AF65-F5344CB8AC3E}">
        <p14:creationId xmlns:p14="http://schemas.microsoft.com/office/powerpoint/2010/main" val="34264963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92BC55-5555-445B-BECE-65E25E072930}"/>
              </a:ext>
            </a:extLst>
          </p:cNvPr>
          <p:cNvSpPr>
            <a:spLocks noGrp="1"/>
          </p:cNvSpPr>
          <p:nvPr>
            <p:ph type="title"/>
          </p:nvPr>
        </p:nvSpPr>
        <p:spPr/>
        <p:txBody>
          <a:bodyPr>
            <a:normAutofit/>
          </a:bodyPr>
          <a:lstStyle/>
          <a:p>
            <a:r>
              <a:rPr lang="ru-RU" sz="3158" dirty="0">
                <a:solidFill>
                  <a:schemeClr val="tx1"/>
                </a:solidFill>
              </a:rPr>
              <a:t>Анализ воздушных потоков. Помещение с </a:t>
            </a:r>
            <a:r>
              <a:rPr lang="ru-RU" sz="3158" dirty="0" err="1">
                <a:solidFill>
                  <a:schemeClr val="tx1"/>
                </a:solidFill>
              </a:rPr>
              <a:t>неоднонаправленным</a:t>
            </a:r>
            <a:r>
              <a:rPr lang="ru-RU" sz="3158" dirty="0">
                <a:solidFill>
                  <a:schemeClr val="tx1"/>
                </a:solidFill>
              </a:rPr>
              <a:t> воздушным потоком</a:t>
            </a:r>
            <a:endParaRPr lang="ru-RU" sz="3158" dirty="0"/>
          </a:p>
        </p:txBody>
      </p:sp>
      <p:sp>
        <p:nvSpPr>
          <p:cNvPr id="3" name="Объект 2">
            <a:extLst>
              <a:ext uri="{FF2B5EF4-FFF2-40B4-BE49-F238E27FC236}">
                <a16:creationId xmlns:a16="http://schemas.microsoft.com/office/drawing/2014/main" id="{9E81B25D-85B6-44F8-99C1-6873B1D567EC}"/>
              </a:ext>
            </a:extLst>
          </p:cNvPr>
          <p:cNvSpPr>
            <a:spLocks noGrp="1"/>
          </p:cNvSpPr>
          <p:nvPr>
            <p:ph idx="1"/>
          </p:nvPr>
        </p:nvSpPr>
        <p:spPr>
          <a:xfrm>
            <a:off x="962406" y="2607875"/>
            <a:ext cx="5954887" cy="3528822"/>
          </a:xfrm>
        </p:spPr>
        <p:txBody>
          <a:bodyPr>
            <a:normAutofit/>
          </a:bodyPr>
          <a:lstStyle/>
          <a:p>
            <a:pPr marL="0" indent="394049" algn="just">
              <a:lnSpc>
                <a:spcPct val="150000"/>
              </a:lnSpc>
              <a:spcBef>
                <a:spcPts val="0"/>
              </a:spcBef>
              <a:spcAft>
                <a:spcPts val="0"/>
              </a:spcAft>
            </a:pPr>
            <a:r>
              <a:rPr lang="ru-RU" dirty="0">
                <a:solidFill>
                  <a:schemeClr val="tx1"/>
                </a:solidFill>
              </a:rPr>
              <a:t>В помещении с </a:t>
            </a:r>
            <a:r>
              <a:rPr lang="ru-RU" dirty="0" err="1">
                <a:solidFill>
                  <a:schemeClr val="tx1"/>
                </a:solidFill>
              </a:rPr>
              <a:t>неоднонаправленным</a:t>
            </a:r>
            <a:r>
              <a:rPr lang="ru-RU" dirty="0">
                <a:solidFill>
                  <a:schemeClr val="tx1"/>
                </a:solidFill>
              </a:rPr>
              <a:t> потоком воздуха рекомендуется использовать расходомер с раструбом (</a:t>
            </a:r>
            <a:r>
              <a:rPr lang="ru-RU" dirty="0" err="1">
                <a:solidFill>
                  <a:schemeClr val="tx1"/>
                </a:solidFill>
              </a:rPr>
              <a:t>балометр</a:t>
            </a:r>
            <a:r>
              <a:rPr lang="ru-RU" dirty="0">
                <a:solidFill>
                  <a:schemeClr val="tx1"/>
                </a:solidFill>
              </a:rPr>
              <a:t>), позволяющий оценить среднюю скорость изменяющегося потока воздуха.</a:t>
            </a:r>
          </a:p>
          <a:p>
            <a:pPr marL="0" indent="394049" algn="just">
              <a:lnSpc>
                <a:spcPct val="150000"/>
              </a:lnSpc>
              <a:spcBef>
                <a:spcPts val="0"/>
              </a:spcBef>
              <a:spcAft>
                <a:spcPts val="0"/>
              </a:spcAft>
            </a:pPr>
            <a:r>
              <a:rPr lang="ru-RU" dirty="0">
                <a:solidFill>
                  <a:schemeClr val="tx1"/>
                </a:solidFill>
              </a:rPr>
              <a:t>Оценка расхода приточного воздуха может быть выполнена с помощью анемометра, помещаемого после каждого финишного фильтра </a:t>
            </a:r>
            <a:r>
              <a:rPr lang="en-US" dirty="0">
                <a:solidFill>
                  <a:schemeClr val="tx1"/>
                </a:solidFill>
              </a:rPr>
              <a:t>[1]</a:t>
            </a:r>
            <a:r>
              <a:rPr lang="ru-RU" dirty="0">
                <a:solidFill>
                  <a:schemeClr val="tx1"/>
                </a:solidFill>
              </a:rPr>
              <a:t>. </a:t>
            </a:r>
          </a:p>
        </p:txBody>
      </p:sp>
      <p:sp>
        <p:nvSpPr>
          <p:cNvPr id="11" name="TextBox 10">
            <a:extLst>
              <a:ext uri="{FF2B5EF4-FFF2-40B4-BE49-F238E27FC236}">
                <a16:creationId xmlns:a16="http://schemas.microsoft.com/office/drawing/2014/main" id="{2B1FF49C-B80A-453E-8AAF-B331415F41D3}"/>
              </a:ext>
            </a:extLst>
          </p:cNvPr>
          <p:cNvSpPr txBox="1"/>
          <p:nvPr/>
        </p:nvSpPr>
        <p:spPr>
          <a:xfrm>
            <a:off x="7771289" y="4372286"/>
            <a:ext cx="2255508" cy="281295"/>
          </a:xfrm>
          <a:prstGeom prst="rect">
            <a:avLst/>
          </a:prstGeom>
          <a:noFill/>
        </p:spPr>
        <p:txBody>
          <a:bodyPr wrap="square" rtlCol="0">
            <a:spAutoFit/>
          </a:bodyPr>
          <a:lstStyle/>
          <a:p>
            <a:pPr defTabSz="401010"/>
            <a:r>
              <a:rPr lang="ru-RU" sz="1228" dirty="0">
                <a:solidFill>
                  <a:srgbClr val="000000"/>
                </a:solidFill>
                <a:latin typeface="Calibri" panose="020F0502020204030204"/>
              </a:rPr>
              <a:t>Рис.10. – </a:t>
            </a:r>
            <a:r>
              <a:rPr lang="ru-RU" sz="1228" dirty="0" err="1">
                <a:solidFill>
                  <a:srgbClr val="000000"/>
                </a:solidFill>
                <a:latin typeface="Calibri" panose="020F0502020204030204"/>
              </a:rPr>
              <a:t>Балометр</a:t>
            </a:r>
            <a:endParaRPr lang="ru-RU" sz="1228" dirty="0">
              <a:solidFill>
                <a:srgbClr val="000000"/>
              </a:solidFill>
              <a:latin typeface="Calibri" panose="020F0502020204030204"/>
            </a:endParaRPr>
          </a:p>
        </p:txBody>
      </p:sp>
      <p:sp>
        <p:nvSpPr>
          <p:cNvPr id="12" name="TextBox 11">
            <a:extLst>
              <a:ext uri="{FF2B5EF4-FFF2-40B4-BE49-F238E27FC236}">
                <a16:creationId xmlns:a16="http://schemas.microsoft.com/office/drawing/2014/main" id="{373F1154-4DF1-4595-BB81-72C17E2E15A4}"/>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1</a:t>
            </a:r>
            <a:r>
              <a:rPr lang="en-US" sz="1754" dirty="0">
                <a:solidFill>
                  <a:srgbClr val="000000"/>
                </a:solidFill>
                <a:latin typeface="Calibri" panose="020F0502020204030204"/>
              </a:rPr>
              <a:t>4</a:t>
            </a:r>
            <a:endParaRPr lang="ru-RU" sz="1754" dirty="0">
              <a:solidFill>
                <a:srgbClr val="000000"/>
              </a:solidFill>
              <a:latin typeface="Calibri" panose="020F0502020204030204"/>
            </a:endParaRPr>
          </a:p>
        </p:txBody>
      </p:sp>
      <p:pic>
        <p:nvPicPr>
          <p:cNvPr id="4098" name="Picture 2" descr="Basınçlı hava ve gazlar için akış ölçer - VA 520">
            <a:extLst>
              <a:ext uri="{FF2B5EF4-FFF2-40B4-BE49-F238E27FC236}">
                <a16:creationId xmlns:a16="http://schemas.microsoft.com/office/drawing/2014/main" id="{BD59A413-513B-4628-B57E-37FD89F15ED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87114" y="2741178"/>
            <a:ext cx="2539683" cy="177777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C906F22C-1608-4414-A035-D8671BB19869}"/>
              </a:ext>
            </a:extLst>
          </p:cNvPr>
          <p:cNvSpPr txBox="1"/>
          <p:nvPr/>
        </p:nvSpPr>
        <p:spPr>
          <a:xfrm>
            <a:off x="962406" y="1071291"/>
            <a:ext cx="8822055" cy="578363"/>
          </a:xfrm>
          <a:prstGeom prst="rect">
            <a:avLst/>
          </a:prstGeom>
          <a:noFill/>
        </p:spPr>
        <p:txBody>
          <a:bodyPr wrap="square" rtlCol="0">
            <a:spAutoFit/>
          </a:bodyPr>
          <a:lstStyle/>
          <a:p>
            <a:pPr defTabSz="401010"/>
            <a:r>
              <a:rPr lang="en-US" sz="1579" dirty="0">
                <a:solidFill>
                  <a:srgbClr val="000000"/>
                </a:solidFill>
                <a:latin typeface="Calibri" panose="020F0502020204030204"/>
              </a:rPr>
              <a:t>[1] </a:t>
            </a:r>
            <a:r>
              <a:rPr lang="ru-RU" sz="1579" dirty="0">
                <a:solidFill>
                  <a:srgbClr val="000000"/>
                </a:solidFill>
                <a:latin typeface="Calibri" panose="020F0502020204030204"/>
              </a:rPr>
              <a:t>ГОСТ Р ИСО 14644-3-2020</a:t>
            </a:r>
            <a:r>
              <a:rPr lang="en-US" sz="1579" dirty="0">
                <a:solidFill>
                  <a:srgbClr val="000000"/>
                </a:solidFill>
                <a:latin typeface="Calibri" panose="020F0502020204030204"/>
              </a:rPr>
              <a:t> </a:t>
            </a:r>
            <a:r>
              <a:rPr lang="ru-RU" sz="1579" dirty="0">
                <a:solidFill>
                  <a:srgbClr val="000000"/>
                </a:solidFill>
                <a:latin typeface="Calibri" panose="020F0502020204030204"/>
              </a:rPr>
              <a:t>Чистые помещения и связанные с ними контролируемые среды. Часть 3. Методы испытаний</a:t>
            </a:r>
          </a:p>
        </p:txBody>
      </p:sp>
    </p:spTree>
    <p:extLst>
      <p:ext uri="{BB962C8B-B14F-4D97-AF65-F5344CB8AC3E}">
        <p14:creationId xmlns:p14="http://schemas.microsoft.com/office/powerpoint/2010/main" val="19597765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996BD6-8E21-4673-8A4F-B0B3824791CC}"/>
              </a:ext>
            </a:extLst>
          </p:cNvPr>
          <p:cNvSpPr>
            <a:spLocks noGrp="1"/>
          </p:cNvSpPr>
          <p:nvPr>
            <p:ph type="title"/>
          </p:nvPr>
        </p:nvSpPr>
        <p:spPr>
          <a:xfrm>
            <a:off x="962406" y="1945936"/>
            <a:ext cx="8822055" cy="566886"/>
          </a:xfrm>
        </p:spPr>
        <p:txBody>
          <a:bodyPr>
            <a:normAutofit/>
          </a:bodyPr>
          <a:lstStyle/>
          <a:p>
            <a:r>
              <a:rPr lang="ru-RU" sz="3508" dirty="0">
                <a:solidFill>
                  <a:schemeClr val="tx1"/>
                </a:solidFill>
              </a:rPr>
              <a:t>Контроль перепада давления</a:t>
            </a:r>
          </a:p>
        </p:txBody>
      </p:sp>
      <p:sp>
        <p:nvSpPr>
          <p:cNvPr id="3" name="Объект 2">
            <a:extLst>
              <a:ext uri="{FF2B5EF4-FFF2-40B4-BE49-F238E27FC236}">
                <a16:creationId xmlns:a16="http://schemas.microsoft.com/office/drawing/2014/main" id="{971CC904-3AA4-4AA4-BD6A-B532CAEE82B7}"/>
              </a:ext>
            </a:extLst>
          </p:cNvPr>
          <p:cNvSpPr>
            <a:spLocks noGrp="1"/>
          </p:cNvSpPr>
          <p:nvPr>
            <p:ph idx="1"/>
          </p:nvPr>
        </p:nvSpPr>
        <p:spPr>
          <a:xfrm>
            <a:off x="962406" y="2607875"/>
            <a:ext cx="6385256" cy="3528822"/>
          </a:xfrm>
        </p:spPr>
        <p:txBody>
          <a:bodyPr>
            <a:normAutofit lnSpcReduction="10000"/>
          </a:bodyPr>
          <a:lstStyle/>
          <a:p>
            <a:pPr marL="0" indent="388479" algn="just">
              <a:lnSpc>
                <a:spcPct val="150000"/>
              </a:lnSpc>
              <a:spcBef>
                <a:spcPts val="0"/>
              </a:spcBef>
              <a:spcAft>
                <a:spcPts val="0"/>
              </a:spcAft>
            </a:pPr>
            <a:r>
              <a:rPr lang="ru-RU" dirty="0">
                <a:solidFill>
                  <a:schemeClr val="tx1"/>
                </a:solidFill>
              </a:rPr>
              <a:t>Перед измерением:</a:t>
            </a:r>
          </a:p>
          <a:p>
            <a:pPr algn="just">
              <a:lnSpc>
                <a:spcPct val="150000"/>
              </a:lnSpc>
              <a:spcBef>
                <a:spcPts val="0"/>
              </a:spcBef>
              <a:spcAft>
                <a:spcPts val="0"/>
              </a:spcAft>
              <a:buFont typeface="Symbol" panose="05050102010706020507" pitchFamily="18" charset="2"/>
              <a:buChar char=""/>
            </a:pPr>
            <a:r>
              <a:rPr lang="ru-RU" dirty="0">
                <a:solidFill>
                  <a:schemeClr val="tx1"/>
                </a:solidFill>
              </a:rPr>
              <a:t> определить допустимые пределы перепадов давления между помещениями</a:t>
            </a:r>
            <a:r>
              <a:rPr lang="en-US" dirty="0">
                <a:solidFill>
                  <a:schemeClr val="tx1"/>
                </a:solidFill>
              </a:rPr>
              <a:t>;</a:t>
            </a:r>
            <a:endParaRPr lang="ru-RU" dirty="0">
              <a:solidFill>
                <a:schemeClr val="tx1"/>
              </a:solidFill>
            </a:endParaRPr>
          </a:p>
          <a:p>
            <a:pPr algn="just">
              <a:lnSpc>
                <a:spcPct val="150000"/>
              </a:lnSpc>
              <a:spcBef>
                <a:spcPts val="0"/>
              </a:spcBef>
              <a:spcAft>
                <a:spcPts val="0"/>
              </a:spcAft>
              <a:buFont typeface="Symbol" panose="05050102010706020507" pitchFamily="18" charset="2"/>
              <a:buChar char=""/>
            </a:pPr>
            <a:r>
              <a:rPr lang="ru-RU" dirty="0">
                <a:solidFill>
                  <a:schemeClr val="tx1"/>
                </a:solidFill>
              </a:rPr>
              <a:t>убедиться, что расходы приточного воздуха находятся в заданных пределах</a:t>
            </a:r>
            <a:r>
              <a:rPr lang="en-US" dirty="0">
                <a:solidFill>
                  <a:schemeClr val="tx1"/>
                </a:solidFill>
              </a:rPr>
              <a:t>;</a:t>
            </a:r>
          </a:p>
          <a:p>
            <a:pPr algn="just">
              <a:lnSpc>
                <a:spcPct val="150000"/>
              </a:lnSpc>
              <a:spcBef>
                <a:spcPts val="0"/>
              </a:spcBef>
              <a:spcAft>
                <a:spcPts val="0"/>
              </a:spcAft>
              <a:buFont typeface="Symbol" panose="05050102010706020507" pitchFamily="18" charset="2"/>
              <a:buChar char=""/>
            </a:pPr>
            <a:r>
              <a:rPr lang="ru-RU" dirty="0">
                <a:solidFill>
                  <a:schemeClr val="tx1"/>
                </a:solidFill>
              </a:rPr>
              <a:t>убедиться в том, что двери, окна закрыты, система фильтрации исправна.</a:t>
            </a:r>
          </a:p>
          <a:p>
            <a:pPr marL="0" indent="388479" algn="just">
              <a:lnSpc>
                <a:spcPct val="150000"/>
              </a:lnSpc>
              <a:spcBef>
                <a:spcPts val="0"/>
              </a:spcBef>
              <a:spcAft>
                <a:spcPts val="0"/>
              </a:spcAft>
              <a:buNone/>
            </a:pPr>
            <a:r>
              <a:rPr lang="ru-RU" dirty="0">
                <a:solidFill>
                  <a:schemeClr val="tx1"/>
                </a:solidFill>
              </a:rPr>
              <a:t>После подготовки выполнить измерения между отдельными чистыми помещениями </a:t>
            </a:r>
            <a:r>
              <a:rPr lang="en-US" dirty="0">
                <a:solidFill>
                  <a:schemeClr val="tx1"/>
                </a:solidFill>
              </a:rPr>
              <a:t>[1]</a:t>
            </a:r>
            <a:r>
              <a:rPr lang="ru-RU" dirty="0">
                <a:solidFill>
                  <a:schemeClr val="tx1"/>
                </a:solidFill>
              </a:rPr>
              <a:t>.</a:t>
            </a:r>
          </a:p>
          <a:p>
            <a:pPr algn="just">
              <a:lnSpc>
                <a:spcPct val="150000"/>
              </a:lnSpc>
              <a:spcBef>
                <a:spcPts val="0"/>
              </a:spcBef>
              <a:spcAft>
                <a:spcPts val="0"/>
              </a:spcAft>
              <a:buFont typeface="Symbol" panose="05050102010706020507" pitchFamily="18" charset="2"/>
              <a:buChar char=""/>
            </a:pPr>
            <a:endParaRPr lang="en-US" dirty="0">
              <a:solidFill>
                <a:schemeClr val="tx1"/>
              </a:solidFill>
            </a:endParaRPr>
          </a:p>
          <a:p>
            <a:pPr algn="just">
              <a:lnSpc>
                <a:spcPct val="150000"/>
              </a:lnSpc>
              <a:spcBef>
                <a:spcPts val="0"/>
              </a:spcBef>
              <a:spcAft>
                <a:spcPts val="0"/>
              </a:spcAft>
              <a:buFont typeface="Symbol" panose="05050102010706020507" pitchFamily="18" charset="2"/>
              <a:buChar char=""/>
            </a:pPr>
            <a:endParaRPr lang="en-US" dirty="0">
              <a:solidFill>
                <a:schemeClr val="tx1"/>
              </a:solidFill>
            </a:endParaRPr>
          </a:p>
          <a:p>
            <a:pPr algn="just">
              <a:lnSpc>
                <a:spcPct val="150000"/>
              </a:lnSpc>
              <a:spcBef>
                <a:spcPts val="0"/>
              </a:spcBef>
              <a:spcAft>
                <a:spcPts val="0"/>
              </a:spcAft>
              <a:buFont typeface="Symbol" panose="05050102010706020507" pitchFamily="18" charset="2"/>
              <a:buChar char=""/>
            </a:pPr>
            <a:endParaRPr lang="ru-RU" dirty="0">
              <a:solidFill>
                <a:schemeClr val="tx1"/>
              </a:solidFill>
            </a:endParaRPr>
          </a:p>
        </p:txBody>
      </p:sp>
      <p:sp>
        <p:nvSpPr>
          <p:cNvPr id="5" name="TextBox 4">
            <a:extLst>
              <a:ext uri="{FF2B5EF4-FFF2-40B4-BE49-F238E27FC236}">
                <a16:creationId xmlns:a16="http://schemas.microsoft.com/office/drawing/2014/main" id="{BF007509-361C-4633-932C-5D5170D277E9}"/>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1</a:t>
            </a:r>
            <a:r>
              <a:rPr lang="en-US" sz="1754" dirty="0">
                <a:solidFill>
                  <a:srgbClr val="000000"/>
                </a:solidFill>
                <a:latin typeface="Calibri" panose="020F0502020204030204"/>
              </a:rPr>
              <a:t>5</a:t>
            </a:r>
            <a:endParaRPr lang="ru-RU" sz="1754" dirty="0">
              <a:solidFill>
                <a:srgbClr val="000000"/>
              </a:solidFill>
              <a:latin typeface="Calibri" panose="020F0502020204030204"/>
            </a:endParaRPr>
          </a:p>
        </p:txBody>
      </p:sp>
      <p:sp>
        <p:nvSpPr>
          <p:cNvPr id="10" name="TextBox 9">
            <a:extLst>
              <a:ext uri="{FF2B5EF4-FFF2-40B4-BE49-F238E27FC236}">
                <a16:creationId xmlns:a16="http://schemas.microsoft.com/office/drawing/2014/main" id="{595F13B3-187C-4622-AE8E-CB8B4AEA8F64}"/>
              </a:ext>
            </a:extLst>
          </p:cNvPr>
          <p:cNvSpPr txBox="1"/>
          <p:nvPr/>
        </p:nvSpPr>
        <p:spPr>
          <a:xfrm>
            <a:off x="962406" y="1071291"/>
            <a:ext cx="8822055" cy="578363"/>
          </a:xfrm>
          <a:prstGeom prst="rect">
            <a:avLst/>
          </a:prstGeom>
          <a:noFill/>
        </p:spPr>
        <p:txBody>
          <a:bodyPr wrap="square" rtlCol="0">
            <a:spAutoFit/>
          </a:bodyPr>
          <a:lstStyle/>
          <a:p>
            <a:pPr defTabSz="401010"/>
            <a:r>
              <a:rPr lang="en-US" sz="1579" dirty="0">
                <a:solidFill>
                  <a:srgbClr val="000000"/>
                </a:solidFill>
                <a:latin typeface="Calibri" panose="020F0502020204030204"/>
              </a:rPr>
              <a:t>[1</a:t>
            </a:r>
            <a:r>
              <a:rPr lang="ru-RU" sz="1579" dirty="0">
                <a:solidFill>
                  <a:srgbClr val="000000"/>
                </a:solidFill>
                <a:latin typeface="Calibri" panose="020F0502020204030204"/>
              </a:rPr>
              <a:t>, с</a:t>
            </a:r>
            <a:r>
              <a:rPr lang="en-US" sz="1579" dirty="0">
                <a:solidFill>
                  <a:srgbClr val="000000"/>
                </a:solidFill>
                <a:latin typeface="Calibri" panose="020F0502020204030204"/>
              </a:rPr>
              <a:t>] </a:t>
            </a:r>
            <a:r>
              <a:rPr lang="ru-RU" sz="1579" dirty="0">
                <a:solidFill>
                  <a:srgbClr val="000000"/>
                </a:solidFill>
                <a:latin typeface="Calibri" panose="020F0502020204030204"/>
              </a:rPr>
              <a:t>ГОСТ Р ИСО 14644-3-2020</a:t>
            </a:r>
            <a:r>
              <a:rPr lang="en-US" sz="1579" dirty="0">
                <a:solidFill>
                  <a:srgbClr val="000000"/>
                </a:solidFill>
                <a:latin typeface="Calibri" panose="020F0502020204030204"/>
              </a:rPr>
              <a:t> </a:t>
            </a:r>
            <a:r>
              <a:rPr lang="ru-RU" sz="1579" dirty="0">
                <a:solidFill>
                  <a:srgbClr val="000000"/>
                </a:solidFill>
                <a:latin typeface="Calibri" panose="020F0502020204030204"/>
              </a:rPr>
              <a:t>Чистые помещения и связанные с ними контролируемые среды. Часть 3. Методы испытаний</a:t>
            </a:r>
          </a:p>
        </p:txBody>
      </p:sp>
      <p:pic>
        <p:nvPicPr>
          <p:cNvPr id="1032" name="Picture 8" descr="Жидкостный наклонный манометр MM » Атлас Групп">
            <a:extLst>
              <a:ext uri="{FF2B5EF4-FFF2-40B4-BE49-F238E27FC236}">
                <a16:creationId xmlns:a16="http://schemas.microsoft.com/office/drawing/2014/main" id="{00052ECC-5724-406D-A9E4-0760133C065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6405" y="4663200"/>
            <a:ext cx="1564011" cy="125120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1572671F-D302-4771-B2B5-1D71A95BB7A0}"/>
              </a:ext>
            </a:extLst>
          </p:cNvPr>
          <p:cNvSpPr txBox="1"/>
          <p:nvPr/>
        </p:nvSpPr>
        <p:spPr>
          <a:xfrm>
            <a:off x="7640656" y="5905832"/>
            <a:ext cx="2255508" cy="470257"/>
          </a:xfrm>
          <a:prstGeom prst="rect">
            <a:avLst/>
          </a:prstGeom>
          <a:noFill/>
        </p:spPr>
        <p:txBody>
          <a:bodyPr wrap="square" rtlCol="0">
            <a:spAutoFit/>
          </a:bodyPr>
          <a:lstStyle/>
          <a:p>
            <a:pPr defTabSz="401010"/>
            <a:r>
              <a:rPr lang="ru-RU" sz="1228" dirty="0">
                <a:solidFill>
                  <a:srgbClr val="000000"/>
                </a:solidFill>
                <a:latin typeface="Calibri" panose="020F0502020204030204"/>
              </a:rPr>
              <a:t>Рис.12. – Наклонный манометр</a:t>
            </a:r>
          </a:p>
        </p:txBody>
      </p:sp>
      <p:pic>
        <p:nvPicPr>
          <p:cNvPr id="1038" name="Picture 14" descr="Дифманометр TESTO 510 ( электронный микроманометр) - Автоекоприлад">
            <a:extLst>
              <a:ext uri="{FF2B5EF4-FFF2-40B4-BE49-F238E27FC236}">
                <a16:creationId xmlns:a16="http://schemas.microsoft.com/office/drawing/2014/main" id="{DA1FF79D-A667-40EE-B0FA-74091538E24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889"/>
          <a:stretch/>
        </p:blipFill>
        <p:spPr bwMode="auto">
          <a:xfrm>
            <a:off x="8331628" y="2566106"/>
            <a:ext cx="873569" cy="151257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C2079FF4-D973-4C1F-8862-AA7BF93BEC56}"/>
              </a:ext>
            </a:extLst>
          </p:cNvPr>
          <p:cNvSpPr txBox="1"/>
          <p:nvPr/>
        </p:nvSpPr>
        <p:spPr>
          <a:xfrm>
            <a:off x="7986406" y="4078684"/>
            <a:ext cx="1720710" cy="470257"/>
          </a:xfrm>
          <a:prstGeom prst="rect">
            <a:avLst/>
          </a:prstGeom>
          <a:noFill/>
        </p:spPr>
        <p:txBody>
          <a:bodyPr wrap="square" rtlCol="0">
            <a:spAutoFit/>
          </a:bodyPr>
          <a:lstStyle/>
          <a:p>
            <a:pPr defTabSz="401010"/>
            <a:r>
              <a:rPr lang="ru-RU" sz="1228" dirty="0">
                <a:solidFill>
                  <a:srgbClr val="000000"/>
                </a:solidFill>
                <a:latin typeface="Calibri" panose="020F0502020204030204"/>
              </a:rPr>
              <a:t>Рис.11. – Электронный микроманометр</a:t>
            </a:r>
          </a:p>
        </p:txBody>
      </p:sp>
    </p:spTree>
    <p:extLst>
      <p:ext uri="{BB962C8B-B14F-4D97-AF65-F5344CB8AC3E}">
        <p14:creationId xmlns:p14="http://schemas.microsoft.com/office/powerpoint/2010/main" val="31527195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E3E29F-2873-4D38-93C1-06F80DE30C02}"/>
              </a:ext>
            </a:extLst>
          </p:cNvPr>
          <p:cNvSpPr>
            <a:spLocks noGrp="1"/>
          </p:cNvSpPr>
          <p:nvPr>
            <p:ph type="title"/>
          </p:nvPr>
        </p:nvSpPr>
        <p:spPr/>
        <p:txBody>
          <a:bodyPr>
            <a:normAutofit/>
          </a:bodyPr>
          <a:lstStyle/>
          <a:p>
            <a:r>
              <a:rPr lang="ru-RU" sz="3508" dirty="0">
                <a:solidFill>
                  <a:schemeClr val="tx1"/>
                </a:solidFill>
              </a:rPr>
              <a:t>Целостность системы фильтрации</a:t>
            </a:r>
          </a:p>
        </p:txBody>
      </p:sp>
      <p:sp>
        <p:nvSpPr>
          <p:cNvPr id="3" name="Объект 2">
            <a:extLst>
              <a:ext uri="{FF2B5EF4-FFF2-40B4-BE49-F238E27FC236}">
                <a16:creationId xmlns:a16="http://schemas.microsoft.com/office/drawing/2014/main" id="{003224E6-E223-4677-B084-B9C5786B88E7}"/>
              </a:ext>
            </a:extLst>
          </p:cNvPr>
          <p:cNvSpPr>
            <a:spLocks noGrp="1"/>
          </p:cNvSpPr>
          <p:nvPr>
            <p:ph idx="1"/>
          </p:nvPr>
        </p:nvSpPr>
        <p:spPr>
          <a:xfrm>
            <a:off x="962406" y="2607875"/>
            <a:ext cx="8822055" cy="3528822"/>
          </a:xfrm>
        </p:spPr>
        <p:txBody>
          <a:bodyPr>
            <a:normAutofit lnSpcReduction="10000"/>
          </a:bodyPr>
          <a:lstStyle/>
          <a:p>
            <a:pPr marL="0" indent="388479" algn="just">
              <a:lnSpc>
                <a:spcPct val="150000"/>
              </a:lnSpc>
              <a:spcBef>
                <a:spcPts val="0"/>
              </a:spcBef>
              <a:spcAft>
                <a:spcPts val="0"/>
              </a:spcAft>
            </a:pPr>
            <a:r>
              <a:rPr lang="ru-RU" dirty="0">
                <a:solidFill>
                  <a:schemeClr val="tx1"/>
                </a:solidFill>
              </a:rPr>
              <a:t>Методика испытания:</a:t>
            </a:r>
          </a:p>
          <a:p>
            <a:pPr marL="0" indent="388479" algn="just">
              <a:lnSpc>
                <a:spcPct val="150000"/>
              </a:lnSpc>
              <a:spcBef>
                <a:spcPts val="0"/>
              </a:spcBef>
              <a:spcAft>
                <a:spcPts val="0"/>
              </a:spcAft>
              <a:buFont typeface="+mj-lt"/>
              <a:buAutoNum type="arabicParenR"/>
            </a:pPr>
            <a:r>
              <a:rPr lang="ru-RU" dirty="0">
                <a:solidFill>
                  <a:schemeClr val="tx1"/>
                </a:solidFill>
              </a:rPr>
              <a:t>контрольный аэрозоль подается на входы фильтров</a:t>
            </a:r>
            <a:r>
              <a:rPr lang="en-US" dirty="0">
                <a:solidFill>
                  <a:schemeClr val="tx1"/>
                </a:solidFill>
              </a:rPr>
              <a:t>;</a:t>
            </a:r>
          </a:p>
          <a:p>
            <a:pPr marL="0" indent="388479" algn="just">
              <a:lnSpc>
                <a:spcPct val="150000"/>
              </a:lnSpc>
              <a:spcBef>
                <a:spcPts val="0"/>
              </a:spcBef>
              <a:spcAft>
                <a:spcPts val="0"/>
              </a:spcAft>
              <a:buFont typeface="+mj-lt"/>
              <a:buAutoNum type="arabicParenR"/>
            </a:pPr>
            <a:r>
              <a:rPr lang="ru-RU" dirty="0">
                <a:solidFill>
                  <a:schemeClr val="tx1"/>
                </a:solidFill>
              </a:rPr>
              <a:t>определяется концентрация аэрозоля до фильтра и используется как 100% опорное значение</a:t>
            </a:r>
            <a:r>
              <a:rPr lang="en-US" dirty="0">
                <a:solidFill>
                  <a:schemeClr val="tx1"/>
                </a:solidFill>
              </a:rPr>
              <a:t>;</a:t>
            </a:r>
          </a:p>
          <a:p>
            <a:pPr marL="0" indent="388479" algn="just">
              <a:lnSpc>
                <a:spcPct val="150000"/>
              </a:lnSpc>
              <a:spcBef>
                <a:spcPts val="0"/>
              </a:spcBef>
              <a:spcAft>
                <a:spcPts val="0"/>
              </a:spcAft>
              <a:buFont typeface="+mj-lt"/>
              <a:buAutoNum type="arabicParenR"/>
            </a:pPr>
            <a:r>
              <a:rPr lang="ru-RU" dirty="0">
                <a:solidFill>
                  <a:schemeClr val="tx1"/>
                </a:solidFill>
              </a:rPr>
              <a:t>выполняется измерение концентрации в помещении. Сканирование производится по всей поверхности фильтра, в местах герметизации</a:t>
            </a:r>
            <a:r>
              <a:rPr lang="en-US" dirty="0">
                <a:solidFill>
                  <a:schemeClr val="tx1"/>
                </a:solidFill>
              </a:rPr>
              <a:t>;</a:t>
            </a:r>
          </a:p>
          <a:p>
            <a:pPr marL="0" indent="388479" algn="just">
              <a:lnSpc>
                <a:spcPct val="150000"/>
              </a:lnSpc>
              <a:spcBef>
                <a:spcPts val="0"/>
              </a:spcBef>
              <a:spcAft>
                <a:spcPts val="0"/>
              </a:spcAft>
              <a:buFont typeface="+mj-lt"/>
              <a:buAutoNum type="arabicParenR"/>
            </a:pPr>
            <a:r>
              <a:rPr lang="ru-RU" dirty="0">
                <a:solidFill>
                  <a:schemeClr val="tx1"/>
                </a:solidFill>
              </a:rPr>
              <a:t>Для подтверждения стабильности концентрации аэрозоля до фильтров, п.2 следует повторять через интервалы времени в процессе сканирования.</a:t>
            </a:r>
          </a:p>
          <a:p>
            <a:pPr marL="0" indent="388479" algn="just">
              <a:lnSpc>
                <a:spcPct val="150000"/>
              </a:lnSpc>
              <a:spcBef>
                <a:spcPts val="0"/>
              </a:spcBef>
              <a:spcAft>
                <a:spcPts val="0"/>
              </a:spcAft>
              <a:buNone/>
            </a:pPr>
            <a:r>
              <a:rPr lang="ru-RU" dirty="0">
                <a:solidFill>
                  <a:schemeClr val="tx1"/>
                </a:solidFill>
              </a:rPr>
              <a:t>Утечка имеет место, если показание сканера частиц превышает 0,01%</a:t>
            </a:r>
            <a:endParaRPr lang="en-US" dirty="0">
              <a:solidFill>
                <a:schemeClr val="tx1"/>
              </a:solidFill>
            </a:endParaRPr>
          </a:p>
          <a:p>
            <a:pPr marL="401010" indent="-401010">
              <a:buFont typeface="+mj-lt"/>
              <a:buAutoNum type="arabicParenR"/>
            </a:pPr>
            <a:endParaRPr lang="ru-RU" dirty="0"/>
          </a:p>
        </p:txBody>
      </p:sp>
      <p:sp>
        <p:nvSpPr>
          <p:cNvPr id="4" name="TextBox 3">
            <a:extLst>
              <a:ext uri="{FF2B5EF4-FFF2-40B4-BE49-F238E27FC236}">
                <a16:creationId xmlns:a16="http://schemas.microsoft.com/office/drawing/2014/main" id="{7237A07A-62D1-4A4F-B9BE-86AA599AEE71}"/>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16</a:t>
            </a:r>
          </a:p>
        </p:txBody>
      </p:sp>
    </p:spTree>
    <p:extLst>
      <p:ext uri="{BB962C8B-B14F-4D97-AF65-F5344CB8AC3E}">
        <p14:creationId xmlns:p14="http://schemas.microsoft.com/office/powerpoint/2010/main" val="5159049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362E55-F441-4DC1-AF80-049ED9FF308B}"/>
              </a:ext>
            </a:extLst>
          </p:cNvPr>
          <p:cNvSpPr>
            <a:spLocks noGrp="1"/>
          </p:cNvSpPr>
          <p:nvPr>
            <p:ph type="title"/>
          </p:nvPr>
        </p:nvSpPr>
        <p:spPr/>
        <p:txBody>
          <a:bodyPr>
            <a:normAutofit/>
          </a:bodyPr>
          <a:lstStyle/>
          <a:p>
            <a:r>
              <a:rPr lang="ru-RU" sz="3508" dirty="0">
                <a:solidFill>
                  <a:schemeClr val="tx1"/>
                </a:solidFill>
              </a:rPr>
              <a:t>Целостность системы фильтрации</a:t>
            </a:r>
          </a:p>
        </p:txBody>
      </p:sp>
      <p:sp>
        <p:nvSpPr>
          <p:cNvPr id="3" name="Объект 2">
            <a:extLst>
              <a:ext uri="{FF2B5EF4-FFF2-40B4-BE49-F238E27FC236}">
                <a16:creationId xmlns:a16="http://schemas.microsoft.com/office/drawing/2014/main" id="{323668FC-20BC-4993-ADAB-00F6CD852B59}"/>
              </a:ext>
            </a:extLst>
          </p:cNvPr>
          <p:cNvSpPr>
            <a:spLocks noGrp="1"/>
          </p:cNvSpPr>
          <p:nvPr>
            <p:ph idx="1"/>
          </p:nvPr>
        </p:nvSpPr>
        <p:spPr>
          <a:xfrm>
            <a:off x="962407" y="2607875"/>
            <a:ext cx="6291587" cy="3828088"/>
          </a:xfrm>
        </p:spPr>
        <p:txBody>
          <a:bodyPr>
            <a:normAutofit lnSpcReduction="10000"/>
          </a:bodyPr>
          <a:lstStyle/>
          <a:p>
            <a:pPr marL="0" indent="388479" algn="just">
              <a:lnSpc>
                <a:spcPct val="150000"/>
              </a:lnSpc>
              <a:spcBef>
                <a:spcPts val="0"/>
              </a:spcBef>
              <a:spcAft>
                <a:spcPts val="0"/>
              </a:spcAft>
            </a:pPr>
            <a:r>
              <a:rPr lang="ru-RU" dirty="0">
                <a:solidFill>
                  <a:schemeClr val="tx1"/>
                </a:solidFill>
              </a:rPr>
              <a:t>Геометрические параметры измерительной системы:</a:t>
            </a:r>
          </a:p>
          <a:p>
            <a:pPr marL="0" indent="0" algn="just">
              <a:lnSpc>
                <a:spcPct val="150000"/>
              </a:lnSpc>
              <a:spcBef>
                <a:spcPts val="0"/>
              </a:spcBef>
              <a:spcAft>
                <a:spcPts val="0"/>
              </a:spcAft>
              <a:buNone/>
            </a:pPr>
            <a:r>
              <a:rPr lang="ru-RU" dirty="0">
                <a:solidFill>
                  <a:schemeClr val="tx1"/>
                </a:solidFill>
              </a:rPr>
              <a:t>Площадь прямоугольного пробоотборника</a:t>
            </a:r>
            <a:r>
              <a:rPr lang="en-US" dirty="0">
                <a:solidFill>
                  <a:schemeClr val="tx1"/>
                </a:solidFill>
              </a:rPr>
              <a:t> [1]</a:t>
            </a:r>
            <a:r>
              <a:rPr lang="ru-RU" dirty="0">
                <a:solidFill>
                  <a:schemeClr val="tx1"/>
                </a:solidFill>
              </a:rPr>
              <a:t>:</a:t>
            </a:r>
          </a:p>
          <a:p>
            <a:pPr marL="0" indent="0" algn="just">
              <a:lnSpc>
                <a:spcPct val="150000"/>
              </a:lnSpc>
              <a:spcBef>
                <a:spcPts val="0"/>
              </a:spcBef>
              <a:spcAft>
                <a:spcPts val="0"/>
              </a:spcAft>
              <a:buNone/>
            </a:pPr>
            <a:endParaRPr lang="ru-RU" dirty="0">
              <a:solidFill>
                <a:schemeClr val="tx1"/>
              </a:solidFill>
            </a:endParaRPr>
          </a:p>
          <a:p>
            <a:pPr marL="0" indent="0" algn="just">
              <a:lnSpc>
                <a:spcPct val="150000"/>
              </a:lnSpc>
              <a:spcBef>
                <a:spcPts val="0"/>
              </a:spcBef>
              <a:spcAft>
                <a:spcPts val="0"/>
              </a:spcAft>
              <a:buNone/>
            </a:pPr>
            <a:r>
              <a:rPr lang="en-US" i="1" dirty="0">
                <a:solidFill>
                  <a:schemeClr val="tx1"/>
                </a:solidFill>
              </a:rPr>
              <a:t>W</a:t>
            </a:r>
            <a:r>
              <a:rPr lang="en-US" i="1" baseline="-25000" dirty="0">
                <a:solidFill>
                  <a:schemeClr val="tx1"/>
                </a:solidFill>
              </a:rPr>
              <a:t>p</a:t>
            </a:r>
            <a:r>
              <a:rPr lang="en-US" dirty="0">
                <a:solidFill>
                  <a:schemeClr val="tx1"/>
                </a:solidFill>
                <a:cs typeface="Times New Roman" panose="02020603050405020304" pitchFamily="18" charset="0"/>
              </a:rPr>
              <a:t> – </a:t>
            </a:r>
            <a:r>
              <a:rPr lang="ru-RU" dirty="0">
                <a:solidFill>
                  <a:schemeClr val="tx1"/>
                </a:solidFill>
                <a:cs typeface="Times New Roman" panose="02020603050405020304" pitchFamily="18" charset="0"/>
              </a:rPr>
              <a:t>размер стороны пробоотборника, перпендикулярный направлению сканирования, см</a:t>
            </a:r>
            <a:r>
              <a:rPr lang="en-US" dirty="0">
                <a:solidFill>
                  <a:schemeClr val="tx1"/>
                </a:solidFill>
                <a:cs typeface="Times New Roman" panose="02020603050405020304" pitchFamily="18" charset="0"/>
              </a:rPr>
              <a:t>; </a:t>
            </a:r>
            <a:r>
              <a:rPr lang="en-US" i="1" dirty="0" err="1">
                <a:solidFill>
                  <a:schemeClr val="tx1"/>
                </a:solidFill>
                <a:cs typeface="Times New Roman" panose="02020603050405020304" pitchFamily="18" charset="0"/>
              </a:rPr>
              <a:t>Q</a:t>
            </a:r>
            <a:r>
              <a:rPr lang="en-US" i="1" baseline="-25000" dirty="0" err="1">
                <a:solidFill>
                  <a:schemeClr val="tx1"/>
                </a:solidFill>
                <a:cs typeface="Times New Roman" panose="02020603050405020304" pitchFamily="18" charset="0"/>
              </a:rPr>
              <a:t>va</a:t>
            </a:r>
            <a:r>
              <a:rPr lang="en-US" dirty="0">
                <a:solidFill>
                  <a:schemeClr val="tx1"/>
                </a:solidFill>
                <a:cs typeface="Times New Roman" panose="02020603050405020304" pitchFamily="18" charset="0"/>
              </a:rPr>
              <a:t> –</a:t>
            </a:r>
            <a:r>
              <a:rPr lang="ru-RU" dirty="0">
                <a:solidFill>
                  <a:schemeClr val="tx1"/>
                </a:solidFill>
              </a:rPr>
              <a:t> скорость отбора проб счетчика, см/с; </a:t>
            </a:r>
            <a:r>
              <a:rPr lang="ru-RU" i="1" dirty="0">
                <a:solidFill>
                  <a:schemeClr val="tx1"/>
                </a:solidFill>
              </a:rPr>
              <a:t>U</a:t>
            </a:r>
            <a:r>
              <a:rPr lang="ru-RU" dirty="0">
                <a:solidFill>
                  <a:schemeClr val="tx1"/>
                </a:solidFill>
              </a:rPr>
              <a:t> </a:t>
            </a:r>
            <a:r>
              <a:rPr lang="en-US" dirty="0">
                <a:solidFill>
                  <a:schemeClr val="tx1"/>
                </a:solidFill>
                <a:cs typeface="Times New Roman" panose="02020603050405020304" pitchFamily="18" charset="0"/>
              </a:rPr>
              <a:t>–</a:t>
            </a:r>
            <a:r>
              <a:rPr lang="ru-RU" dirty="0">
                <a:solidFill>
                  <a:schemeClr val="tx1"/>
                </a:solidFill>
              </a:rPr>
              <a:t> скорость воздуха на лицевой поверхности фильтра, см/с</a:t>
            </a:r>
            <a:endParaRPr lang="ru-RU" i="1" baseline="-25000" dirty="0">
              <a:solidFill>
                <a:schemeClr val="tx1"/>
              </a:solidFill>
            </a:endParaRPr>
          </a:p>
          <a:p>
            <a:pPr marL="0" indent="0" algn="just">
              <a:lnSpc>
                <a:spcPct val="150000"/>
              </a:lnSpc>
              <a:spcBef>
                <a:spcPts val="0"/>
              </a:spcBef>
              <a:spcAft>
                <a:spcPts val="0"/>
              </a:spcAft>
              <a:buNone/>
            </a:pPr>
            <a:r>
              <a:rPr lang="ru-RU" dirty="0">
                <a:solidFill>
                  <a:schemeClr val="tx1"/>
                </a:solidFill>
              </a:rPr>
              <a:t>Номинальный размер круглого пробоотборника:</a:t>
            </a:r>
            <a:endParaRPr lang="en-US" dirty="0">
              <a:solidFill>
                <a:schemeClr val="tx1"/>
              </a:solidFill>
            </a:endParaRPr>
          </a:p>
          <a:p>
            <a:pPr marL="0" indent="0" algn="just">
              <a:lnSpc>
                <a:spcPct val="150000"/>
              </a:lnSpc>
              <a:spcBef>
                <a:spcPts val="0"/>
              </a:spcBef>
              <a:spcAft>
                <a:spcPts val="0"/>
              </a:spcAft>
              <a:buNone/>
            </a:pPr>
            <a:endParaRPr lang="en-US" dirty="0">
              <a:solidFill>
                <a:schemeClr val="tx1"/>
              </a:solidFill>
            </a:endParaRPr>
          </a:p>
          <a:p>
            <a:pPr marL="0" indent="0" algn="just">
              <a:lnSpc>
                <a:spcPct val="150000"/>
              </a:lnSpc>
              <a:spcBef>
                <a:spcPts val="0"/>
              </a:spcBef>
              <a:spcAft>
                <a:spcPts val="0"/>
              </a:spcAft>
              <a:buNone/>
            </a:pPr>
            <a:r>
              <a:rPr lang="en-US" i="1" dirty="0">
                <a:solidFill>
                  <a:schemeClr val="tx1"/>
                </a:solidFill>
              </a:rPr>
              <a:t>D</a:t>
            </a:r>
            <a:r>
              <a:rPr lang="en-US" baseline="-25000" dirty="0">
                <a:solidFill>
                  <a:schemeClr val="tx1"/>
                </a:solidFill>
              </a:rPr>
              <a:t>0</a:t>
            </a:r>
            <a:r>
              <a:rPr lang="ru-RU" dirty="0">
                <a:solidFill>
                  <a:schemeClr val="tx1"/>
                </a:solidFill>
              </a:rPr>
              <a:t> </a:t>
            </a:r>
            <a:r>
              <a:rPr lang="en-US" dirty="0">
                <a:solidFill>
                  <a:schemeClr val="tx1"/>
                </a:solidFill>
                <a:cs typeface="Times New Roman" panose="02020603050405020304" pitchFamily="18" charset="0"/>
              </a:rPr>
              <a:t>–</a:t>
            </a:r>
            <a:r>
              <a:rPr lang="ru-RU" dirty="0">
                <a:solidFill>
                  <a:schemeClr val="tx1"/>
                </a:solidFill>
              </a:rPr>
              <a:t> диаметр, см</a:t>
            </a:r>
            <a:r>
              <a:rPr lang="en-US" dirty="0">
                <a:solidFill>
                  <a:schemeClr val="tx1"/>
                </a:solidFill>
              </a:rPr>
              <a:t>; </a:t>
            </a:r>
            <a:r>
              <a:rPr lang="en-US" i="1" dirty="0" err="1">
                <a:solidFill>
                  <a:schemeClr val="tx1"/>
                </a:solidFill>
              </a:rPr>
              <a:t>W</a:t>
            </a:r>
            <a:r>
              <a:rPr lang="en-US" i="1" baseline="-25000" dirty="0" err="1">
                <a:solidFill>
                  <a:schemeClr val="tx1"/>
                </a:solidFill>
              </a:rPr>
              <a:t>s</a:t>
            </a:r>
            <a:r>
              <a:rPr lang="en-US" baseline="-25000" dirty="0">
                <a:solidFill>
                  <a:schemeClr val="tx1"/>
                </a:solidFill>
              </a:rPr>
              <a:t> </a:t>
            </a:r>
            <a:r>
              <a:rPr lang="en-US" dirty="0">
                <a:solidFill>
                  <a:schemeClr val="tx1"/>
                </a:solidFill>
              </a:rPr>
              <a:t>– </a:t>
            </a:r>
            <a:r>
              <a:rPr lang="ru-RU" dirty="0">
                <a:solidFill>
                  <a:schemeClr val="tx1"/>
                </a:solidFill>
              </a:rPr>
              <a:t>размер зоны перекрывания, см.</a:t>
            </a:r>
            <a:endParaRPr lang="en-US" dirty="0">
              <a:solidFill>
                <a:schemeClr val="tx1"/>
              </a:solidFill>
            </a:endParaRPr>
          </a:p>
        </p:txBody>
      </p:sp>
      <mc:AlternateContent xmlns:mc="http://schemas.openxmlformats.org/markup-compatibility/2006">
        <mc:Choice xmlns:a14="http://schemas.microsoft.com/office/drawing/2010/main" Requires="a14">
          <p:graphicFrame>
            <p:nvGraphicFramePr>
              <p:cNvPr id="4" name="Таблица 3">
                <a:extLst>
                  <a:ext uri="{FF2B5EF4-FFF2-40B4-BE49-F238E27FC236}">
                    <a16:creationId xmlns:a16="http://schemas.microsoft.com/office/drawing/2014/main" id="{1AAABADC-82EC-4873-851B-6FAA10771AA8}"/>
                  </a:ext>
                </a:extLst>
              </p:cNvPr>
              <p:cNvGraphicFramePr>
                <a:graphicFrameLocks noGrp="1"/>
              </p:cNvGraphicFramePr>
              <p:nvPr>
                <p:extLst/>
              </p:nvPr>
            </p:nvGraphicFramePr>
            <p:xfrm>
              <a:off x="962407" y="3217747"/>
              <a:ext cx="6291587" cy="822273"/>
            </p:xfrm>
            <a:graphic>
              <a:graphicData uri="http://schemas.openxmlformats.org/drawingml/2006/table">
                <a:tbl>
                  <a:tblPr firstRow="1" bandRow="1">
                    <a:tableStyleId>{2D5ABB26-0587-4C30-8999-92F81FD0307C}</a:tableStyleId>
                  </a:tblPr>
                  <a:tblGrid>
                    <a:gridCol w="5572274">
                      <a:extLst>
                        <a:ext uri="{9D8B030D-6E8A-4147-A177-3AD203B41FA5}">
                          <a16:colId xmlns:a16="http://schemas.microsoft.com/office/drawing/2014/main" val="3477846055"/>
                        </a:ext>
                      </a:extLst>
                    </a:gridCol>
                    <a:gridCol w="719313">
                      <a:extLst>
                        <a:ext uri="{9D8B030D-6E8A-4147-A177-3AD203B41FA5}">
                          <a16:colId xmlns:a16="http://schemas.microsoft.com/office/drawing/2014/main" val="3649031874"/>
                        </a:ext>
                      </a:extLst>
                    </a:gridCol>
                  </a:tblGrid>
                  <a:tr h="822273">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ru-RU" sz="160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𝐷</m:t>
                                    </m:r>
                                  </m:e>
                                  <m:sub>
                                    <m:r>
                                      <a:rPr lang="en-US" sz="1600" b="0" i="1" kern="1200" smtClean="0">
                                        <a:solidFill>
                                          <a:schemeClr val="tx1"/>
                                        </a:solidFill>
                                        <a:effectLst/>
                                        <a:latin typeface="Cambria Math" panose="02040503050406030204" pitchFamily="18" charset="0"/>
                                        <a:ea typeface="+mn-ea"/>
                                        <a:cs typeface="+mn-cs"/>
                                      </a:rPr>
                                      <m:t>𝑝</m:t>
                                    </m:r>
                                  </m:sub>
                                </m:sSub>
                                <m:r>
                                  <a:rPr lang="ru-RU" sz="1600" i="1" kern="1200" smtClean="0">
                                    <a:solidFill>
                                      <a:schemeClr val="tx1"/>
                                    </a:solidFill>
                                    <a:effectLst/>
                                    <a:latin typeface="Cambria Math" panose="02040503050406030204" pitchFamily="18" charset="0"/>
                                    <a:ea typeface="+mn-ea"/>
                                    <a:cs typeface="+mn-cs"/>
                                  </a:rPr>
                                  <m:t>∙</m:t>
                                </m:r>
                                <m:sSub>
                                  <m:sSubPr>
                                    <m:ctrlPr>
                                      <a:rPr lang="ru-RU" sz="160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𝑊</m:t>
                                    </m:r>
                                  </m:e>
                                  <m:sub>
                                    <m:r>
                                      <a:rPr lang="en-US" sz="1600" b="0" i="1" kern="1200" smtClean="0">
                                        <a:solidFill>
                                          <a:schemeClr val="tx1"/>
                                        </a:solidFill>
                                        <a:effectLst/>
                                        <a:latin typeface="Cambria Math" panose="02040503050406030204" pitchFamily="18" charset="0"/>
                                        <a:ea typeface="+mn-ea"/>
                                        <a:cs typeface="+mn-cs"/>
                                      </a:rPr>
                                      <m:t>𝑝</m:t>
                                    </m:r>
                                  </m:sub>
                                </m:sSub>
                                <m:r>
                                  <m:rPr>
                                    <m:nor/>
                                  </m:rPr>
                                  <a:rPr lang="en-US" sz="1600" b="0" i="0" kern="1200" smtClean="0">
                                    <a:solidFill>
                                      <a:schemeClr val="tx1"/>
                                    </a:solidFill>
                                    <a:effectLst/>
                                    <a:latin typeface="Cambria Math" panose="02040503050406030204" pitchFamily="18" charset="0"/>
                                    <a:ea typeface="+mn-ea"/>
                                    <a:cs typeface="+mn-cs"/>
                                  </a:rPr>
                                  <m:t>=</m:t>
                                </m:r>
                                <m:f>
                                  <m:fPr>
                                    <m:type m:val="lin"/>
                                    <m:ctrlPr>
                                      <a:rPr lang="en-US" sz="1600" b="0" i="1" kern="1200" smtClean="0">
                                        <a:solidFill>
                                          <a:schemeClr val="tx1"/>
                                        </a:solidFill>
                                        <a:effectLst/>
                                        <a:latin typeface="Cambria Math" panose="02040503050406030204" pitchFamily="18" charset="0"/>
                                        <a:ea typeface="+mn-ea"/>
                                        <a:cs typeface="+mn-cs"/>
                                      </a:rPr>
                                    </m:ctrlPr>
                                  </m:fPr>
                                  <m:num>
                                    <m:sSub>
                                      <m:sSubPr>
                                        <m:ctrlPr>
                                          <a:rPr lang="en-US" sz="1600" b="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𝑄</m:t>
                                        </m:r>
                                      </m:e>
                                      <m:sub>
                                        <m:r>
                                          <a:rPr lang="en-US" sz="1600" b="0" i="1" kern="1200" smtClean="0">
                                            <a:solidFill>
                                              <a:schemeClr val="tx1"/>
                                            </a:solidFill>
                                            <a:effectLst/>
                                            <a:latin typeface="Cambria Math" panose="02040503050406030204" pitchFamily="18" charset="0"/>
                                            <a:ea typeface="+mn-ea"/>
                                            <a:cs typeface="+mn-cs"/>
                                          </a:rPr>
                                          <m:t>𝑣𝑎</m:t>
                                        </m:r>
                                      </m:sub>
                                    </m:sSub>
                                  </m:num>
                                  <m:den>
                                    <m:r>
                                      <a:rPr lang="en-US" sz="1600" b="0" i="1" kern="1200" smtClean="0">
                                        <a:solidFill>
                                          <a:schemeClr val="tx1"/>
                                        </a:solidFill>
                                        <a:effectLst/>
                                        <a:latin typeface="Cambria Math" panose="02040503050406030204" pitchFamily="18" charset="0"/>
                                        <a:ea typeface="+mn-ea"/>
                                        <a:cs typeface="+mn-cs"/>
                                      </a:rPr>
                                      <m:t>𝑈</m:t>
                                    </m:r>
                                  </m:den>
                                </m:f>
                                <m:r>
                                  <m:rPr>
                                    <m:nor/>
                                  </m:rPr>
                                  <a:rPr lang="ru-RU" sz="1600" b="0" i="0" kern="1200" smtClean="0">
                                    <a:solidFill>
                                      <a:schemeClr val="tx1"/>
                                    </a:solidFill>
                                    <a:effectLst/>
                                    <a:latin typeface="Cambria Math" panose="02040503050406030204" pitchFamily="18" charset="0"/>
                                    <a:ea typeface="+mn-ea"/>
                                    <a:cs typeface="+mn-cs"/>
                                  </a:rPr>
                                  <m:t> </m:t>
                                </m:r>
                                <m:d>
                                  <m:dPr>
                                    <m:begChr m:val="["/>
                                    <m:endChr m:val="]"/>
                                    <m:ctrlPr>
                                      <a:rPr lang="ru-RU" sz="1600" b="0" i="1" kern="1200" smtClean="0">
                                        <a:solidFill>
                                          <a:schemeClr val="tx1"/>
                                        </a:solidFill>
                                        <a:effectLst/>
                                        <a:latin typeface="Cambria Math" panose="02040503050406030204" pitchFamily="18" charset="0"/>
                                        <a:ea typeface="+mn-ea"/>
                                        <a:cs typeface="+mn-cs"/>
                                      </a:rPr>
                                    </m:ctrlPr>
                                  </m:dPr>
                                  <m:e>
                                    <m:sSup>
                                      <m:sSupPr>
                                        <m:ctrlPr>
                                          <a:rPr lang="ru-RU" sz="1600" b="0" i="1" kern="1200" smtClean="0">
                                            <a:solidFill>
                                              <a:schemeClr val="tx1"/>
                                            </a:solidFill>
                                            <a:effectLst/>
                                            <a:latin typeface="Cambria Math" panose="02040503050406030204" pitchFamily="18" charset="0"/>
                                            <a:ea typeface="+mn-ea"/>
                                            <a:cs typeface="+mn-cs"/>
                                          </a:rPr>
                                        </m:ctrlPr>
                                      </m:sSupPr>
                                      <m:e>
                                        <m:r>
                                          <a:rPr lang="ru-RU" sz="1600" b="0" i="1" kern="1200" smtClean="0">
                                            <a:solidFill>
                                              <a:schemeClr val="tx1"/>
                                            </a:solidFill>
                                            <a:effectLst/>
                                            <a:latin typeface="Cambria Math" panose="02040503050406030204" pitchFamily="18" charset="0"/>
                                            <a:ea typeface="+mn-ea"/>
                                            <a:cs typeface="+mn-cs"/>
                                          </a:rPr>
                                          <m:t>см</m:t>
                                        </m:r>
                                      </m:e>
                                      <m:sup>
                                        <m:r>
                                          <a:rPr lang="ru-RU" sz="1600" b="0" i="1" kern="1200" smtClean="0">
                                            <a:solidFill>
                                              <a:schemeClr val="tx1"/>
                                            </a:solidFill>
                                            <a:effectLst/>
                                            <a:latin typeface="Cambria Math" panose="02040503050406030204" pitchFamily="18" charset="0"/>
                                            <a:ea typeface="+mn-ea"/>
                                            <a:cs typeface="+mn-cs"/>
                                          </a:rPr>
                                          <m:t>2</m:t>
                                        </m:r>
                                      </m:sup>
                                    </m:sSup>
                                  </m:e>
                                </m:d>
                                <m:r>
                                  <m:rPr>
                                    <m:nor/>
                                  </m:rPr>
                                  <a:rPr lang="ru-RU" sz="1600" kern="1200" smtClean="0">
                                    <a:solidFill>
                                      <a:schemeClr val="tx1"/>
                                    </a:solidFill>
                                    <a:effectLst/>
                                    <a:latin typeface="+mn-lt"/>
                                    <a:ea typeface="+mn-ea"/>
                                    <a:cs typeface="+mn-cs"/>
                                  </a:rPr>
                                  <m:t>,</m:t>
                                </m:r>
                              </m:oMath>
                            </m:oMathPara>
                          </a14:m>
                          <a:endParaRPr lang="ru-RU" sz="1600" kern="1200" dirty="0">
                            <a:solidFill>
                              <a:schemeClr val="tx1"/>
                            </a:solidFill>
                            <a:effectLst/>
                            <a:latin typeface="+mn-lt"/>
                            <a:ea typeface="+mn-ea"/>
                            <a:cs typeface="+mn-cs"/>
                          </a:endParaRPr>
                        </a:p>
                      </a:txBody>
                      <a:tcPr marL="80201" marR="80201" marT="40100" marB="40100" anchor="ctr"/>
                    </a:tc>
                    <a:tc>
                      <a:txBody>
                        <a:bodyPr/>
                        <a:lstStyle/>
                        <a:p>
                          <a:pPr algn="r"/>
                          <a:r>
                            <a:rPr lang="en-US" sz="1400" dirty="0"/>
                            <a:t>(12)</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4" name="Таблица 3">
                <a:extLst>
                  <a:ext uri="{FF2B5EF4-FFF2-40B4-BE49-F238E27FC236}">
                    <a16:creationId xmlns:a16="http://schemas.microsoft.com/office/drawing/2014/main" id="{1AAABADC-82EC-4873-851B-6FAA10771AA8}"/>
                  </a:ext>
                </a:extLst>
              </p:cNvPr>
              <p:cNvGraphicFramePr>
                <a:graphicFrameLocks noGrp="1"/>
              </p:cNvGraphicFramePr>
              <p:nvPr>
                <p:extLst/>
              </p:nvPr>
            </p:nvGraphicFramePr>
            <p:xfrm>
              <a:off x="962407" y="3217747"/>
              <a:ext cx="6291587" cy="822273"/>
            </p:xfrm>
            <a:graphic>
              <a:graphicData uri="http://schemas.openxmlformats.org/drawingml/2006/table">
                <a:tbl>
                  <a:tblPr firstRow="1" bandRow="1">
                    <a:tableStyleId>{2D5ABB26-0587-4C30-8999-92F81FD0307C}</a:tableStyleId>
                  </a:tblPr>
                  <a:tblGrid>
                    <a:gridCol w="5572274">
                      <a:extLst>
                        <a:ext uri="{9D8B030D-6E8A-4147-A177-3AD203B41FA5}">
                          <a16:colId xmlns:a16="http://schemas.microsoft.com/office/drawing/2014/main" val="3477846055"/>
                        </a:ext>
                      </a:extLst>
                    </a:gridCol>
                    <a:gridCol w="719313">
                      <a:extLst>
                        <a:ext uri="{9D8B030D-6E8A-4147-A177-3AD203B41FA5}">
                          <a16:colId xmlns:a16="http://schemas.microsoft.com/office/drawing/2014/main" val="3649031874"/>
                        </a:ext>
                      </a:extLst>
                    </a:gridCol>
                  </a:tblGrid>
                  <a:tr h="822273">
                    <a:tc>
                      <a:txBody>
                        <a:bodyPr/>
                        <a:lstStyle/>
                        <a:p>
                          <a:endParaRPr lang="ru-RU"/>
                        </a:p>
                      </a:txBody>
                      <a:tcPr marL="80201" marR="80201" marT="40100" marB="40100" anchor="ctr">
                        <a:blipFill>
                          <a:blip r:embed="rId2"/>
                          <a:stretch>
                            <a:fillRect t="-18382" r="-12896" b="-31618"/>
                          </a:stretch>
                        </a:blipFill>
                      </a:tcPr>
                    </a:tc>
                    <a:tc>
                      <a:txBody>
                        <a:bodyPr/>
                        <a:lstStyle/>
                        <a:p>
                          <a:pPr algn="r"/>
                          <a:r>
                            <a:rPr lang="en-US" sz="1400" dirty="0"/>
                            <a:t>(12)</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Таблица 4">
                <a:extLst>
                  <a:ext uri="{FF2B5EF4-FFF2-40B4-BE49-F238E27FC236}">
                    <a16:creationId xmlns:a16="http://schemas.microsoft.com/office/drawing/2014/main" id="{8A0AF34B-35DC-4D9B-A338-4494AEE946E7}"/>
                  </a:ext>
                </a:extLst>
              </p:cNvPr>
              <p:cNvGraphicFramePr>
                <a:graphicFrameLocks noGrp="1"/>
              </p:cNvGraphicFramePr>
              <p:nvPr>
                <p:extLst/>
              </p:nvPr>
            </p:nvGraphicFramePr>
            <p:xfrm>
              <a:off x="962406" y="5488192"/>
              <a:ext cx="6291588" cy="822273"/>
            </p:xfrm>
            <a:graphic>
              <a:graphicData uri="http://schemas.openxmlformats.org/drawingml/2006/table">
                <a:tbl>
                  <a:tblPr firstRow="1" bandRow="1">
                    <a:tableStyleId>{2D5ABB26-0587-4C30-8999-92F81FD0307C}</a:tableStyleId>
                  </a:tblPr>
                  <a:tblGrid>
                    <a:gridCol w="5572275">
                      <a:extLst>
                        <a:ext uri="{9D8B030D-6E8A-4147-A177-3AD203B41FA5}">
                          <a16:colId xmlns:a16="http://schemas.microsoft.com/office/drawing/2014/main" val="3477846055"/>
                        </a:ext>
                      </a:extLst>
                    </a:gridCol>
                    <a:gridCol w="719313">
                      <a:extLst>
                        <a:ext uri="{9D8B030D-6E8A-4147-A177-3AD203B41FA5}">
                          <a16:colId xmlns:a16="http://schemas.microsoft.com/office/drawing/2014/main" val="3649031874"/>
                        </a:ext>
                      </a:extLst>
                    </a:gridCol>
                  </a:tblGrid>
                  <a:tr h="822273">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ru-RU" sz="160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𝐷</m:t>
                                    </m:r>
                                  </m:e>
                                  <m:sub>
                                    <m:r>
                                      <a:rPr lang="en-US" sz="1600" b="0" i="1" kern="1200" smtClean="0">
                                        <a:solidFill>
                                          <a:schemeClr val="tx1"/>
                                        </a:solidFill>
                                        <a:effectLst/>
                                        <a:latin typeface="Cambria Math" panose="02040503050406030204" pitchFamily="18" charset="0"/>
                                        <a:ea typeface="+mn-ea"/>
                                        <a:cs typeface="+mn-cs"/>
                                      </a:rPr>
                                      <m:t>𝑝</m:t>
                                    </m:r>
                                  </m:sub>
                                </m:sSub>
                                <m:r>
                                  <m:rPr>
                                    <m:nor/>
                                  </m:rPr>
                                  <a:rPr lang="en-US" sz="1600" b="0" i="0" kern="1200" smtClean="0">
                                    <a:solidFill>
                                      <a:schemeClr val="tx1"/>
                                    </a:solidFill>
                                    <a:effectLst/>
                                    <a:latin typeface="Cambria Math" panose="02040503050406030204" pitchFamily="18" charset="0"/>
                                    <a:ea typeface="+mn-ea"/>
                                    <a:cs typeface="+mn-cs"/>
                                  </a:rPr>
                                  <m:t>=</m:t>
                                </m:r>
                                <m:r>
                                  <a:rPr lang="ru-RU" sz="1600" b="0" i="1" kern="1200" smtClean="0">
                                    <a:solidFill>
                                      <a:schemeClr val="tx1"/>
                                    </a:solidFill>
                                    <a:effectLst/>
                                    <a:latin typeface="Cambria Math" panose="02040503050406030204" pitchFamily="18" charset="0"/>
                                    <a:ea typeface="+mn-ea"/>
                                    <a:cs typeface="+mn-cs"/>
                                  </a:rPr>
                                  <m:t>2∙</m:t>
                                </m:r>
                                <m:rad>
                                  <m:radPr>
                                    <m:degHide m:val="on"/>
                                    <m:ctrlPr>
                                      <a:rPr lang="ru-RU" sz="1600" b="0" i="1" kern="1200" smtClean="0">
                                        <a:solidFill>
                                          <a:schemeClr val="tx1"/>
                                        </a:solidFill>
                                        <a:effectLst/>
                                        <a:latin typeface="Cambria Math" panose="02040503050406030204" pitchFamily="18" charset="0"/>
                                        <a:ea typeface="+mn-ea"/>
                                        <a:cs typeface="+mn-cs"/>
                                      </a:rPr>
                                    </m:ctrlPr>
                                  </m:radPr>
                                  <m:deg/>
                                  <m:e>
                                    <m:sSub>
                                      <m:sSubPr>
                                        <m:ctrlPr>
                                          <a:rPr lang="ru-RU" sz="1600" b="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𝐷</m:t>
                                        </m:r>
                                      </m:e>
                                      <m:sub>
                                        <m:r>
                                          <a:rPr lang="en-US" sz="1600" b="0" i="1" kern="1200" smtClean="0">
                                            <a:solidFill>
                                              <a:schemeClr val="tx1"/>
                                            </a:solidFill>
                                            <a:effectLst/>
                                            <a:latin typeface="Cambria Math" panose="02040503050406030204" pitchFamily="18" charset="0"/>
                                            <a:ea typeface="+mn-ea"/>
                                            <a:cs typeface="+mn-cs"/>
                                          </a:rPr>
                                          <m:t>0</m:t>
                                        </m:r>
                                      </m:sub>
                                    </m:sSub>
                                    <m:r>
                                      <a:rPr lang="ru-RU" sz="1600" b="0" i="1" kern="1200" smtClean="0">
                                        <a:solidFill>
                                          <a:schemeClr val="tx1"/>
                                        </a:solidFill>
                                        <a:effectLst/>
                                        <a:latin typeface="Cambria Math" panose="02040503050406030204" pitchFamily="18" charset="0"/>
                                        <a:ea typeface="+mn-ea"/>
                                        <a:cs typeface="+mn-cs"/>
                                      </a:rPr>
                                      <m:t>∙</m:t>
                                    </m:r>
                                    <m:sSub>
                                      <m:sSubPr>
                                        <m:ctrlPr>
                                          <a:rPr lang="ru-RU" sz="1600" b="0" i="1" kern="1200" smtClean="0">
                                            <a:solidFill>
                                              <a:schemeClr val="tx1"/>
                                            </a:solidFill>
                                            <a:effectLst/>
                                            <a:latin typeface="Cambria Math" panose="02040503050406030204" pitchFamily="18" charset="0"/>
                                            <a:ea typeface="+mn-ea"/>
                                            <a:cs typeface="+mn-cs"/>
                                          </a:rPr>
                                        </m:ctrlPr>
                                      </m:sSubPr>
                                      <m:e>
                                        <m:r>
                                          <a:rPr lang="en-US" sz="1600" b="0" i="1" kern="1200" smtClean="0">
                                            <a:solidFill>
                                              <a:schemeClr val="tx1"/>
                                            </a:solidFill>
                                            <a:effectLst/>
                                            <a:latin typeface="Cambria Math" panose="02040503050406030204" pitchFamily="18" charset="0"/>
                                            <a:ea typeface="+mn-ea"/>
                                            <a:cs typeface="+mn-cs"/>
                                          </a:rPr>
                                          <m:t>𝑊</m:t>
                                        </m:r>
                                      </m:e>
                                      <m:sub>
                                        <m:r>
                                          <a:rPr lang="en-US" sz="1600" b="0" i="1" kern="1200" smtClean="0">
                                            <a:solidFill>
                                              <a:schemeClr val="tx1"/>
                                            </a:solidFill>
                                            <a:effectLst/>
                                            <a:latin typeface="Cambria Math" panose="02040503050406030204" pitchFamily="18" charset="0"/>
                                            <a:ea typeface="+mn-ea"/>
                                            <a:cs typeface="+mn-cs"/>
                                          </a:rPr>
                                          <m:t>𝑠</m:t>
                                        </m:r>
                                      </m:sub>
                                    </m:sSub>
                                    <m:r>
                                      <a:rPr lang="en-US" sz="1600" b="0" i="1" kern="1200" smtClean="0">
                                        <a:solidFill>
                                          <a:schemeClr val="tx1"/>
                                        </a:solidFill>
                                        <a:effectLst/>
                                        <a:latin typeface="Cambria Math" panose="02040503050406030204" pitchFamily="18" charset="0"/>
                                        <a:ea typeface="+mn-ea"/>
                                        <a:cs typeface="+mn-cs"/>
                                      </a:rPr>
                                      <m:t>−</m:t>
                                    </m:r>
                                    <m:sSubSup>
                                      <m:sSubSupPr>
                                        <m:ctrlPr>
                                          <a:rPr lang="en-US" sz="1600" b="0" i="1" kern="1200" smtClean="0">
                                            <a:solidFill>
                                              <a:schemeClr val="tx1"/>
                                            </a:solidFill>
                                            <a:effectLst/>
                                            <a:latin typeface="Cambria Math" panose="02040503050406030204" pitchFamily="18" charset="0"/>
                                            <a:ea typeface="+mn-ea"/>
                                            <a:cs typeface="+mn-cs"/>
                                          </a:rPr>
                                        </m:ctrlPr>
                                      </m:sSubSupPr>
                                      <m:e>
                                        <m:r>
                                          <a:rPr lang="en-US" sz="1600" b="0" i="1" kern="1200" smtClean="0">
                                            <a:solidFill>
                                              <a:schemeClr val="tx1"/>
                                            </a:solidFill>
                                            <a:effectLst/>
                                            <a:latin typeface="Cambria Math" panose="02040503050406030204" pitchFamily="18" charset="0"/>
                                            <a:ea typeface="+mn-ea"/>
                                            <a:cs typeface="+mn-cs"/>
                                          </a:rPr>
                                          <m:t>𝑊</m:t>
                                        </m:r>
                                      </m:e>
                                      <m:sub>
                                        <m:r>
                                          <a:rPr lang="en-US" sz="1600" b="0" i="1" kern="1200" smtClean="0">
                                            <a:solidFill>
                                              <a:schemeClr val="tx1"/>
                                            </a:solidFill>
                                            <a:effectLst/>
                                            <a:latin typeface="Cambria Math" panose="02040503050406030204" pitchFamily="18" charset="0"/>
                                            <a:ea typeface="+mn-ea"/>
                                            <a:cs typeface="+mn-cs"/>
                                          </a:rPr>
                                          <m:t>𝑠</m:t>
                                        </m:r>
                                      </m:sub>
                                      <m:sup>
                                        <m:r>
                                          <a:rPr lang="en-US" sz="1600" b="0" i="1" kern="1200" smtClean="0">
                                            <a:solidFill>
                                              <a:schemeClr val="tx1"/>
                                            </a:solidFill>
                                            <a:effectLst/>
                                            <a:latin typeface="Cambria Math" panose="02040503050406030204" pitchFamily="18" charset="0"/>
                                            <a:ea typeface="+mn-ea"/>
                                            <a:cs typeface="+mn-cs"/>
                                          </a:rPr>
                                          <m:t>2</m:t>
                                        </m:r>
                                      </m:sup>
                                    </m:sSubSup>
                                  </m:e>
                                </m:rad>
                                <m:r>
                                  <m:rPr>
                                    <m:nor/>
                                  </m:rPr>
                                  <a:rPr lang="ru-RU" sz="1600" kern="1200" smtClean="0">
                                    <a:solidFill>
                                      <a:schemeClr val="tx1"/>
                                    </a:solidFill>
                                    <a:effectLst/>
                                    <a:latin typeface="+mn-lt"/>
                                    <a:ea typeface="+mn-ea"/>
                                    <a:cs typeface="+mn-cs"/>
                                  </a:rPr>
                                  <m:t>,</m:t>
                                </m:r>
                              </m:oMath>
                            </m:oMathPara>
                          </a14:m>
                          <a:endParaRPr lang="ru-RU" sz="1600" kern="1200" dirty="0">
                            <a:solidFill>
                              <a:schemeClr val="tx1"/>
                            </a:solidFill>
                            <a:effectLst/>
                            <a:latin typeface="+mn-lt"/>
                            <a:ea typeface="+mn-ea"/>
                            <a:cs typeface="+mn-cs"/>
                          </a:endParaRPr>
                        </a:p>
                      </a:txBody>
                      <a:tcPr marL="80201" marR="80201" marT="40100" marB="40100" anchor="ctr"/>
                    </a:tc>
                    <a:tc>
                      <a:txBody>
                        <a:bodyPr/>
                        <a:lstStyle/>
                        <a:p>
                          <a:pPr algn="r"/>
                          <a:r>
                            <a:rPr lang="en-US" sz="1400" dirty="0"/>
                            <a:t>(1</a:t>
                          </a:r>
                          <a:r>
                            <a:rPr lang="ru-RU" sz="1400" dirty="0"/>
                            <a:t>3</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5" name="Таблица 4">
                <a:extLst>
                  <a:ext uri="{FF2B5EF4-FFF2-40B4-BE49-F238E27FC236}">
                    <a16:creationId xmlns:a16="http://schemas.microsoft.com/office/drawing/2014/main" id="{8A0AF34B-35DC-4D9B-A338-4494AEE946E7}"/>
                  </a:ext>
                </a:extLst>
              </p:cNvPr>
              <p:cNvGraphicFramePr>
                <a:graphicFrameLocks noGrp="1"/>
              </p:cNvGraphicFramePr>
              <p:nvPr>
                <p:extLst/>
              </p:nvPr>
            </p:nvGraphicFramePr>
            <p:xfrm>
              <a:off x="962406" y="5488192"/>
              <a:ext cx="6291588" cy="822273"/>
            </p:xfrm>
            <a:graphic>
              <a:graphicData uri="http://schemas.openxmlformats.org/drawingml/2006/table">
                <a:tbl>
                  <a:tblPr firstRow="1" bandRow="1">
                    <a:tableStyleId>{2D5ABB26-0587-4C30-8999-92F81FD0307C}</a:tableStyleId>
                  </a:tblPr>
                  <a:tblGrid>
                    <a:gridCol w="5572275">
                      <a:extLst>
                        <a:ext uri="{9D8B030D-6E8A-4147-A177-3AD203B41FA5}">
                          <a16:colId xmlns:a16="http://schemas.microsoft.com/office/drawing/2014/main" val="3477846055"/>
                        </a:ext>
                      </a:extLst>
                    </a:gridCol>
                    <a:gridCol w="719313">
                      <a:extLst>
                        <a:ext uri="{9D8B030D-6E8A-4147-A177-3AD203B41FA5}">
                          <a16:colId xmlns:a16="http://schemas.microsoft.com/office/drawing/2014/main" val="3649031874"/>
                        </a:ext>
                      </a:extLst>
                    </a:gridCol>
                  </a:tblGrid>
                  <a:tr h="822273">
                    <a:tc>
                      <a:txBody>
                        <a:bodyPr/>
                        <a:lstStyle/>
                        <a:p>
                          <a:endParaRPr lang="ru-RU"/>
                        </a:p>
                      </a:txBody>
                      <a:tcPr marL="80201" marR="80201" marT="40100" marB="40100" anchor="ctr">
                        <a:blipFill>
                          <a:blip r:embed="rId3"/>
                          <a:stretch>
                            <a:fillRect r="-12896"/>
                          </a:stretch>
                        </a:blipFill>
                      </a:tcPr>
                    </a:tc>
                    <a:tc>
                      <a:txBody>
                        <a:bodyPr/>
                        <a:lstStyle/>
                        <a:p>
                          <a:pPr algn="r"/>
                          <a:r>
                            <a:rPr lang="en-US" sz="1400" dirty="0"/>
                            <a:t>(1</a:t>
                          </a:r>
                          <a:r>
                            <a:rPr lang="ru-RU" sz="1400" dirty="0"/>
                            <a:t>3</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p:pic>
        <p:nvPicPr>
          <p:cNvPr id="9" name="Рисунок 8">
            <a:extLst>
              <a:ext uri="{FF2B5EF4-FFF2-40B4-BE49-F238E27FC236}">
                <a16:creationId xmlns:a16="http://schemas.microsoft.com/office/drawing/2014/main" id="{ECD3CBA6-2833-4202-8493-A0DD4D8EFE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0875" y="2945378"/>
            <a:ext cx="2443587" cy="2042018"/>
          </a:xfrm>
          <a:prstGeom prst="rect">
            <a:avLst/>
          </a:prstGeom>
        </p:spPr>
      </p:pic>
      <p:sp>
        <p:nvSpPr>
          <p:cNvPr id="10" name="TextBox 9">
            <a:extLst>
              <a:ext uri="{FF2B5EF4-FFF2-40B4-BE49-F238E27FC236}">
                <a16:creationId xmlns:a16="http://schemas.microsoft.com/office/drawing/2014/main" id="{FE658B35-474D-4177-BB8C-9D418E31F448}"/>
              </a:ext>
            </a:extLst>
          </p:cNvPr>
          <p:cNvSpPr txBox="1"/>
          <p:nvPr/>
        </p:nvSpPr>
        <p:spPr>
          <a:xfrm>
            <a:off x="7340875" y="5021334"/>
            <a:ext cx="2443587" cy="470257"/>
          </a:xfrm>
          <a:prstGeom prst="rect">
            <a:avLst/>
          </a:prstGeom>
          <a:noFill/>
        </p:spPr>
        <p:txBody>
          <a:bodyPr wrap="square" rtlCol="0">
            <a:spAutoFit/>
          </a:bodyPr>
          <a:lstStyle/>
          <a:p>
            <a:pPr defTabSz="401010"/>
            <a:r>
              <a:rPr lang="ru-RU" sz="1228" dirty="0">
                <a:solidFill>
                  <a:srgbClr val="000000"/>
                </a:solidFill>
                <a:latin typeface="Calibri" panose="020F0502020204030204"/>
              </a:rPr>
              <a:t>Рис.1</a:t>
            </a:r>
            <a:r>
              <a:rPr lang="en-US" sz="1228" dirty="0">
                <a:solidFill>
                  <a:srgbClr val="000000"/>
                </a:solidFill>
                <a:latin typeface="Calibri" panose="020F0502020204030204"/>
              </a:rPr>
              <a:t>3</a:t>
            </a:r>
            <a:r>
              <a:rPr lang="ru-RU" sz="1228" dirty="0">
                <a:solidFill>
                  <a:srgbClr val="000000"/>
                </a:solidFill>
                <a:latin typeface="Calibri" panose="020F0502020204030204"/>
              </a:rPr>
              <a:t>. – Размеры круглого пробоотборника</a:t>
            </a:r>
          </a:p>
        </p:txBody>
      </p:sp>
      <p:sp>
        <p:nvSpPr>
          <p:cNvPr id="11" name="TextBox 10">
            <a:extLst>
              <a:ext uri="{FF2B5EF4-FFF2-40B4-BE49-F238E27FC236}">
                <a16:creationId xmlns:a16="http://schemas.microsoft.com/office/drawing/2014/main" id="{1A684E73-65A5-435F-B1EE-89887C853835}"/>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17</a:t>
            </a:r>
          </a:p>
        </p:txBody>
      </p:sp>
      <p:sp>
        <p:nvSpPr>
          <p:cNvPr id="12" name="Прямоугольник 11">
            <a:extLst>
              <a:ext uri="{FF2B5EF4-FFF2-40B4-BE49-F238E27FC236}">
                <a16:creationId xmlns:a16="http://schemas.microsoft.com/office/drawing/2014/main" id="{00D72BB5-9377-4DCC-B73F-FE54B52E83C3}"/>
              </a:ext>
            </a:extLst>
          </p:cNvPr>
          <p:cNvSpPr/>
          <p:nvPr/>
        </p:nvSpPr>
        <p:spPr>
          <a:xfrm>
            <a:off x="908939" y="1046528"/>
            <a:ext cx="7605681" cy="578363"/>
          </a:xfrm>
          <a:prstGeom prst="rect">
            <a:avLst/>
          </a:prstGeom>
        </p:spPr>
        <p:txBody>
          <a:bodyPr wrap="square">
            <a:spAutoFit/>
          </a:bodyPr>
          <a:lstStyle/>
          <a:p>
            <a:pPr defTabSz="401010"/>
            <a:r>
              <a:rPr lang="en-US" sz="1579" dirty="0">
                <a:solidFill>
                  <a:srgbClr val="000000"/>
                </a:solidFill>
                <a:latin typeface="Calibri" panose="020F0502020204030204"/>
              </a:rPr>
              <a:t>[1] </a:t>
            </a:r>
            <a:r>
              <a:rPr lang="ru-RU" sz="1579" dirty="0">
                <a:solidFill>
                  <a:srgbClr val="000000"/>
                </a:solidFill>
                <a:latin typeface="Calibri" panose="020F0502020204030204"/>
              </a:rPr>
              <a:t>ГОСТ Р ИСО 14644-3-2020</a:t>
            </a:r>
            <a:r>
              <a:rPr lang="en-US" sz="1579" dirty="0">
                <a:solidFill>
                  <a:srgbClr val="000000"/>
                </a:solidFill>
                <a:latin typeface="Calibri" panose="020F0502020204030204"/>
              </a:rPr>
              <a:t> </a:t>
            </a:r>
            <a:r>
              <a:rPr lang="ru-RU" sz="1579" dirty="0">
                <a:solidFill>
                  <a:srgbClr val="000000"/>
                </a:solidFill>
                <a:latin typeface="Calibri" panose="020F0502020204030204"/>
              </a:rPr>
              <a:t>Чистые помещения и связанные с ними контролируемые среды. Часть 3. Методы испытаний</a:t>
            </a:r>
          </a:p>
        </p:txBody>
      </p:sp>
    </p:spTree>
    <p:extLst>
      <p:ext uri="{BB962C8B-B14F-4D97-AF65-F5344CB8AC3E}">
        <p14:creationId xmlns:p14="http://schemas.microsoft.com/office/powerpoint/2010/main" val="33999112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FCEDF48-B0A0-4554-9832-B5FC8A9F3610}"/>
              </a:ext>
            </a:extLst>
          </p:cNvPr>
          <p:cNvSpPr>
            <a:spLocks noGrp="1"/>
          </p:cNvSpPr>
          <p:nvPr>
            <p:ph type="title"/>
          </p:nvPr>
        </p:nvSpPr>
        <p:spPr/>
        <p:txBody>
          <a:bodyPr>
            <a:normAutofit/>
          </a:bodyPr>
          <a:lstStyle/>
          <a:p>
            <a:r>
              <a:rPr lang="ru-RU" sz="3508" dirty="0">
                <a:solidFill>
                  <a:schemeClr val="tx1"/>
                </a:solidFill>
              </a:rPr>
              <a:t>Целостность системы фильтрации</a:t>
            </a:r>
            <a:endParaRPr lang="ru-RU" sz="3508" dirty="0"/>
          </a:p>
        </p:txBody>
      </p:sp>
      <p:sp>
        <p:nvSpPr>
          <p:cNvPr id="3" name="Объект 2">
            <a:extLst>
              <a:ext uri="{FF2B5EF4-FFF2-40B4-BE49-F238E27FC236}">
                <a16:creationId xmlns:a16="http://schemas.microsoft.com/office/drawing/2014/main" id="{78E3FC53-7A61-4035-9E0A-8CDC92381E94}"/>
              </a:ext>
            </a:extLst>
          </p:cNvPr>
          <p:cNvSpPr>
            <a:spLocks noGrp="1"/>
          </p:cNvSpPr>
          <p:nvPr>
            <p:ph idx="1"/>
          </p:nvPr>
        </p:nvSpPr>
        <p:spPr/>
        <p:txBody>
          <a:bodyPr/>
          <a:lstStyle/>
          <a:p>
            <a:pPr marL="0" indent="394049" algn="just">
              <a:lnSpc>
                <a:spcPct val="150000"/>
              </a:lnSpc>
              <a:spcBef>
                <a:spcPts val="0"/>
              </a:spcBef>
              <a:spcAft>
                <a:spcPts val="0"/>
              </a:spcAft>
            </a:pPr>
            <a:r>
              <a:rPr lang="ru-RU" dirty="0">
                <a:solidFill>
                  <a:schemeClr val="tx1"/>
                </a:solidFill>
              </a:rPr>
              <a:t>Среднее число частиц, указывающее на утечку:</a:t>
            </a:r>
            <a:endParaRPr lang="en-US" dirty="0">
              <a:solidFill>
                <a:schemeClr val="tx1"/>
              </a:solidFill>
            </a:endParaRPr>
          </a:p>
          <a:p>
            <a:pPr marL="0" indent="394049" algn="just">
              <a:lnSpc>
                <a:spcPct val="150000"/>
              </a:lnSpc>
              <a:spcBef>
                <a:spcPts val="0"/>
              </a:spcBef>
              <a:spcAft>
                <a:spcPts val="0"/>
              </a:spcAft>
            </a:pPr>
            <a:endParaRPr lang="en-US" dirty="0">
              <a:solidFill>
                <a:schemeClr val="tx1"/>
              </a:solidFill>
            </a:endParaRPr>
          </a:p>
          <a:p>
            <a:pPr marL="0" indent="0" algn="just">
              <a:lnSpc>
                <a:spcPct val="150000"/>
              </a:lnSpc>
              <a:spcBef>
                <a:spcPts val="0"/>
              </a:spcBef>
              <a:spcAft>
                <a:spcPts val="0"/>
              </a:spcAft>
              <a:buNone/>
            </a:pPr>
            <a:r>
              <a:rPr lang="en-US" i="1" dirty="0">
                <a:solidFill>
                  <a:schemeClr val="tx1"/>
                </a:solidFill>
              </a:rPr>
              <a:t>N</a:t>
            </a:r>
            <a:r>
              <a:rPr lang="en-US" i="1" baseline="-25000" dirty="0">
                <a:solidFill>
                  <a:schemeClr val="tx1"/>
                </a:solidFill>
              </a:rPr>
              <a:t>a </a:t>
            </a:r>
            <a:r>
              <a:rPr lang="en-US" dirty="0">
                <a:solidFill>
                  <a:schemeClr val="tx1"/>
                </a:solidFill>
                <a:cs typeface="Times New Roman" panose="02020603050405020304" pitchFamily="18" charset="0"/>
              </a:rPr>
              <a:t>– </a:t>
            </a:r>
            <a:r>
              <a:rPr lang="ru-RU" dirty="0">
                <a:solidFill>
                  <a:schemeClr val="tx1"/>
                </a:solidFill>
                <a:cs typeface="Times New Roman" panose="02020603050405020304" pitchFamily="18" charset="0"/>
              </a:rPr>
              <a:t>максимальное число частиц после фильтра.</a:t>
            </a:r>
            <a:endParaRPr lang="en-US" i="1" dirty="0">
              <a:solidFill>
                <a:schemeClr val="tx1"/>
              </a:solidFill>
            </a:endParaRPr>
          </a:p>
          <a:p>
            <a:pPr marL="0" indent="0" algn="just">
              <a:lnSpc>
                <a:spcPct val="150000"/>
              </a:lnSpc>
              <a:spcBef>
                <a:spcPts val="0"/>
              </a:spcBef>
              <a:spcAft>
                <a:spcPts val="0"/>
              </a:spcAft>
              <a:buNone/>
            </a:pPr>
            <a:r>
              <a:rPr lang="ru-RU" dirty="0">
                <a:solidFill>
                  <a:schemeClr val="tx1"/>
                </a:solidFill>
              </a:rPr>
              <a:t>Скорость сканирования:</a:t>
            </a:r>
            <a:endParaRPr lang="en-US" dirty="0">
              <a:solidFill>
                <a:schemeClr val="tx1"/>
              </a:solidFill>
            </a:endParaRPr>
          </a:p>
          <a:p>
            <a:pPr marL="0" indent="394049" algn="just">
              <a:lnSpc>
                <a:spcPct val="150000"/>
              </a:lnSpc>
              <a:spcBef>
                <a:spcPts val="0"/>
              </a:spcBef>
              <a:spcAft>
                <a:spcPts val="0"/>
              </a:spcAft>
            </a:pPr>
            <a:endParaRPr lang="en-US" dirty="0">
              <a:solidFill>
                <a:schemeClr val="tx1"/>
              </a:solidFill>
            </a:endParaRPr>
          </a:p>
          <a:p>
            <a:pPr marL="0" indent="0" algn="just">
              <a:lnSpc>
                <a:spcPct val="150000"/>
              </a:lnSpc>
              <a:spcBef>
                <a:spcPts val="0"/>
              </a:spcBef>
              <a:spcAft>
                <a:spcPts val="0"/>
              </a:spcAft>
              <a:buNone/>
            </a:pPr>
            <a:r>
              <a:rPr lang="ru-RU" i="1" dirty="0">
                <a:solidFill>
                  <a:schemeClr val="tx1"/>
                </a:solidFill>
              </a:rPr>
              <a:t>С</a:t>
            </a:r>
            <a:r>
              <a:rPr lang="en-US" i="1" baseline="-25000" dirty="0">
                <a:solidFill>
                  <a:schemeClr val="tx1"/>
                </a:solidFill>
              </a:rPr>
              <a:t>c </a:t>
            </a:r>
            <a:r>
              <a:rPr lang="en-US" dirty="0">
                <a:solidFill>
                  <a:schemeClr val="tx1"/>
                </a:solidFill>
                <a:cs typeface="Times New Roman" panose="02020603050405020304" pitchFamily="18" charset="0"/>
              </a:rPr>
              <a:t>–</a:t>
            </a:r>
            <a:r>
              <a:rPr lang="ru-RU" dirty="0">
                <a:solidFill>
                  <a:schemeClr val="tx1"/>
                </a:solidFill>
                <a:cs typeface="Times New Roman" panose="02020603050405020304" pitchFamily="18" charset="0"/>
              </a:rPr>
              <a:t> </a:t>
            </a:r>
            <a:r>
              <a:rPr lang="ru-RU" dirty="0">
                <a:solidFill>
                  <a:schemeClr val="tx1"/>
                </a:solidFill>
              </a:rPr>
              <a:t>концентрация контрольного аэрозоля до фильтра, частиц/м</a:t>
            </a:r>
            <a:r>
              <a:rPr lang="ru-RU" baseline="30000" dirty="0">
                <a:solidFill>
                  <a:schemeClr val="tx1"/>
                </a:solidFill>
              </a:rPr>
              <a:t>3</a:t>
            </a:r>
            <a:r>
              <a:rPr lang="ru-RU" dirty="0">
                <a:solidFill>
                  <a:schemeClr val="tx1"/>
                </a:solidFill>
              </a:rPr>
              <a:t>; </a:t>
            </a:r>
            <a:r>
              <a:rPr lang="en-US" i="1" dirty="0">
                <a:solidFill>
                  <a:schemeClr val="tx1"/>
                </a:solidFill>
              </a:rPr>
              <a:t>P</a:t>
            </a:r>
            <a:r>
              <a:rPr lang="en-US" i="1" baseline="-25000" dirty="0">
                <a:solidFill>
                  <a:schemeClr val="tx1"/>
                </a:solidFill>
              </a:rPr>
              <a:t>l</a:t>
            </a:r>
            <a:r>
              <a:rPr lang="en-US" dirty="0">
                <a:solidFill>
                  <a:schemeClr val="tx1"/>
                </a:solidFill>
                <a:cs typeface="Times New Roman" panose="02020603050405020304" pitchFamily="18" charset="0"/>
              </a:rPr>
              <a:t> –</a:t>
            </a:r>
            <a:r>
              <a:rPr lang="ru-RU" dirty="0">
                <a:solidFill>
                  <a:schemeClr val="tx1"/>
                </a:solidFill>
                <a:cs typeface="Times New Roman" panose="02020603050405020304" pitchFamily="18" charset="0"/>
              </a:rPr>
              <a:t> допустимый проскок испытуемой системы фильтрации для частиц с размером 0.3 мкм</a:t>
            </a:r>
            <a:r>
              <a:rPr lang="en-US" dirty="0">
                <a:solidFill>
                  <a:schemeClr val="tx1"/>
                </a:solidFill>
                <a:cs typeface="Times New Roman" panose="02020603050405020304" pitchFamily="18" charset="0"/>
              </a:rPr>
              <a:t>; </a:t>
            </a:r>
          </a:p>
          <a:p>
            <a:pPr marL="0" indent="0" algn="just">
              <a:lnSpc>
                <a:spcPct val="150000"/>
              </a:lnSpc>
              <a:spcBef>
                <a:spcPts val="0"/>
              </a:spcBef>
              <a:spcAft>
                <a:spcPts val="0"/>
              </a:spcAft>
              <a:buNone/>
            </a:pPr>
            <a:endParaRPr lang="ru-RU" i="1" baseline="-25000" dirty="0">
              <a:solidFill>
                <a:schemeClr val="tx1"/>
              </a:solidFill>
            </a:endParaRPr>
          </a:p>
          <a:p>
            <a:pPr marL="0" indent="0">
              <a:buNone/>
            </a:pPr>
            <a:endParaRPr lang="ru-RU" dirty="0">
              <a:solidFill>
                <a:schemeClr val="tx1"/>
              </a:solidFill>
            </a:endParaRPr>
          </a:p>
        </p:txBody>
      </p:sp>
      <p:sp>
        <p:nvSpPr>
          <p:cNvPr id="5" name="TextBox 4">
            <a:extLst>
              <a:ext uri="{FF2B5EF4-FFF2-40B4-BE49-F238E27FC236}">
                <a16:creationId xmlns:a16="http://schemas.microsoft.com/office/drawing/2014/main" id="{4EC13D6B-653F-4050-A075-FDB5ED9BD386}"/>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18</a:t>
            </a:r>
          </a:p>
        </p:txBody>
      </p:sp>
      <mc:AlternateContent xmlns:mc="http://schemas.openxmlformats.org/markup-compatibility/2006">
        <mc:Choice xmlns:a14="http://schemas.microsoft.com/office/drawing/2010/main" Requires="a14">
          <p:graphicFrame>
            <p:nvGraphicFramePr>
              <p:cNvPr id="7" name="Таблица 6">
                <a:extLst>
                  <a:ext uri="{FF2B5EF4-FFF2-40B4-BE49-F238E27FC236}">
                    <a16:creationId xmlns:a16="http://schemas.microsoft.com/office/drawing/2014/main" id="{0AA615B9-9543-4F9B-8C8E-521258599830}"/>
                  </a:ext>
                </a:extLst>
              </p:cNvPr>
              <p:cNvGraphicFramePr>
                <a:graphicFrameLocks noGrp="1"/>
              </p:cNvGraphicFramePr>
              <p:nvPr>
                <p:extLst/>
              </p:nvPr>
            </p:nvGraphicFramePr>
            <p:xfrm>
              <a:off x="962407" y="4188322"/>
              <a:ext cx="8822055" cy="511449"/>
            </p:xfrm>
            <a:graphic>
              <a:graphicData uri="http://schemas.openxmlformats.org/drawingml/2006/table">
                <a:tbl>
                  <a:tblPr firstRow="1" bandRow="1">
                    <a:tableStyleId>{2D5ABB26-0587-4C30-8999-92F81FD0307C}</a:tableStyleId>
                  </a:tblPr>
                  <a:tblGrid>
                    <a:gridCol w="7813435">
                      <a:extLst>
                        <a:ext uri="{9D8B030D-6E8A-4147-A177-3AD203B41FA5}">
                          <a16:colId xmlns:a16="http://schemas.microsoft.com/office/drawing/2014/main" val="3477846055"/>
                        </a:ext>
                      </a:extLst>
                    </a:gridCol>
                    <a:gridCol w="1008620">
                      <a:extLst>
                        <a:ext uri="{9D8B030D-6E8A-4147-A177-3AD203B41FA5}">
                          <a16:colId xmlns:a16="http://schemas.microsoft.com/office/drawing/2014/main" val="3649031874"/>
                        </a:ext>
                      </a:extLst>
                    </a:gridCol>
                  </a:tblGrid>
                  <a:tr h="51144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u="none" kern="1200" smtClean="0">
                                        <a:solidFill>
                                          <a:schemeClr val="tx1"/>
                                        </a:solidFill>
                                        <a:effectLst/>
                                        <a:latin typeface="Cambria Math" panose="02040503050406030204" pitchFamily="18" charset="0"/>
                                        <a:ea typeface="+mn-ea"/>
                                        <a:cs typeface="+mn-cs"/>
                                      </a:rPr>
                                    </m:ctrlPr>
                                  </m:sSubPr>
                                  <m:e>
                                    <m:r>
                                      <a:rPr lang="en-US" sz="1600" b="0" i="1" u="none" kern="1200" smtClean="0">
                                        <a:solidFill>
                                          <a:schemeClr val="tx1"/>
                                        </a:solidFill>
                                        <a:effectLst/>
                                        <a:latin typeface="Cambria Math" panose="02040503050406030204" pitchFamily="18" charset="0"/>
                                        <a:ea typeface="+mn-ea"/>
                                        <a:cs typeface="+mn-cs"/>
                                      </a:rPr>
                                      <m:t>𝑆</m:t>
                                    </m:r>
                                  </m:e>
                                  <m:sub>
                                    <m:r>
                                      <a:rPr lang="en-US" sz="1600" b="0" i="1" u="none" kern="1200" smtClean="0">
                                        <a:solidFill>
                                          <a:schemeClr val="tx1"/>
                                        </a:solidFill>
                                        <a:effectLst/>
                                        <a:latin typeface="Cambria Math" panose="02040503050406030204" pitchFamily="18" charset="0"/>
                                        <a:ea typeface="+mn-ea"/>
                                        <a:cs typeface="+mn-cs"/>
                                      </a:rPr>
                                      <m:t>𝑟</m:t>
                                    </m:r>
                                  </m:sub>
                                </m:sSub>
                                <m:r>
                                  <a:rPr lang="ru-RU" sz="1600" b="0" i="1" u="none" kern="1200" smtClean="0">
                                    <a:solidFill>
                                      <a:schemeClr val="tx1"/>
                                    </a:solidFill>
                                    <a:effectLst/>
                                    <a:latin typeface="Cambria Math" panose="02040503050406030204" pitchFamily="18" charset="0"/>
                                    <a:ea typeface="+mn-ea"/>
                                    <a:cs typeface="+mn-cs"/>
                                  </a:rPr>
                                  <m:t>=</m:t>
                                </m:r>
                                <m:sSub>
                                  <m:sSubPr>
                                    <m:ctrlPr>
                                      <a:rPr lang="ru-RU" sz="1600" b="0" i="1" u="none" kern="1200" smtClean="0">
                                        <a:solidFill>
                                          <a:schemeClr val="tx1"/>
                                        </a:solidFill>
                                        <a:effectLst/>
                                        <a:latin typeface="Cambria Math" panose="02040503050406030204" pitchFamily="18" charset="0"/>
                                        <a:ea typeface="+mn-ea"/>
                                        <a:cs typeface="+mn-cs"/>
                                      </a:rPr>
                                    </m:ctrlPr>
                                  </m:sSubPr>
                                  <m:e>
                                    <m:r>
                                      <a:rPr lang="ru-RU" sz="1600" b="0" i="1" u="none" kern="1200" smtClean="0">
                                        <a:solidFill>
                                          <a:schemeClr val="tx1"/>
                                        </a:solidFill>
                                        <a:effectLst/>
                                        <a:latin typeface="Cambria Math" panose="02040503050406030204" pitchFamily="18" charset="0"/>
                                        <a:ea typeface="+mn-ea"/>
                                        <a:cs typeface="+mn-cs"/>
                                      </a:rPr>
                                      <m:t>С</m:t>
                                    </m:r>
                                  </m:e>
                                  <m:sub>
                                    <m:r>
                                      <a:rPr lang="ru-RU" sz="1600" b="0" i="1" u="none" kern="1200" smtClean="0">
                                        <a:solidFill>
                                          <a:schemeClr val="tx1"/>
                                        </a:solidFill>
                                        <a:effectLst/>
                                        <a:latin typeface="Cambria Math" panose="02040503050406030204" pitchFamily="18" charset="0"/>
                                        <a:ea typeface="+mn-ea"/>
                                        <a:cs typeface="+mn-cs"/>
                                      </a:rPr>
                                      <m:t>с</m:t>
                                    </m:r>
                                  </m:sub>
                                </m:sSub>
                                <m:r>
                                  <a:rPr lang="en-US" sz="1600" b="0" i="1" u="none" kern="1200" smtClean="0">
                                    <a:solidFill>
                                      <a:schemeClr val="tx1"/>
                                    </a:solidFill>
                                    <a:effectLst/>
                                    <a:latin typeface="Cambria Math" panose="02040503050406030204" pitchFamily="18" charset="0"/>
                                    <a:ea typeface="+mn-ea"/>
                                    <a:cs typeface="+mn-cs"/>
                                  </a:rPr>
                                  <m:t>∙</m:t>
                                </m:r>
                                <m:sSub>
                                  <m:sSubPr>
                                    <m:ctrlPr>
                                      <a:rPr lang="en-US" sz="1600" b="0" i="1" u="none" kern="1200" smtClean="0">
                                        <a:solidFill>
                                          <a:schemeClr val="tx1"/>
                                        </a:solidFill>
                                        <a:effectLst/>
                                        <a:latin typeface="Cambria Math" panose="02040503050406030204" pitchFamily="18" charset="0"/>
                                        <a:ea typeface="+mn-ea"/>
                                        <a:cs typeface="+mn-cs"/>
                                      </a:rPr>
                                    </m:ctrlPr>
                                  </m:sSubPr>
                                  <m:e>
                                    <m:r>
                                      <a:rPr lang="en-US" sz="1600" b="0" i="1" u="none" kern="1200" smtClean="0">
                                        <a:solidFill>
                                          <a:schemeClr val="tx1"/>
                                        </a:solidFill>
                                        <a:effectLst/>
                                        <a:latin typeface="Cambria Math" panose="02040503050406030204" pitchFamily="18" charset="0"/>
                                        <a:ea typeface="+mn-ea"/>
                                        <a:cs typeface="+mn-cs"/>
                                      </a:rPr>
                                      <m:t>𝑃</m:t>
                                    </m:r>
                                  </m:e>
                                  <m:sub>
                                    <m:r>
                                      <a:rPr lang="en-US" sz="1600" b="0" i="1" u="none" kern="1200" smtClean="0">
                                        <a:solidFill>
                                          <a:schemeClr val="tx1"/>
                                        </a:solidFill>
                                        <a:effectLst/>
                                        <a:latin typeface="Cambria Math" panose="02040503050406030204" pitchFamily="18" charset="0"/>
                                        <a:ea typeface="+mn-ea"/>
                                        <a:cs typeface="+mn-cs"/>
                                      </a:rPr>
                                      <m:t>𝑙</m:t>
                                    </m:r>
                                  </m:sub>
                                </m:sSub>
                                <m:f>
                                  <m:fPr>
                                    <m:type m:val="lin"/>
                                    <m:ctrlPr>
                                      <a:rPr lang="en-US" sz="1600" b="0" i="1" u="none" kern="1200" smtClean="0">
                                        <a:solidFill>
                                          <a:schemeClr val="tx1"/>
                                        </a:solidFill>
                                        <a:effectLst/>
                                        <a:latin typeface="Cambria Math" panose="02040503050406030204" pitchFamily="18" charset="0"/>
                                        <a:ea typeface="+mn-ea"/>
                                        <a:cs typeface="+mn-cs"/>
                                      </a:rPr>
                                    </m:ctrlPr>
                                  </m:fPr>
                                  <m:num>
                                    <m:r>
                                      <a:rPr lang="en-US" sz="1600" b="0" i="1" u="none" kern="1200" smtClean="0">
                                        <a:solidFill>
                                          <a:schemeClr val="tx1"/>
                                        </a:solidFill>
                                        <a:effectLst/>
                                        <a:latin typeface="Cambria Math" panose="02040503050406030204" pitchFamily="18" charset="0"/>
                                        <a:ea typeface="+mn-ea"/>
                                        <a:cs typeface="+mn-cs"/>
                                      </a:rPr>
                                      <m:t>∙</m:t>
                                    </m:r>
                                    <m:r>
                                      <a:rPr lang="ru-RU" sz="1600" b="0" i="1" u="none" kern="1200" smtClean="0">
                                        <a:solidFill>
                                          <a:schemeClr val="tx1"/>
                                        </a:solidFill>
                                        <a:effectLst/>
                                        <a:latin typeface="Cambria Math" panose="02040503050406030204" pitchFamily="18" charset="0"/>
                                        <a:ea typeface="+mn-ea"/>
                                        <a:cs typeface="+mn-cs"/>
                                      </a:rPr>
                                      <m:t>0.000472</m:t>
                                    </m:r>
                                    <m:r>
                                      <a:rPr lang="en-US" sz="1600" b="0" i="1" u="none" kern="1200" smtClean="0">
                                        <a:solidFill>
                                          <a:schemeClr val="tx1"/>
                                        </a:solidFill>
                                        <a:effectLst/>
                                        <a:latin typeface="Cambria Math" panose="02040503050406030204" pitchFamily="18" charset="0"/>
                                        <a:ea typeface="+mn-ea"/>
                                        <a:cs typeface="+mn-cs"/>
                                      </a:rPr>
                                      <m:t>∙</m:t>
                                    </m:r>
                                    <m:sSub>
                                      <m:sSubPr>
                                        <m:ctrlPr>
                                          <a:rPr lang="en-US" sz="1600" b="0" i="1" u="none" kern="1200" smtClean="0">
                                            <a:solidFill>
                                              <a:schemeClr val="tx1"/>
                                            </a:solidFill>
                                            <a:effectLst/>
                                            <a:latin typeface="Cambria Math" panose="02040503050406030204" pitchFamily="18" charset="0"/>
                                            <a:ea typeface="+mn-ea"/>
                                            <a:cs typeface="+mn-cs"/>
                                          </a:rPr>
                                        </m:ctrlPr>
                                      </m:sSubPr>
                                      <m:e>
                                        <m:r>
                                          <a:rPr lang="en-US" sz="1600" b="0" i="1" u="none" kern="1200" smtClean="0">
                                            <a:solidFill>
                                              <a:schemeClr val="tx1"/>
                                            </a:solidFill>
                                            <a:effectLst/>
                                            <a:latin typeface="Cambria Math" panose="02040503050406030204" pitchFamily="18" charset="0"/>
                                            <a:ea typeface="+mn-ea"/>
                                            <a:cs typeface="+mn-cs"/>
                                          </a:rPr>
                                          <m:t>𝐷</m:t>
                                        </m:r>
                                      </m:e>
                                      <m:sub>
                                        <m:r>
                                          <a:rPr lang="en-US" sz="1600" b="0" i="1" u="none" kern="1200" smtClean="0">
                                            <a:solidFill>
                                              <a:schemeClr val="tx1"/>
                                            </a:solidFill>
                                            <a:effectLst/>
                                            <a:latin typeface="Cambria Math" panose="02040503050406030204" pitchFamily="18" charset="0"/>
                                            <a:ea typeface="+mn-ea"/>
                                            <a:cs typeface="+mn-cs"/>
                                          </a:rPr>
                                          <m:t>𝑝</m:t>
                                        </m:r>
                                      </m:sub>
                                    </m:sSub>
                                  </m:num>
                                  <m:den>
                                    <m:sSub>
                                      <m:sSubPr>
                                        <m:ctrlPr>
                                          <a:rPr lang="en-US" sz="1600" b="0" i="1" u="none" kern="1200" smtClean="0">
                                            <a:solidFill>
                                              <a:schemeClr val="tx1"/>
                                            </a:solidFill>
                                            <a:effectLst/>
                                            <a:latin typeface="Cambria Math" panose="02040503050406030204" pitchFamily="18" charset="0"/>
                                            <a:ea typeface="+mn-ea"/>
                                            <a:cs typeface="+mn-cs"/>
                                          </a:rPr>
                                        </m:ctrlPr>
                                      </m:sSubPr>
                                      <m:e>
                                        <m:r>
                                          <a:rPr lang="en-US" sz="1600" b="0" i="1" u="none" kern="1200" smtClean="0">
                                            <a:solidFill>
                                              <a:schemeClr val="tx1"/>
                                            </a:solidFill>
                                            <a:effectLst/>
                                            <a:latin typeface="Cambria Math" panose="02040503050406030204" pitchFamily="18" charset="0"/>
                                            <a:ea typeface="+mn-ea"/>
                                            <a:cs typeface="+mn-cs"/>
                                          </a:rPr>
                                          <m:t>𝑁</m:t>
                                        </m:r>
                                      </m:e>
                                      <m:sub>
                                        <m:r>
                                          <a:rPr lang="en-US" sz="1600" b="0" i="1" u="none" kern="1200" smtClean="0">
                                            <a:solidFill>
                                              <a:schemeClr val="tx1"/>
                                            </a:solidFill>
                                            <a:effectLst/>
                                            <a:latin typeface="Cambria Math" panose="02040503050406030204" pitchFamily="18" charset="0"/>
                                            <a:ea typeface="+mn-ea"/>
                                            <a:cs typeface="+mn-cs"/>
                                          </a:rPr>
                                          <m:t>𝑝</m:t>
                                        </m:r>
                                      </m:sub>
                                    </m:sSub>
                                  </m:den>
                                </m:f>
                                <m:r>
                                  <m:rPr>
                                    <m:nor/>
                                  </m:rPr>
                                  <a:rPr lang="ru-RU" sz="1600" b="0" i="0" u="none" kern="1200" smtClean="0">
                                    <a:solidFill>
                                      <a:schemeClr val="tx1"/>
                                    </a:solidFill>
                                    <a:effectLst/>
                                    <a:latin typeface="Cambria Math" panose="02040503050406030204" pitchFamily="18" charset="0"/>
                                    <a:ea typeface="+mn-ea"/>
                                    <a:cs typeface="+mn-cs"/>
                                  </a:rPr>
                                  <m:t> </m:t>
                                </m:r>
                                <m:d>
                                  <m:dPr>
                                    <m:begChr m:val="["/>
                                    <m:endChr m:val="]"/>
                                    <m:ctrlPr>
                                      <a:rPr lang="ru-RU" sz="1600" b="0" i="1" u="none" kern="1200" smtClean="0">
                                        <a:solidFill>
                                          <a:schemeClr val="tx1"/>
                                        </a:solidFill>
                                        <a:effectLst/>
                                        <a:latin typeface="Cambria Math" panose="02040503050406030204" pitchFamily="18" charset="0"/>
                                        <a:ea typeface="+mn-ea"/>
                                        <a:cs typeface="+mn-cs"/>
                                      </a:rPr>
                                    </m:ctrlPr>
                                  </m:dPr>
                                  <m:e>
                                    <m:f>
                                      <m:fPr>
                                        <m:type m:val="lin"/>
                                        <m:ctrlPr>
                                          <a:rPr lang="ru-RU" sz="1600" b="0" i="1" u="none" kern="1200" smtClean="0">
                                            <a:solidFill>
                                              <a:schemeClr val="tx1"/>
                                            </a:solidFill>
                                            <a:effectLst/>
                                            <a:latin typeface="Cambria Math" panose="02040503050406030204" pitchFamily="18" charset="0"/>
                                            <a:ea typeface="+mn-ea"/>
                                            <a:cs typeface="+mn-cs"/>
                                          </a:rPr>
                                        </m:ctrlPr>
                                      </m:fPr>
                                      <m:num>
                                        <m:r>
                                          <a:rPr lang="ru-RU" sz="1600" b="0" i="1" u="none" kern="1200" smtClean="0">
                                            <a:solidFill>
                                              <a:schemeClr val="tx1"/>
                                            </a:solidFill>
                                            <a:effectLst/>
                                            <a:latin typeface="Cambria Math" panose="02040503050406030204" pitchFamily="18" charset="0"/>
                                            <a:ea typeface="+mn-ea"/>
                                            <a:cs typeface="+mn-cs"/>
                                          </a:rPr>
                                          <m:t>см</m:t>
                                        </m:r>
                                      </m:num>
                                      <m:den>
                                        <m:r>
                                          <a:rPr lang="ru-RU" sz="1600" b="0" i="1" u="none" kern="1200" smtClean="0">
                                            <a:solidFill>
                                              <a:schemeClr val="tx1"/>
                                            </a:solidFill>
                                            <a:effectLst/>
                                            <a:latin typeface="Cambria Math" panose="02040503050406030204" pitchFamily="18" charset="0"/>
                                            <a:ea typeface="+mn-ea"/>
                                            <a:cs typeface="+mn-cs"/>
                                          </a:rPr>
                                          <m:t>с</m:t>
                                        </m:r>
                                      </m:den>
                                    </m:f>
                                  </m:e>
                                </m:d>
                                <m:r>
                                  <m:rPr>
                                    <m:nor/>
                                  </m:rPr>
                                  <a:rPr lang="ru-RU" sz="1600" u="none" kern="1200" smtClean="0">
                                    <a:solidFill>
                                      <a:schemeClr val="tx1"/>
                                    </a:solidFill>
                                    <a:effectLst/>
                                    <a:latin typeface="+mn-lt"/>
                                    <a:ea typeface="+mn-ea"/>
                                    <a:cs typeface="+mn-cs"/>
                                  </a:rPr>
                                  <m:t>,</m:t>
                                </m:r>
                              </m:oMath>
                            </m:oMathPara>
                          </a14:m>
                          <a:endParaRPr lang="ru-RU" sz="1600" u="none" kern="1200" dirty="0">
                            <a:solidFill>
                              <a:schemeClr val="tx1"/>
                            </a:solidFill>
                            <a:effectLst/>
                            <a:latin typeface="+mn-lt"/>
                            <a:ea typeface="+mn-ea"/>
                            <a:cs typeface="+mn-cs"/>
                          </a:endParaRPr>
                        </a:p>
                      </a:txBody>
                      <a:tcPr marL="80201" marR="80201" marT="40100" marB="40100" anchor="ctr"/>
                    </a:tc>
                    <a:tc>
                      <a:txBody>
                        <a:bodyPr/>
                        <a:lstStyle/>
                        <a:p>
                          <a:pPr algn="r">
                            <a:spcAft>
                              <a:spcPts val="0"/>
                            </a:spcAft>
                          </a:pPr>
                          <a:r>
                            <a:rPr lang="en-US" sz="1400" dirty="0"/>
                            <a:t>(1</a:t>
                          </a:r>
                          <a:r>
                            <a:rPr lang="ru-RU" sz="1400" dirty="0"/>
                            <a:t>5</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7" name="Таблица 6">
                <a:extLst>
                  <a:ext uri="{FF2B5EF4-FFF2-40B4-BE49-F238E27FC236}">
                    <a16:creationId xmlns:a16="http://schemas.microsoft.com/office/drawing/2014/main" id="{0AA615B9-9543-4F9B-8C8E-521258599830}"/>
                  </a:ext>
                </a:extLst>
              </p:cNvPr>
              <p:cNvGraphicFramePr>
                <a:graphicFrameLocks noGrp="1"/>
              </p:cNvGraphicFramePr>
              <p:nvPr>
                <p:extLst/>
              </p:nvPr>
            </p:nvGraphicFramePr>
            <p:xfrm>
              <a:off x="962407" y="4188322"/>
              <a:ext cx="8822055" cy="511449"/>
            </p:xfrm>
            <a:graphic>
              <a:graphicData uri="http://schemas.openxmlformats.org/drawingml/2006/table">
                <a:tbl>
                  <a:tblPr firstRow="1" bandRow="1">
                    <a:tableStyleId>{2D5ABB26-0587-4C30-8999-92F81FD0307C}</a:tableStyleId>
                  </a:tblPr>
                  <a:tblGrid>
                    <a:gridCol w="7813435">
                      <a:extLst>
                        <a:ext uri="{9D8B030D-6E8A-4147-A177-3AD203B41FA5}">
                          <a16:colId xmlns:a16="http://schemas.microsoft.com/office/drawing/2014/main" val="3477846055"/>
                        </a:ext>
                      </a:extLst>
                    </a:gridCol>
                    <a:gridCol w="1008620">
                      <a:extLst>
                        <a:ext uri="{9D8B030D-6E8A-4147-A177-3AD203B41FA5}">
                          <a16:colId xmlns:a16="http://schemas.microsoft.com/office/drawing/2014/main" val="3649031874"/>
                        </a:ext>
                      </a:extLst>
                    </a:gridCol>
                  </a:tblGrid>
                  <a:tr h="511449">
                    <a:tc>
                      <a:txBody>
                        <a:bodyPr/>
                        <a:lstStyle/>
                        <a:p>
                          <a:endParaRPr lang="ru-RU"/>
                        </a:p>
                      </a:txBody>
                      <a:tcPr marL="80201" marR="80201" marT="40100" marB="40100" anchor="ctr">
                        <a:blipFill>
                          <a:blip r:embed="rId2"/>
                          <a:stretch>
                            <a:fillRect t="-51190" r="-12938" b="-91667"/>
                          </a:stretch>
                        </a:blipFill>
                      </a:tcPr>
                    </a:tc>
                    <a:tc>
                      <a:txBody>
                        <a:bodyPr/>
                        <a:lstStyle/>
                        <a:p>
                          <a:pPr algn="r">
                            <a:spcAft>
                              <a:spcPts val="0"/>
                            </a:spcAft>
                          </a:pPr>
                          <a:r>
                            <a:rPr lang="en-US" sz="1400" dirty="0"/>
                            <a:t>(1</a:t>
                          </a:r>
                          <a:r>
                            <a:rPr lang="ru-RU" sz="1400" dirty="0"/>
                            <a:t>5</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8" name="Таблица 7">
                <a:extLst>
                  <a:ext uri="{FF2B5EF4-FFF2-40B4-BE49-F238E27FC236}">
                    <a16:creationId xmlns:a16="http://schemas.microsoft.com/office/drawing/2014/main" id="{708A2C8E-65A1-4A95-9402-34EE93D504B0}"/>
                  </a:ext>
                </a:extLst>
              </p:cNvPr>
              <p:cNvGraphicFramePr>
                <a:graphicFrameLocks noGrp="1"/>
              </p:cNvGraphicFramePr>
              <p:nvPr>
                <p:extLst/>
              </p:nvPr>
            </p:nvGraphicFramePr>
            <p:xfrm>
              <a:off x="962407" y="2975560"/>
              <a:ext cx="8822055" cy="511449"/>
            </p:xfrm>
            <a:graphic>
              <a:graphicData uri="http://schemas.openxmlformats.org/drawingml/2006/table">
                <a:tbl>
                  <a:tblPr firstRow="1" bandRow="1">
                    <a:tableStyleId>{2D5ABB26-0587-4C30-8999-92F81FD0307C}</a:tableStyleId>
                  </a:tblPr>
                  <a:tblGrid>
                    <a:gridCol w="7813435">
                      <a:extLst>
                        <a:ext uri="{9D8B030D-6E8A-4147-A177-3AD203B41FA5}">
                          <a16:colId xmlns:a16="http://schemas.microsoft.com/office/drawing/2014/main" val="3477846055"/>
                        </a:ext>
                      </a:extLst>
                    </a:gridCol>
                    <a:gridCol w="1008620">
                      <a:extLst>
                        <a:ext uri="{9D8B030D-6E8A-4147-A177-3AD203B41FA5}">
                          <a16:colId xmlns:a16="http://schemas.microsoft.com/office/drawing/2014/main" val="3649031874"/>
                        </a:ext>
                      </a:extLst>
                    </a:gridCol>
                  </a:tblGrid>
                  <a:tr h="51144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u="none" kern="1200" smtClean="0">
                                        <a:solidFill>
                                          <a:schemeClr val="tx1"/>
                                        </a:solidFill>
                                        <a:effectLst/>
                                        <a:latin typeface="Cambria Math" panose="02040503050406030204" pitchFamily="18" charset="0"/>
                                        <a:ea typeface="+mn-ea"/>
                                        <a:cs typeface="+mn-cs"/>
                                      </a:rPr>
                                    </m:ctrlPr>
                                  </m:sSubPr>
                                  <m:e>
                                    <m:r>
                                      <a:rPr lang="en-US" sz="1600" b="0" i="1" u="none" kern="1200" smtClean="0">
                                        <a:solidFill>
                                          <a:schemeClr val="tx1"/>
                                        </a:solidFill>
                                        <a:effectLst/>
                                        <a:latin typeface="Cambria Math" panose="02040503050406030204" pitchFamily="18" charset="0"/>
                                        <a:ea typeface="+mn-ea"/>
                                        <a:cs typeface="+mn-cs"/>
                                      </a:rPr>
                                      <m:t>𝑁</m:t>
                                    </m:r>
                                  </m:e>
                                  <m:sub>
                                    <m:r>
                                      <a:rPr lang="en-US" sz="1600" b="0" i="1" u="none" kern="1200" smtClean="0">
                                        <a:solidFill>
                                          <a:schemeClr val="tx1"/>
                                        </a:solidFill>
                                        <a:effectLst/>
                                        <a:latin typeface="Cambria Math" panose="02040503050406030204" pitchFamily="18" charset="0"/>
                                        <a:ea typeface="+mn-ea"/>
                                        <a:cs typeface="+mn-cs"/>
                                      </a:rPr>
                                      <m:t>𝑝</m:t>
                                    </m:r>
                                  </m:sub>
                                </m:sSub>
                                <m:r>
                                  <a:rPr lang="ru-RU" sz="1600" b="0" i="1" u="none" kern="1200" smtClean="0">
                                    <a:solidFill>
                                      <a:schemeClr val="tx1"/>
                                    </a:solidFill>
                                    <a:effectLst/>
                                    <a:latin typeface="Cambria Math" panose="02040503050406030204" pitchFamily="18" charset="0"/>
                                    <a:ea typeface="+mn-ea"/>
                                    <a:cs typeface="+mn-cs"/>
                                  </a:rPr>
                                  <m:t>=</m:t>
                                </m:r>
                                <m:d>
                                  <m:dPr>
                                    <m:ctrlPr>
                                      <a:rPr lang="ru-RU" sz="1600" b="0" i="1" u="none" kern="1200" smtClean="0">
                                        <a:solidFill>
                                          <a:schemeClr val="tx1"/>
                                        </a:solidFill>
                                        <a:effectLst/>
                                        <a:latin typeface="Cambria Math" panose="02040503050406030204" pitchFamily="18" charset="0"/>
                                        <a:ea typeface="+mn-ea"/>
                                        <a:cs typeface="+mn-cs"/>
                                      </a:rPr>
                                    </m:ctrlPr>
                                  </m:dPr>
                                  <m:e>
                                    <m:sSub>
                                      <m:sSubPr>
                                        <m:ctrlPr>
                                          <a:rPr lang="en-US" sz="1600" b="0" i="1" u="none" kern="1200" smtClean="0">
                                            <a:solidFill>
                                              <a:schemeClr val="tx1"/>
                                            </a:solidFill>
                                            <a:effectLst/>
                                            <a:latin typeface="Cambria Math" panose="02040503050406030204" pitchFamily="18" charset="0"/>
                                            <a:ea typeface="+mn-ea"/>
                                            <a:cs typeface="+mn-cs"/>
                                          </a:rPr>
                                        </m:ctrlPr>
                                      </m:sSubPr>
                                      <m:e>
                                        <m:r>
                                          <a:rPr lang="en-US" sz="1600" b="0" i="1" u="none" kern="1200" smtClean="0">
                                            <a:solidFill>
                                              <a:schemeClr val="tx1"/>
                                            </a:solidFill>
                                            <a:effectLst/>
                                            <a:latin typeface="Cambria Math" panose="02040503050406030204" pitchFamily="18" charset="0"/>
                                            <a:ea typeface="+mn-ea"/>
                                            <a:cs typeface="+mn-cs"/>
                                          </a:rPr>
                                          <m:t>𝑁</m:t>
                                        </m:r>
                                      </m:e>
                                      <m:sub>
                                        <m:r>
                                          <a:rPr lang="en-US" sz="1600" b="0" i="1" u="none" kern="1200" smtClean="0">
                                            <a:solidFill>
                                              <a:schemeClr val="tx1"/>
                                            </a:solidFill>
                                            <a:effectLst/>
                                            <a:latin typeface="Cambria Math" panose="02040503050406030204" pitchFamily="18" charset="0"/>
                                            <a:ea typeface="+mn-ea"/>
                                            <a:cs typeface="+mn-cs"/>
                                          </a:rPr>
                                          <m:t>𝑎</m:t>
                                        </m:r>
                                      </m:sub>
                                    </m:sSub>
                                    <m:r>
                                      <a:rPr lang="en-US" sz="1600" b="0" i="1" u="none" kern="1200" smtClean="0">
                                        <a:solidFill>
                                          <a:schemeClr val="tx1"/>
                                        </a:solidFill>
                                        <a:effectLst/>
                                        <a:latin typeface="Cambria Math" panose="02040503050406030204" pitchFamily="18" charset="0"/>
                                        <a:ea typeface="+mn-ea"/>
                                        <a:cs typeface="+mn-cs"/>
                                      </a:rPr>
                                      <m:t>+2</m:t>
                                    </m:r>
                                  </m:e>
                                </m:d>
                                <m:r>
                                  <a:rPr lang="en-US" sz="1600" b="0" i="1" u="none" kern="1200" smtClean="0">
                                    <a:solidFill>
                                      <a:schemeClr val="tx1"/>
                                    </a:solidFill>
                                    <a:effectLst/>
                                    <a:latin typeface="Cambria Math" panose="02040503050406030204" pitchFamily="18" charset="0"/>
                                    <a:ea typeface="+mn-ea"/>
                                    <a:cs typeface="+mn-cs"/>
                                  </a:rPr>
                                  <m:t>+2</m:t>
                                </m:r>
                                <m:rad>
                                  <m:radPr>
                                    <m:degHide m:val="on"/>
                                    <m:ctrlPr>
                                      <a:rPr lang="en-US" sz="1600" b="0" i="1" u="none" kern="1200" smtClean="0">
                                        <a:solidFill>
                                          <a:schemeClr val="tx1"/>
                                        </a:solidFill>
                                        <a:effectLst/>
                                        <a:latin typeface="Cambria Math" panose="02040503050406030204" pitchFamily="18" charset="0"/>
                                        <a:ea typeface="+mn-ea"/>
                                        <a:cs typeface="+mn-cs"/>
                                      </a:rPr>
                                    </m:ctrlPr>
                                  </m:radPr>
                                  <m:deg/>
                                  <m:e>
                                    <m:r>
                                      <a:rPr lang="en-US" sz="1600" b="0" i="1" u="none" kern="1200" smtClean="0">
                                        <a:solidFill>
                                          <a:schemeClr val="tx1"/>
                                        </a:solidFill>
                                        <a:effectLst/>
                                        <a:latin typeface="Cambria Math" panose="02040503050406030204" pitchFamily="18" charset="0"/>
                                        <a:ea typeface="+mn-ea"/>
                                        <a:cs typeface="+mn-cs"/>
                                      </a:rPr>
                                      <m:t>1+</m:t>
                                    </m:r>
                                    <m:sSub>
                                      <m:sSubPr>
                                        <m:ctrlPr>
                                          <a:rPr lang="en-US" sz="1600" b="0" i="1" u="none" kern="1200" smtClean="0">
                                            <a:solidFill>
                                              <a:schemeClr val="tx1"/>
                                            </a:solidFill>
                                            <a:effectLst/>
                                            <a:latin typeface="Cambria Math" panose="02040503050406030204" pitchFamily="18" charset="0"/>
                                            <a:ea typeface="+mn-ea"/>
                                            <a:cs typeface="+mn-cs"/>
                                          </a:rPr>
                                        </m:ctrlPr>
                                      </m:sSubPr>
                                      <m:e>
                                        <m:r>
                                          <a:rPr lang="en-US" sz="1600" b="0" i="1" u="none" kern="1200" smtClean="0">
                                            <a:solidFill>
                                              <a:schemeClr val="tx1"/>
                                            </a:solidFill>
                                            <a:effectLst/>
                                            <a:latin typeface="Cambria Math" panose="02040503050406030204" pitchFamily="18" charset="0"/>
                                            <a:ea typeface="+mn-ea"/>
                                            <a:cs typeface="+mn-cs"/>
                                          </a:rPr>
                                          <m:t>𝑁</m:t>
                                        </m:r>
                                      </m:e>
                                      <m:sub>
                                        <m:r>
                                          <a:rPr lang="en-US" sz="1600" b="0" i="1" u="none" kern="1200" smtClean="0">
                                            <a:solidFill>
                                              <a:schemeClr val="tx1"/>
                                            </a:solidFill>
                                            <a:effectLst/>
                                            <a:latin typeface="Cambria Math" panose="02040503050406030204" pitchFamily="18" charset="0"/>
                                            <a:ea typeface="+mn-ea"/>
                                            <a:cs typeface="+mn-cs"/>
                                          </a:rPr>
                                          <m:t>𝑎</m:t>
                                        </m:r>
                                      </m:sub>
                                    </m:sSub>
                                  </m:e>
                                </m:rad>
                                <m:r>
                                  <m:rPr>
                                    <m:nor/>
                                  </m:rPr>
                                  <a:rPr lang="ru-RU" sz="1600" u="none" kern="1200" smtClean="0">
                                    <a:solidFill>
                                      <a:schemeClr val="tx1"/>
                                    </a:solidFill>
                                    <a:effectLst/>
                                    <a:latin typeface="+mn-lt"/>
                                    <a:ea typeface="+mn-ea"/>
                                    <a:cs typeface="+mn-cs"/>
                                  </a:rPr>
                                  <m:t>,</m:t>
                                </m:r>
                              </m:oMath>
                            </m:oMathPara>
                          </a14:m>
                          <a:endParaRPr lang="ru-RU" sz="1600" u="none" kern="1200" dirty="0">
                            <a:solidFill>
                              <a:schemeClr val="tx1"/>
                            </a:solidFill>
                            <a:effectLst/>
                            <a:latin typeface="+mn-lt"/>
                            <a:ea typeface="+mn-ea"/>
                            <a:cs typeface="+mn-cs"/>
                          </a:endParaRPr>
                        </a:p>
                      </a:txBody>
                      <a:tcPr marL="80201" marR="80201" marT="40100" marB="40100" anchor="ctr"/>
                    </a:tc>
                    <a:tc>
                      <a:txBody>
                        <a:bodyPr/>
                        <a:lstStyle/>
                        <a:p>
                          <a:pPr algn="r">
                            <a:spcAft>
                              <a:spcPts val="0"/>
                            </a:spcAft>
                          </a:pPr>
                          <a:r>
                            <a:rPr lang="en-US" sz="1400" dirty="0"/>
                            <a:t>(1</a:t>
                          </a:r>
                          <a:r>
                            <a:rPr lang="ru-RU" sz="1400" dirty="0"/>
                            <a:t>4</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8" name="Таблица 7">
                <a:extLst>
                  <a:ext uri="{FF2B5EF4-FFF2-40B4-BE49-F238E27FC236}">
                    <a16:creationId xmlns:a16="http://schemas.microsoft.com/office/drawing/2014/main" id="{708A2C8E-65A1-4A95-9402-34EE93D504B0}"/>
                  </a:ext>
                </a:extLst>
              </p:cNvPr>
              <p:cNvGraphicFramePr>
                <a:graphicFrameLocks noGrp="1"/>
              </p:cNvGraphicFramePr>
              <p:nvPr>
                <p:extLst/>
              </p:nvPr>
            </p:nvGraphicFramePr>
            <p:xfrm>
              <a:off x="962407" y="2975560"/>
              <a:ext cx="8822055" cy="511449"/>
            </p:xfrm>
            <a:graphic>
              <a:graphicData uri="http://schemas.openxmlformats.org/drawingml/2006/table">
                <a:tbl>
                  <a:tblPr firstRow="1" bandRow="1">
                    <a:tableStyleId>{2D5ABB26-0587-4C30-8999-92F81FD0307C}</a:tableStyleId>
                  </a:tblPr>
                  <a:tblGrid>
                    <a:gridCol w="7813435">
                      <a:extLst>
                        <a:ext uri="{9D8B030D-6E8A-4147-A177-3AD203B41FA5}">
                          <a16:colId xmlns:a16="http://schemas.microsoft.com/office/drawing/2014/main" val="3477846055"/>
                        </a:ext>
                      </a:extLst>
                    </a:gridCol>
                    <a:gridCol w="1008620">
                      <a:extLst>
                        <a:ext uri="{9D8B030D-6E8A-4147-A177-3AD203B41FA5}">
                          <a16:colId xmlns:a16="http://schemas.microsoft.com/office/drawing/2014/main" val="3649031874"/>
                        </a:ext>
                      </a:extLst>
                    </a:gridCol>
                  </a:tblGrid>
                  <a:tr h="511449">
                    <a:tc>
                      <a:txBody>
                        <a:bodyPr/>
                        <a:lstStyle/>
                        <a:p>
                          <a:endParaRPr lang="ru-RU"/>
                        </a:p>
                      </a:txBody>
                      <a:tcPr marL="80201" marR="80201" marT="40100" marB="40100" anchor="ctr">
                        <a:blipFill>
                          <a:blip r:embed="rId3"/>
                          <a:stretch>
                            <a:fillRect r="-12938"/>
                          </a:stretch>
                        </a:blipFill>
                      </a:tcPr>
                    </a:tc>
                    <a:tc>
                      <a:txBody>
                        <a:bodyPr/>
                        <a:lstStyle/>
                        <a:p>
                          <a:pPr algn="r">
                            <a:spcAft>
                              <a:spcPts val="0"/>
                            </a:spcAft>
                          </a:pPr>
                          <a:r>
                            <a:rPr lang="en-US" sz="1400" dirty="0"/>
                            <a:t>(1</a:t>
                          </a:r>
                          <a:r>
                            <a:rPr lang="ru-RU" sz="1400" dirty="0"/>
                            <a:t>4</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p:spTree>
    <p:extLst>
      <p:ext uri="{BB962C8B-B14F-4D97-AF65-F5344CB8AC3E}">
        <p14:creationId xmlns:p14="http://schemas.microsoft.com/office/powerpoint/2010/main" val="5405491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466F1FE-7DAE-44A2-9737-E0D40605602B}"/>
              </a:ext>
            </a:extLst>
          </p:cNvPr>
          <p:cNvSpPr>
            <a:spLocks noGrp="1"/>
          </p:cNvSpPr>
          <p:nvPr>
            <p:ph type="title"/>
          </p:nvPr>
        </p:nvSpPr>
        <p:spPr/>
        <p:txBody>
          <a:bodyPr>
            <a:normAutofit/>
          </a:bodyPr>
          <a:lstStyle/>
          <a:p>
            <a:r>
              <a:rPr lang="ru-RU" sz="3508" dirty="0">
                <a:solidFill>
                  <a:schemeClr val="tx1"/>
                </a:solidFill>
              </a:rPr>
              <a:t>Герметичность ограждающих сооружений</a:t>
            </a:r>
          </a:p>
        </p:txBody>
      </p:sp>
      <p:sp>
        <p:nvSpPr>
          <p:cNvPr id="3" name="Объект 2">
            <a:extLst>
              <a:ext uri="{FF2B5EF4-FFF2-40B4-BE49-F238E27FC236}">
                <a16:creationId xmlns:a16="http://schemas.microsoft.com/office/drawing/2014/main" id="{2B7F49E7-1F5D-4471-9D7E-668F42A98D6F}"/>
              </a:ext>
            </a:extLst>
          </p:cNvPr>
          <p:cNvSpPr>
            <a:spLocks noGrp="1"/>
          </p:cNvSpPr>
          <p:nvPr>
            <p:ph idx="1"/>
          </p:nvPr>
        </p:nvSpPr>
        <p:spPr/>
        <p:txBody>
          <a:bodyPr/>
          <a:lstStyle/>
          <a:p>
            <a:pPr marL="0" indent="388479" algn="just">
              <a:lnSpc>
                <a:spcPct val="150000"/>
              </a:lnSpc>
              <a:spcBef>
                <a:spcPts val="0"/>
              </a:spcBef>
              <a:spcAft>
                <a:spcPts val="0"/>
              </a:spcAft>
              <a:tabLst>
                <a:tab pos="0" algn="l"/>
              </a:tabLst>
            </a:pPr>
            <a:r>
              <a:rPr lang="ru-RU" dirty="0">
                <a:solidFill>
                  <a:schemeClr val="tx1"/>
                </a:solidFill>
              </a:rPr>
              <a:t>Следует создать концентрацию загрязнений в воздухе за пределами чистого помещения или оборудования до уровня, превышающего показание на шкале сканера 0,1%. Утечка имеет место, если показание сканера превышает 0,01%</a:t>
            </a:r>
            <a:r>
              <a:rPr lang="en-US" dirty="0">
                <a:solidFill>
                  <a:schemeClr val="tx1"/>
                </a:solidFill>
              </a:rPr>
              <a:t>.</a:t>
            </a:r>
            <a:endParaRPr lang="ru-RU" dirty="0">
              <a:solidFill>
                <a:schemeClr val="tx1"/>
              </a:solidFill>
            </a:endParaRPr>
          </a:p>
          <a:p>
            <a:pPr marL="0" indent="388479" algn="just">
              <a:lnSpc>
                <a:spcPct val="150000"/>
              </a:lnSpc>
              <a:spcBef>
                <a:spcPts val="0"/>
              </a:spcBef>
              <a:spcAft>
                <a:spcPts val="0"/>
              </a:spcAft>
              <a:tabLst>
                <a:tab pos="0" algn="l"/>
              </a:tabLst>
            </a:pPr>
            <a:r>
              <a:rPr lang="ru-RU" dirty="0">
                <a:solidFill>
                  <a:schemeClr val="tx1"/>
                </a:solidFill>
              </a:rPr>
              <a:t>Методика испытания:</a:t>
            </a:r>
          </a:p>
          <a:p>
            <a:pPr marL="0" indent="388479" algn="just">
              <a:lnSpc>
                <a:spcPct val="150000"/>
              </a:lnSpc>
              <a:spcBef>
                <a:spcPts val="0"/>
              </a:spcBef>
              <a:spcAft>
                <a:spcPts val="0"/>
              </a:spcAft>
              <a:buFont typeface="+mj-lt"/>
              <a:buAutoNum type="arabicParenR"/>
              <a:tabLst>
                <a:tab pos="0" algn="l"/>
              </a:tabLst>
            </a:pPr>
            <a:r>
              <a:rPr lang="ru-RU" dirty="0">
                <a:solidFill>
                  <a:schemeClr val="tx1"/>
                </a:solidFill>
              </a:rPr>
              <a:t>определяется концентрация частиц в воздухе за пределами помещения</a:t>
            </a:r>
            <a:r>
              <a:rPr lang="en-US" dirty="0">
                <a:solidFill>
                  <a:schemeClr val="tx1"/>
                </a:solidFill>
              </a:rPr>
              <a:t>;</a:t>
            </a:r>
            <a:endParaRPr lang="ru-RU" dirty="0">
              <a:solidFill>
                <a:schemeClr val="tx1"/>
              </a:solidFill>
            </a:endParaRPr>
          </a:p>
          <a:p>
            <a:pPr marL="0" indent="388479" algn="just">
              <a:lnSpc>
                <a:spcPct val="150000"/>
              </a:lnSpc>
              <a:spcBef>
                <a:spcPts val="0"/>
              </a:spcBef>
              <a:spcAft>
                <a:spcPts val="0"/>
              </a:spcAft>
              <a:buFont typeface="+mj-lt"/>
              <a:buAutoNum type="arabicParenR"/>
              <a:tabLst>
                <a:tab pos="0" algn="l"/>
              </a:tabLst>
            </a:pPr>
            <a:r>
              <a:rPr lang="ru-RU" dirty="0">
                <a:solidFill>
                  <a:schemeClr val="tx1"/>
                </a:solidFill>
              </a:rPr>
              <a:t>для определения утечек производится сканирование на расстоянии не более 5 см от мест соединения, герметизации или границы между поверхностями</a:t>
            </a:r>
            <a:r>
              <a:rPr lang="en-US" dirty="0">
                <a:solidFill>
                  <a:schemeClr val="tx1"/>
                </a:solidFill>
              </a:rPr>
              <a:t> [1]</a:t>
            </a:r>
            <a:r>
              <a:rPr lang="ru-RU" dirty="0">
                <a:solidFill>
                  <a:schemeClr val="tx1"/>
                </a:solidFill>
              </a:rPr>
              <a:t>.</a:t>
            </a:r>
          </a:p>
        </p:txBody>
      </p:sp>
      <p:sp>
        <p:nvSpPr>
          <p:cNvPr id="4" name="Прямоугольник 3">
            <a:extLst>
              <a:ext uri="{FF2B5EF4-FFF2-40B4-BE49-F238E27FC236}">
                <a16:creationId xmlns:a16="http://schemas.microsoft.com/office/drawing/2014/main" id="{65D5C765-5DEE-4C53-AE4B-5EC49049923E}"/>
              </a:ext>
            </a:extLst>
          </p:cNvPr>
          <p:cNvSpPr/>
          <p:nvPr/>
        </p:nvSpPr>
        <p:spPr>
          <a:xfrm>
            <a:off x="908939" y="1046528"/>
            <a:ext cx="7605681" cy="578363"/>
          </a:xfrm>
          <a:prstGeom prst="rect">
            <a:avLst/>
          </a:prstGeom>
        </p:spPr>
        <p:txBody>
          <a:bodyPr wrap="square">
            <a:spAutoFit/>
          </a:bodyPr>
          <a:lstStyle/>
          <a:p>
            <a:pPr defTabSz="401010"/>
            <a:r>
              <a:rPr lang="en-US" sz="1579" dirty="0">
                <a:solidFill>
                  <a:srgbClr val="000000"/>
                </a:solidFill>
                <a:latin typeface="Calibri" panose="020F0502020204030204"/>
              </a:rPr>
              <a:t>[1] </a:t>
            </a:r>
            <a:r>
              <a:rPr lang="ru-RU" sz="1579" dirty="0">
                <a:solidFill>
                  <a:srgbClr val="000000"/>
                </a:solidFill>
                <a:latin typeface="Calibri" panose="020F0502020204030204"/>
              </a:rPr>
              <a:t>ГОСТ Р ИСО 14644-3-2020</a:t>
            </a:r>
            <a:r>
              <a:rPr lang="en-US" sz="1579" dirty="0">
                <a:solidFill>
                  <a:srgbClr val="000000"/>
                </a:solidFill>
                <a:latin typeface="Calibri" panose="020F0502020204030204"/>
              </a:rPr>
              <a:t> </a:t>
            </a:r>
            <a:r>
              <a:rPr lang="ru-RU" sz="1579" dirty="0">
                <a:solidFill>
                  <a:srgbClr val="000000"/>
                </a:solidFill>
                <a:latin typeface="Calibri" panose="020F0502020204030204"/>
              </a:rPr>
              <a:t>Чистые помещения и связанные с ними контролируемые среды. Часть 3. Методы испытаний</a:t>
            </a:r>
          </a:p>
        </p:txBody>
      </p:sp>
      <p:sp>
        <p:nvSpPr>
          <p:cNvPr id="5" name="TextBox 4">
            <a:extLst>
              <a:ext uri="{FF2B5EF4-FFF2-40B4-BE49-F238E27FC236}">
                <a16:creationId xmlns:a16="http://schemas.microsoft.com/office/drawing/2014/main" id="{456B413F-66D5-49FF-B976-868AD0B1156C}"/>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1</a:t>
            </a:r>
            <a:r>
              <a:rPr lang="en-US" sz="1754" dirty="0">
                <a:solidFill>
                  <a:srgbClr val="000000"/>
                </a:solidFill>
                <a:latin typeface="Calibri" panose="020F0502020204030204"/>
              </a:rPr>
              <a:t>9</a:t>
            </a:r>
            <a:endParaRPr lang="ru-RU" sz="1754" dirty="0">
              <a:solidFill>
                <a:srgbClr val="000000"/>
              </a:solidFill>
              <a:latin typeface="Calibri" panose="020F0502020204030204"/>
            </a:endParaRPr>
          </a:p>
        </p:txBody>
      </p:sp>
    </p:spTree>
    <p:extLst>
      <p:ext uri="{BB962C8B-B14F-4D97-AF65-F5344CB8AC3E}">
        <p14:creationId xmlns:p14="http://schemas.microsoft.com/office/powerpoint/2010/main" val="907888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5F24BD-8C38-4C12-A3B7-5C0FC89F3ACC}"/>
              </a:ext>
            </a:extLst>
          </p:cNvPr>
          <p:cNvSpPr>
            <a:spLocks noGrp="1"/>
          </p:cNvSpPr>
          <p:nvPr>
            <p:ph type="title"/>
          </p:nvPr>
        </p:nvSpPr>
        <p:spPr/>
        <p:txBody>
          <a:bodyPr>
            <a:normAutofit/>
          </a:bodyPr>
          <a:lstStyle/>
          <a:p>
            <a:r>
              <a:rPr lang="ru-RU" sz="3508" dirty="0">
                <a:solidFill>
                  <a:schemeClr val="tx1"/>
                </a:solidFill>
              </a:rPr>
              <a:t>Температура и влажность</a:t>
            </a:r>
          </a:p>
        </p:txBody>
      </p:sp>
      <p:sp>
        <p:nvSpPr>
          <p:cNvPr id="3" name="Объект 2">
            <a:extLst>
              <a:ext uri="{FF2B5EF4-FFF2-40B4-BE49-F238E27FC236}">
                <a16:creationId xmlns:a16="http://schemas.microsoft.com/office/drawing/2014/main" id="{675EEA39-CCD5-49E8-B22D-A65D6C27C252}"/>
              </a:ext>
            </a:extLst>
          </p:cNvPr>
          <p:cNvSpPr>
            <a:spLocks noGrp="1"/>
          </p:cNvSpPr>
          <p:nvPr>
            <p:ph idx="1"/>
          </p:nvPr>
        </p:nvSpPr>
        <p:spPr>
          <a:xfrm>
            <a:off x="962407" y="2607874"/>
            <a:ext cx="6336650" cy="3873657"/>
          </a:xfrm>
        </p:spPr>
        <p:txBody>
          <a:bodyPr>
            <a:noAutofit/>
          </a:bodyPr>
          <a:lstStyle/>
          <a:p>
            <a:pPr marL="0" indent="388479" algn="just">
              <a:lnSpc>
                <a:spcPct val="150000"/>
              </a:lnSpc>
              <a:spcBef>
                <a:spcPts val="0"/>
              </a:spcBef>
              <a:spcAft>
                <a:spcPts val="0"/>
              </a:spcAft>
            </a:pPr>
            <a:r>
              <a:rPr lang="ru-RU" dirty="0">
                <a:solidFill>
                  <a:schemeClr val="tx1"/>
                </a:solidFill>
              </a:rPr>
              <a:t>Методика испытаний:</a:t>
            </a:r>
          </a:p>
          <a:p>
            <a:pPr marL="0" indent="388479" algn="just">
              <a:lnSpc>
                <a:spcPct val="150000"/>
              </a:lnSpc>
              <a:spcBef>
                <a:spcPts val="0"/>
              </a:spcBef>
              <a:spcAft>
                <a:spcPts val="0"/>
              </a:spcAft>
              <a:buFont typeface="+mj-lt"/>
              <a:buAutoNum type="arabicParenR"/>
            </a:pPr>
            <a:r>
              <a:rPr lang="ru-RU" dirty="0">
                <a:solidFill>
                  <a:schemeClr val="tx1"/>
                </a:solidFill>
              </a:rPr>
              <a:t>определяется требуемая величина влажности и температуры и допустимые отклонения от нее</a:t>
            </a:r>
            <a:r>
              <a:rPr lang="en-US" dirty="0">
                <a:solidFill>
                  <a:schemeClr val="tx1"/>
                </a:solidFill>
              </a:rPr>
              <a:t>;</a:t>
            </a:r>
          </a:p>
          <a:p>
            <a:pPr marL="0" indent="388479" algn="just">
              <a:lnSpc>
                <a:spcPct val="150000"/>
              </a:lnSpc>
              <a:buFont typeface="+mj-lt"/>
              <a:buAutoNum type="arabicParenR"/>
            </a:pPr>
            <a:r>
              <a:rPr lang="ru-RU" dirty="0">
                <a:solidFill>
                  <a:schemeClr val="tx1"/>
                </a:solidFill>
              </a:rPr>
              <a:t>выполняются измерения вне помещения для получения информации о наружных условиях</a:t>
            </a:r>
            <a:r>
              <a:rPr lang="en-US" dirty="0">
                <a:solidFill>
                  <a:schemeClr val="tx1"/>
                </a:solidFill>
              </a:rPr>
              <a:t>;</a:t>
            </a:r>
          </a:p>
          <a:p>
            <a:pPr marL="0" indent="388479" algn="just">
              <a:lnSpc>
                <a:spcPct val="150000"/>
              </a:lnSpc>
              <a:buFont typeface="+mj-lt"/>
              <a:buAutoNum type="arabicParenR"/>
            </a:pPr>
            <a:r>
              <a:rPr lang="ru-RU" dirty="0">
                <a:solidFill>
                  <a:schemeClr val="tx1"/>
                </a:solidFill>
              </a:rPr>
              <a:t>в нескольких точках (зонах) помещения производятся измерения температуры и влажности</a:t>
            </a:r>
            <a:r>
              <a:rPr lang="en-US" dirty="0">
                <a:solidFill>
                  <a:schemeClr val="tx1"/>
                </a:solidFill>
              </a:rPr>
              <a:t>;</a:t>
            </a:r>
          </a:p>
          <a:p>
            <a:pPr marL="0" indent="388479" algn="just">
              <a:lnSpc>
                <a:spcPct val="150000"/>
              </a:lnSpc>
              <a:buFont typeface="+mj-lt"/>
              <a:buAutoNum type="arabicParenR"/>
            </a:pPr>
            <a:r>
              <a:rPr lang="ru-RU" dirty="0">
                <a:solidFill>
                  <a:schemeClr val="tx1"/>
                </a:solidFill>
              </a:rPr>
              <a:t>производится статистическая обработка полученных данных</a:t>
            </a:r>
            <a:r>
              <a:rPr lang="en-US" dirty="0">
                <a:solidFill>
                  <a:schemeClr val="tx1"/>
                </a:solidFill>
              </a:rPr>
              <a:t>.</a:t>
            </a:r>
            <a:endParaRPr lang="ru-RU" dirty="0">
              <a:solidFill>
                <a:schemeClr val="tx1"/>
              </a:solidFill>
            </a:endParaRPr>
          </a:p>
        </p:txBody>
      </p:sp>
      <p:pic>
        <p:nvPicPr>
          <p:cNvPr id="1028" name="Picture 4" descr="Fluke 975 - измеритель параметров микроклимата комбинированный, цена - по  запросу, описание, характеристики, фото, габаритные размеры - ЗАО Промприбор">
            <a:extLst>
              <a:ext uri="{FF2B5EF4-FFF2-40B4-BE49-F238E27FC236}">
                <a16:creationId xmlns:a16="http://schemas.microsoft.com/office/drawing/2014/main" id="{4F0618C1-6FAB-4E9D-BCAA-8BB4E60927F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33727" y="3108768"/>
            <a:ext cx="2211589" cy="223110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30C5CE9-B8CB-4FB9-B0E3-D0858848C0A8}"/>
              </a:ext>
            </a:extLst>
          </p:cNvPr>
          <p:cNvSpPr txBox="1"/>
          <p:nvPr/>
        </p:nvSpPr>
        <p:spPr>
          <a:xfrm>
            <a:off x="7717727" y="5339872"/>
            <a:ext cx="2443587" cy="470257"/>
          </a:xfrm>
          <a:prstGeom prst="rect">
            <a:avLst/>
          </a:prstGeom>
          <a:noFill/>
        </p:spPr>
        <p:txBody>
          <a:bodyPr wrap="square" rtlCol="0">
            <a:spAutoFit/>
          </a:bodyPr>
          <a:lstStyle/>
          <a:p>
            <a:pPr defTabSz="401010"/>
            <a:r>
              <a:rPr lang="ru-RU" sz="1228" dirty="0">
                <a:solidFill>
                  <a:srgbClr val="000000"/>
                </a:solidFill>
                <a:latin typeface="Calibri" panose="020F0502020204030204"/>
              </a:rPr>
              <a:t>Рис.14. – Измеритель параметров микроклимата</a:t>
            </a:r>
          </a:p>
        </p:txBody>
      </p:sp>
      <p:sp>
        <p:nvSpPr>
          <p:cNvPr id="7" name="TextBox 6">
            <a:extLst>
              <a:ext uri="{FF2B5EF4-FFF2-40B4-BE49-F238E27FC236}">
                <a16:creationId xmlns:a16="http://schemas.microsoft.com/office/drawing/2014/main" id="{09276057-5412-4545-BA46-5C49B60F82A4}"/>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20</a:t>
            </a:r>
          </a:p>
        </p:txBody>
      </p:sp>
    </p:spTree>
    <p:extLst>
      <p:ext uri="{BB962C8B-B14F-4D97-AF65-F5344CB8AC3E}">
        <p14:creationId xmlns:p14="http://schemas.microsoft.com/office/powerpoint/2010/main" val="11384866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34B1A1-6A66-4C0B-B64B-2005237251C2}"/>
              </a:ext>
            </a:extLst>
          </p:cNvPr>
          <p:cNvSpPr>
            <a:spLocks noGrp="1"/>
          </p:cNvSpPr>
          <p:nvPr>
            <p:ph type="title"/>
          </p:nvPr>
        </p:nvSpPr>
        <p:spPr/>
        <p:txBody>
          <a:bodyPr>
            <a:normAutofit/>
          </a:bodyPr>
          <a:lstStyle/>
          <a:p>
            <a:r>
              <a:rPr lang="ru-RU" sz="3508" dirty="0">
                <a:solidFill>
                  <a:schemeClr val="tx1"/>
                </a:solidFill>
              </a:rPr>
              <a:t>Осаждение частиц</a:t>
            </a:r>
          </a:p>
        </p:txBody>
      </p:sp>
      <p:sp>
        <p:nvSpPr>
          <p:cNvPr id="3" name="Объект 2">
            <a:extLst>
              <a:ext uri="{FF2B5EF4-FFF2-40B4-BE49-F238E27FC236}">
                <a16:creationId xmlns:a16="http://schemas.microsoft.com/office/drawing/2014/main" id="{51545798-BC42-4B1C-88EC-1AF8C0830DDB}"/>
              </a:ext>
            </a:extLst>
          </p:cNvPr>
          <p:cNvSpPr>
            <a:spLocks noGrp="1"/>
          </p:cNvSpPr>
          <p:nvPr>
            <p:ph idx="1"/>
          </p:nvPr>
        </p:nvSpPr>
        <p:spPr>
          <a:xfrm>
            <a:off x="962406" y="2607875"/>
            <a:ext cx="8822055" cy="3325654"/>
          </a:xfrm>
        </p:spPr>
        <p:txBody>
          <a:bodyPr/>
          <a:lstStyle/>
          <a:p>
            <a:pPr marL="0" indent="388479" algn="just">
              <a:lnSpc>
                <a:spcPct val="150000"/>
              </a:lnSpc>
              <a:spcBef>
                <a:spcPts val="0"/>
              </a:spcBef>
              <a:spcAft>
                <a:spcPts val="0"/>
              </a:spcAft>
            </a:pPr>
            <a:r>
              <a:rPr lang="ru-RU" dirty="0">
                <a:solidFill>
                  <a:schemeClr val="tx1"/>
                </a:solidFill>
              </a:rPr>
              <a:t>Основной принцип испытания заключается в осаждении частиц на контрольные пластины с последующим определением концентрации и скорости осаждения с использованием микроскопа или фотометра.</a:t>
            </a:r>
          </a:p>
          <a:p>
            <a:pPr marL="0" indent="388479" algn="just">
              <a:lnSpc>
                <a:spcPct val="150000"/>
              </a:lnSpc>
              <a:spcBef>
                <a:spcPts val="0"/>
              </a:spcBef>
              <a:spcAft>
                <a:spcPts val="0"/>
              </a:spcAft>
            </a:pPr>
            <a:r>
              <a:rPr lang="ru-RU" dirty="0">
                <a:solidFill>
                  <a:schemeClr val="tx1"/>
                </a:solidFill>
              </a:rPr>
              <a:t>Контрольная пластина должна иметь тот же электрический потенциал, что и контролируемая поверхность располагаться той же плоскости в месте поверхности, представляющем риск в эксплуатируемом состоянии.</a:t>
            </a:r>
          </a:p>
          <a:p>
            <a:pPr marL="0" indent="388479" algn="just">
              <a:lnSpc>
                <a:spcPct val="150000"/>
              </a:lnSpc>
              <a:spcBef>
                <a:spcPts val="0"/>
              </a:spcBef>
              <a:spcAft>
                <a:spcPts val="0"/>
              </a:spcAft>
            </a:pPr>
            <a:r>
              <a:rPr lang="ru-RU" dirty="0">
                <a:solidFill>
                  <a:schemeClr val="tx1"/>
                </a:solidFill>
              </a:rPr>
              <a:t>Условие для определения времени отбора проб и площади поверхности:</a:t>
            </a:r>
            <a:endParaRPr lang="en-US" dirty="0">
              <a:solidFill>
                <a:schemeClr val="tx1"/>
              </a:solidFill>
            </a:endParaRPr>
          </a:p>
          <a:p>
            <a:pPr marL="0" indent="388479" algn="just">
              <a:lnSpc>
                <a:spcPct val="150000"/>
              </a:lnSpc>
              <a:spcBef>
                <a:spcPts val="0"/>
              </a:spcBef>
              <a:spcAft>
                <a:spcPts val="0"/>
              </a:spcAft>
            </a:pPr>
            <a:endParaRPr lang="en-US" dirty="0">
              <a:solidFill>
                <a:schemeClr val="tx1"/>
              </a:solidFill>
            </a:endParaRPr>
          </a:p>
        </p:txBody>
      </p:sp>
      <p:sp>
        <p:nvSpPr>
          <p:cNvPr id="4" name="TextBox 3">
            <a:extLst>
              <a:ext uri="{FF2B5EF4-FFF2-40B4-BE49-F238E27FC236}">
                <a16:creationId xmlns:a16="http://schemas.microsoft.com/office/drawing/2014/main" id="{874316CA-A8B5-4FF1-81AE-C122FB301817}"/>
              </a:ext>
            </a:extLst>
          </p:cNvPr>
          <p:cNvSpPr txBox="1"/>
          <p:nvPr/>
        </p:nvSpPr>
        <p:spPr>
          <a:xfrm>
            <a:off x="10283790" y="997113"/>
            <a:ext cx="417711" cy="362279"/>
          </a:xfrm>
          <a:prstGeom prst="rect">
            <a:avLst/>
          </a:prstGeom>
          <a:noFill/>
        </p:spPr>
        <p:txBody>
          <a:bodyPr wrap="square" rtlCol="0">
            <a:spAutoFit/>
          </a:bodyPr>
          <a:lstStyle/>
          <a:p>
            <a:pPr algn="ctr" defTabSz="401010"/>
            <a:r>
              <a:rPr lang="ru-RU" sz="1754" dirty="0">
                <a:solidFill>
                  <a:srgbClr val="000000"/>
                </a:solidFill>
                <a:latin typeface="Calibri" panose="020F0502020204030204"/>
              </a:rPr>
              <a:t>21</a:t>
            </a:r>
          </a:p>
        </p:txBody>
      </p:sp>
      <mc:AlternateContent xmlns:mc="http://schemas.openxmlformats.org/markup-compatibility/2006">
        <mc:Choice xmlns:a14="http://schemas.microsoft.com/office/drawing/2010/main" Requires="a14">
          <p:graphicFrame>
            <p:nvGraphicFramePr>
              <p:cNvPr id="5" name="Таблица 4">
                <a:extLst>
                  <a:ext uri="{FF2B5EF4-FFF2-40B4-BE49-F238E27FC236}">
                    <a16:creationId xmlns:a16="http://schemas.microsoft.com/office/drawing/2014/main" id="{9D340B29-03B0-4159-9ACD-0F17A458E405}"/>
                  </a:ext>
                </a:extLst>
              </p:cNvPr>
              <p:cNvGraphicFramePr>
                <a:graphicFrameLocks noGrp="1"/>
              </p:cNvGraphicFramePr>
              <p:nvPr>
                <p:extLst/>
              </p:nvPr>
            </p:nvGraphicFramePr>
            <p:xfrm>
              <a:off x="935673" y="5422080"/>
              <a:ext cx="8822055" cy="511449"/>
            </p:xfrm>
            <a:graphic>
              <a:graphicData uri="http://schemas.openxmlformats.org/drawingml/2006/table">
                <a:tbl>
                  <a:tblPr firstRow="1" bandRow="1">
                    <a:tableStyleId>{2D5ABB26-0587-4C30-8999-92F81FD0307C}</a:tableStyleId>
                  </a:tblPr>
                  <a:tblGrid>
                    <a:gridCol w="7813435">
                      <a:extLst>
                        <a:ext uri="{9D8B030D-6E8A-4147-A177-3AD203B41FA5}">
                          <a16:colId xmlns:a16="http://schemas.microsoft.com/office/drawing/2014/main" val="3477846055"/>
                        </a:ext>
                      </a:extLst>
                    </a:gridCol>
                    <a:gridCol w="1008620">
                      <a:extLst>
                        <a:ext uri="{9D8B030D-6E8A-4147-A177-3AD203B41FA5}">
                          <a16:colId xmlns:a16="http://schemas.microsoft.com/office/drawing/2014/main" val="3649031874"/>
                        </a:ext>
                      </a:extLst>
                    </a:gridCol>
                  </a:tblGrid>
                  <a:tr h="51144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600" b="0" i="1" u="none" kern="1200" smtClean="0">
                                    <a:solidFill>
                                      <a:schemeClr val="tx1"/>
                                    </a:solidFill>
                                    <a:effectLst/>
                                    <a:latin typeface="Cambria Math" panose="02040503050406030204" pitchFamily="18" charset="0"/>
                                    <a:ea typeface="+mn-ea"/>
                                    <a:cs typeface="+mn-cs"/>
                                  </a:rPr>
                                  <m:t>𝐴</m:t>
                                </m:r>
                                <m:r>
                                  <a:rPr lang="en-US" sz="1600" b="0" i="1" u="none" kern="1200" smtClean="0">
                                    <a:solidFill>
                                      <a:schemeClr val="tx1"/>
                                    </a:solidFill>
                                    <a:effectLst/>
                                    <a:latin typeface="Cambria Math" panose="02040503050406030204" pitchFamily="18" charset="0"/>
                                    <a:ea typeface="+mn-ea"/>
                                    <a:cs typeface="+mn-cs"/>
                                  </a:rPr>
                                  <m:t>∙</m:t>
                                </m:r>
                                <m:r>
                                  <a:rPr lang="en-US" sz="1600" b="0" i="1" u="none" kern="1200" smtClean="0">
                                    <a:solidFill>
                                      <a:schemeClr val="tx1"/>
                                    </a:solidFill>
                                    <a:effectLst/>
                                    <a:latin typeface="Cambria Math" panose="02040503050406030204" pitchFamily="18" charset="0"/>
                                    <a:ea typeface="+mn-ea"/>
                                    <a:cs typeface="+mn-cs"/>
                                  </a:rPr>
                                  <m:t>𝑇</m:t>
                                </m:r>
                                <m:r>
                                  <a:rPr lang="en-US" sz="1600" b="0" i="1" u="none" kern="1200" smtClean="0">
                                    <a:solidFill>
                                      <a:schemeClr val="tx1"/>
                                    </a:solidFill>
                                    <a:effectLst/>
                                    <a:latin typeface="Cambria Math" panose="02040503050406030204" pitchFamily="18" charset="0"/>
                                    <a:ea typeface="+mn-ea"/>
                                    <a:cs typeface="+mn-cs"/>
                                  </a:rPr>
                                  <m:t>≥20</m:t>
                                </m:r>
                                <m:r>
                                  <m:rPr>
                                    <m:nor/>
                                  </m:rPr>
                                  <a:rPr lang="ru-RU" sz="1600" u="none" kern="1200" smtClean="0">
                                    <a:solidFill>
                                      <a:schemeClr val="tx1"/>
                                    </a:solidFill>
                                    <a:effectLst/>
                                    <a:latin typeface="+mn-lt"/>
                                    <a:ea typeface="+mn-ea"/>
                                    <a:cs typeface="+mn-cs"/>
                                  </a:rPr>
                                  <m:t>,</m:t>
                                </m:r>
                              </m:oMath>
                            </m:oMathPara>
                          </a14:m>
                          <a:endParaRPr lang="ru-RU" sz="1600" u="none" kern="1200" dirty="0">
                            <a:solidFill>
                              <a:schemeClr val="tx1"/>
                            </a:solidFill>
                            <a:effectLst/>
                            <a:latin typeface="+mn-lt"/>
                            <a:ea typeface="+mn-ea"/>
                            <a:cs typeface="+mn-cs"/>
                          </a:endParaRPr>
                        </a:p>
                      </a:txBody>
                      <a:tcPr marL="80201" marR="80201" marT="40100" marB="40100" anchor="ctr"/>
                    </a:tc>
                    <a:tc>
                      <a:txBody>
                        <a:bodyPr/>
                        <a:lstStyle/>
                        <a:p>
                          <a:pPr algn="r">
                            <a:spcAft>
                              <a:spcPts val="0"/>
                            </a:spcAft>
                          </a:pPr>
                          <a:r>
                            <a:rPr lang="en-US" sz="1400" dirty="0"/>
                            <a:t>(1</a:t>
                          </a:r>
                          <a:r>
                            <a:rPr lang="ru-RU" sz="1400" dirty="0"/>
                            <a:t>6</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Choice>
        <mc:Fallback>
          <p:graphicFrame>
            <p:nvGraphicFramePr>
              <p:cNvPr id="5" name="Таблица 4">
                <a:extLst>
                  <a:ext uri="{FF2B5EF4-FFF2-40B4-BE49-F238E27FC236}">
                    <a16:creationId xmlns:a16="http://schemas.microsoft.com/office/drawing/2014/main" id="{9D340B29-03B0-4159-9ACD-0F17A458E405}"/>
                  </a:ext>
                </a:extLst>
              </p:cNvPr>
              <p:cNvGraphicFramePr>
                <a:graphicFrameLocks noGrp="1"/>
              </p:cNvGraphicFramePr>
              <p:nvPr>
                <p:extLst/>
              </p:nvPr>
            </p:nvGraphicFramePr>
            <p:xfrm>
              <a:off x="935673" y="5422080"/>
              <a:ext cx="8822055" cy="511449"/>
            </p:xfrm>
            <a:graphic>
              <a:graphicData uri="http://schemas.openxmlformats.org/drawingml/2006/table">
                <a:tbl>
                  <a:tblPr firstRow="1" bandRow="1">
                    <a:tableStyleId>{2D5ABB26-0587-4C30-8999-92F81FD0307C}</a:tableStyleId>
                  </a:tblPr>
                  <a:tblGrid>
                    <a:gridCol w="7813435">
                      <a:extLst>
                        <a:ext uri="{9D8B030D-6E8A-4147-A177-3AD203B41FA5}">
                          <a16:colId xmlns:a16="http://schemas.microsoft.com/office/drawing/2014/main" val="3477846055"/>
                        </a:ext>
                      </a:extLst>
                    </a:gridCol>
                    <a:gridCol w="1008620">
                      <a:extLst>
                        <a:ext uri="{9D8B030D-6E8A-4147-A177-3AD203B41FA5}">
                          <a16:colId xmlns:a16="http://schemas.microsoft.com/office/drawing/2014/main" val="3649031874"/>
                        </a:ext>
                      </a:extLst>
                    </a:gridCol>
                  </a:tblGrid>
                  <a:tr h="511449">
                    <a:tc>
                      <a:txBody>
                        <a:bodyPr/>
                        <a:lstStyle/>
                        <a:p>
                          <a:endParaRPr lang="ru-RU"/>
                        </a:p>
                      </a:txBody>
                      <a:tcPr marL="80201" marR="80201" marT="40100" marB="40100" anchor="ctr">
                        <a:blipFill>
                          <a:blip r:embed="rId2"/>
                          <a:stretch>
                            <a:fillRect r="-12949"/>
                          </a:stretch>
                        </a:blipFill>
                      </a:tcPr>
                    </a:tc>
                    <a:tc>
                      <a:txBody>
                        <a:bodyPr/>
                        <a:lstStyle/>
                        <a:p>
                          <a:pPr algn="r">
                            <a:spcAft>
                              <a:spcPts val="0"/>
                            </a:spcAft>
                          </a:pPr>
                          <a:r>
                            <a:rPr lang="en-US" sz="1400" dirty="0"/>
                            <a:t>(1</a:t>
                          </a:r>
                          <a:r>
                            <a:rPr lang="ru-RU" sz="1400" dirty="0"/>
                            <a:t>6</a:t>
                          </a:r>
                          <a:r>
                            <a:rPr lang="en-US" sz="1400" dirty="0"/>
                            <a:t>)</a:t>
                          </a:r>
                          <a:endParaRPr lang="ru-RU" sz="1400" dirty="0"/>
                        </a:p>
                      </a:txBody>
                      <a:tcPr marL="80201" marR="80201" marT="40100" marB="40100" anchor="ctr"/>
                    </a:tc>
                    <a:extLst>
                      <a:ext uri="{0D108BD9-81ED-4DB2-BD59-A6C34878D82A}">
                        <a16:rowId xmlns:a16="http://schemas.microsoft.com/office/drawing/2014/main" val="1294955266"/>
                      </a:ext>
                    </a:extLst>
                  </a:tr>
                </a:tbl>
              </a:graphicData>
            </a:graphic>
          </p:graphicFrame>
        </mc:Fallback>
      </mc:AlternateContent>
    </p:spTree>
    <p:extLst>
      <p:ext uri="{BB962C8B-B14F-4D97-AF65-F5344CB8AC3E}">
        <p14:creationId xmlns:p14="http://schemas.microsoft.com/office/powerpoint/2010/main" val="300854584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9720000" y="360000"/>
            <a:ext cx="504000" cy="504000"/>
          </a:xfrm>
          <a:prstGeom prst="ellipse">
            <a:avLst/>
          </a:prstGeom>
          <a:noFill/>
          <a:ln w="25400">
            <a:solidFill>
              <a:schemeClr val="tx1"/>
            </a:solidFill>
            <a:round/>
            <a:headEnd/>
            <a:tailEnd/>
          </a:ln>
        </p:spPr>
        <p:txBody>
          <a:bodyPr lIns="0" tIns="0" rIns="0" bIns="0" anchor="ctr" anchorCtr="0"/>
          <a:lstStyle/>
          <a:p>
            <a:pPr algn="ctr"/>
            <a:fld id="{C600FB22-4D14-41B7-84BD-93658EB04C22}" type="slidenum">
              <a:rPr lang="ru-RU" sz="1800" b="1" smtClean="0">
                <a:latin typeface="Times New Roman" pitchFamily="18" charset="0"/>
                <a:cs typeface="Times New Roman" pitchFamily="18" charset="0"/>
              </a:rPr>
              <a:pPr algn="ctr"/>
              <a:t>49</a:t>
            </a:fld>
            <a:endParaRPr lang="ru-RU" sz="1800" b="1" dirty="0">
              <a:latin typeface="Times New Roman" pitchFamily="18" charset="0"/>
              <a:cs typeface="Times New Roman" pitchFamily="18" charset="0"/>
            </a:endParaRPr>
          </a:p>
        </p:txBody>
      </p:sp>
      <p:sp>
        <p:nvSpPr>
          <p:cNvPr id="2" name="TextBox 1"/>
          <p:cNvSpPr txBox="1"/>
          <p:nvPr/>
        </p:nvSpPr>
        <p:spPr>
          <a:xfrm>
            <a:off x="162124" y="3636491"/>
            <a:ext cx="10297144" cy="1323439"/>
          </a:xfrm>
          <a:prstGeom prst="rect">
            <a:avLst/>
          </a:prstGeom>
          <a:noFill/>
        </p:spPr>
        <p:txBody>
          <a:bodyPr wrap="square" rtlCol="0">
            <a:spAutoFit/>
          </a:bodyPr>
          <a:lstStyle/>
          <a:p>
            <a:pPr algn="ctr"/>
            <a:r>
              <a:rPr lang="ru-RU" sz="8000" b="1" dirty="0">
                <a:latin typeface="Times New Roman" panose="02020603050405020304" pitchFamily="18" charset="0"/>
                <a:cs typeface="Times New Roman" panose="02020603050405020304" pitchFamily="18" charset="0"/>
              </a:rPr>
              <a:t>Спасибо за внимание</a:t>
            </a:r>
          </a:p>
        </p:txBody>
      </p:sp>
    </p:spTree>
    <p:extLst>
      <p:ext uri="{BB962C8B-B14F-4D97-AF65-F5344CB8AC3E}">
        <p14:creationId xmlns:p14="http://schemas.microsoft.com/office/powerpoint/2010/main" val="3416841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828179"/>
            <a:ext cx="9624060" cy="1332177"/>
          </a:xfrm>
        </p:spPr>
        <p:txBody>
          <a:bodyPr>
            <a:normAutofit/>
          </a:bodyPr>
          <a:lstStyle/>
          <a:p>
            <a:r>
              <a:rPr lang="ru-RU" dirty="0"/>
              <a:t>Загрязнение чистых помещений </a:t>
            </a:r>
          </a:p>
        </p:txBody>
      </p:sp>
      <p:sp>
        <p:nvSpPr>
          <p:cNvPr id="3" name="Объект 2"/>
          <p:cNvSpPr>
            <a:spLocks noGrp="1"/>
          </p:cNvSpPr>
          <p:nvPr>
            <p:ph idx="1"/>
          </p:nvPr>
        </p:nvSpPr>
        <p:spPr>
          <a:xfrm>
            <a:off x="534670" y="2340347"/>
            <a:ext cx="9624060" cy="4799754"/>
          </a:xfrm>
        </p:spPr>
        <p:txBody>
          <a:bodyPr>
            <a:normAutofit/>
          </a:bodyPr>
          <a:lstStyle/>
          <a:p>
            <a:pPr marL="0" indent="0">
              <a:buNone/>
            </a:pPr>
            <a:r>
              <a:rPr lang="ru-RU" dirty="0"/>
              <a:t>Что является «загрязнением»?</a:t>
            </a:r>
          </a:p>
          <a:p>
            <a:r>
              <a:rPr lang="ru-RU" dirty="0"/>
              <a:t>Видимые частицы</a:t>
            </a:r>
          </a:p>
          <a:p>
            <a:r>
              <a:rPr lang="ru-RU" dirty="0"/>
              <a:t>Микроскопические частицы</a:t>
            </a:r>
          </a:p>
          <a:p>
            <a:r>
              <a:rPr lang="ru-RU" dirty="0"/>
              <a:t>Волокна</a:t>
            </a:r>
          </a:p>
          <a:p>
            <a:r>
              <a:rPr lang="ru-RU" dirty="0"/>
              <a:t>Адсорбированные молекулы</a:t>
            </a:r>
          </a:p>
          <a:p>
            <a:r>
              <a:rPr lang="ru-RU" dirty="0"/>
              <a:t>Органические материалы</a:t>
            </a:r>
          </a:p>
          <a:p>
            <a:pPr marL="0" indent="0">
              <a:buNone/>
            </a:pPr>
            <a:endParaRPr lang="ru-RU" dirty="0"/>
          </a:p>
        </p:txBody>
      </p:sp>
    </p:spTree>
    <p:extLst>
      <p:ext uri="{BB962C8B-B14F-4D97-AF65-F5344CB8AC3E}">
        <p14:creationId xmlns:p14="http://schemas.microsoft.com/office/powerpoint/2010/main" val="1598451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4172" y="1146439"/>
            <a:ext cx="9865096" cy="2877711"/>
          </a:xfrm>
          <a:prstGeom prst="rect">
            <a:avLst/>
          </a:prstGeom>
          <a:noFill/>
        </p:spPr>
        <p:txBody>
          <a:bodyPr wrap="square" rtlCol="0">
            <a:spAutoFit/>
          </a:bodyPr>
          <a:lstStyle/>
          <a:p>
            <a:r>
              <a:rPr lang="ru-RU" sz="3200" b="1" dirty="0">
                <a:solidFill>
                  <a:prstClr val="black"/>
                </a:solidFill>
                <a:latin typeface="Times New Roman" panose="02020603050405020304" pitchFamily="18" charset="0"/>
                <a:cs typeface="Times New Roman" panose="02020603050405020304" pitchFamily="18" charset="0"/>
              </a:rPr>
              <a:t>Основные источники загрязнения чистых зон:</a:t>
            </a:r>
          </a:p>
          <a:p>
            <a:r>
              <a:rPr lang="ru-RU" sz="3200" dirty="0">
                <a:solidFill>
                  <a:prstClr val="black"/>
                </a:solidFill>
                <a:latin typeface="Times New Roman" panose="02020603050405020304" pitchFamily="18" charset="0"/>
                <a:cs typeface="Times New Roman" panose="02020603050405020304" pitchFamily="18" charset="0"/>
              </a:rPr>
              <a:t>– Внешняя среда</a:t>
            </a:r>
          </a:p>
          <a:p>
            <a:r>
              <a:rPr lang="ru-RU" sz="3200" dirty="0">
                <a:solidFill>
                  <a:prstClr val="black"/>
                </a:solidFill>
                <a:latin typeface="Times New Roman" panose="02020603050405020304" pitchFamily="18" charset="0"/>
                <a:cs typeface="Times New Roman" panose="02020603050405020304" pitchFamily="18" charset="0"/>
              </a:rPr>
              <a:t>– Персонал</a:t>
            </a:r>
          </a:p>
          <a:p>
            <a:r>
              <a:rPr lang="ru-RU" sz="3200" dirty="0">
                <a:solidFill>
                  <a:prstClr val="black"/>
                </a:solidFill>
                <a:latin typeface="Times New Roman" panose="02020603050405020304" pitchFamily="18" charset="0"/>
                <a:cs typeface="Times New Roman" panose="02020603050405020304" pitchFamily="18" charset="0"/>
              </a:rPr>
              <a:t>– Технические материалы</a:t>
            </a:r>
          </a:p>
          <a:p>
            <a:r>
              <a:rPr lang="ru-RU" sz="3200" dirty="0">
                <a:solidFill>
                  <a:prstClr val="black"/>
                </a:solidFill>
                <a:latin typeface="Times New Roman" panose="02020603050405020304" pitchFamily="18" charset="0"/>
                <a:cs typeface="Times New Roman" panose="02020603050405020304" pitchFamily="18" charset="0"/>
              </a:rPr>
              <a:t>– Инструмент и документация</a:t>
            </a:r>
          </a:p>
          <a:p>
            <a:endParaRPr lang="ru-RU" dirty="0">
              <a:solidFill>
                <a:prstClr val="black"/>
              </a:solidFill>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32" y="3780507"/>
            <a:ext cx="8784976" cy="3627512"/>
          </a:xfrm>
          <a:prstGeom prst="rect">
            <a:avLst/>
          </a:prstGeom>
        </p:spPr>
      </p:pic>
    </p:spTree>
    <p:extLst>
      <p:ext uri="{BB962C8B-B14F-4D97-AF65-F5344CB8AC3E}">
        <p14:creationId xmlns:p14="http://schemas.microsoft.com/office/powerpoint/2010/main" val="4183294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972195"/>
            <a:ext cx="9624060" cy="1332177"/>
          </a:xfrm>
        </p:spPr>
        <p:txBody>
          <a:bodyPr>
            <a:normAutofit fontScale="90000"/>
          </a:bodyPr>
          <a:lstStyle/>
          <a:p>
            <a:r>
              <a:rPr lang="ru-RU" dirty="0"/>
              <a:t>Каким образом происходит загрязнение?</a:t>
            </a:r>
          </a:p>
        </p:txBody>
      </p:sp>
      <p:sp>
        <p:nvSpPr>
          <p:cNvPr id="3" name="Объект 2"/>
          <p:cNvSpPr>
            <a:spLocks noGrp="1"/>
          </p:cNvSpPr>
          <p:nvPr>
            <p:ph idx="1"/>
          </p:nvPr>
        </p:nvSpPr>
        <p:spPr>
          <a:xfrm>
            <a:off x="534670" y="2412355"/>
            <a:ext cx="9624060" cy="5328592"/>
          </a:xfrm>
        </p:spPr>
        <p:txBody>
          <a:bodyPr>
            <a:normAutofit lnSpcReduction="10000"/>
          </a:bodyPr>
          <a:lstStyle/>
          <a:p>
            <a:pPr marL="0" indent="0">
              <a:buNone/>
            </a:pPr>
            <a:r>
              <a:rPr lang="ru-RU" sz="2800" dirty="0"/>
              <a:t>Персонал 30-40%: </a:t>
            </a:r>
          </a:p>
          <a:p>
            <a:pPr marL="0" indent="0">
              <a:buNone/>
            </a:pPr>
            <a:r>
              <a:rPr lang="ru-RU" sz="2000" dirty="0"/>
              <a:t>Загрязнение частицами (пыль от одежды и тела, волосы, выдыхаемый воздух) Микробиологические загрязнения (вирусы, споры, бактерии)</a:t>
            </a:r>
          </a:p>
          <a:p>
            <a:pPr marL="0" indent="0">
              <a:buNone/>
            </a:pPr>
            <a:r>
              <a:rPr lang="ru-RU" sz="2000" dirty="0"/>
              <a:t>Органические загрязнения (пот, частички кожи, слюна)</a:t>
            </a:r>
          </a:p>
          <a:p>
            <a:pPr marL="0" indent="0">
              <a:buNone/>
            </a:pPr>
            <a:r>
              <a:rPr lang="ru-RU" sz="2800" dirty="0"/>
              <a:t>Процессы 20-30%: 	</a:t>
            </a:r>
          </a:p>
          <a:p>
            <a:pPr marL="0" indent="0">
              <a:buNone/>
            </a:pPr>
            <a:r>
              <a:rPr lang="ru-RU" sz="1900" dirty="0"/>
              <a:t>Загрязнения частицами (из процесса производства, таких как вода, таблеточная пыль)</a:t>
            </a:r>
          </a:p>
          <a:p>
            <a:pPr marL="0" indent="0">
              <a:buNone/>
            </a:pPr>
            <a:r>
              <a:rPr lang="ru-RU" sz="1900" dirty="0"/>
              <a:t>Органические загрязнения (смазка, пластификатор, остаточные химические соединения, испарения, газы.)</a:t>
            </a:r>
          </a:p>
          <a:p>
            <a:pPr marL="0" indent="0">
              <a:buNone/>
            </a:pPr>
            <a:r>
              <a:rPr lang="ru-RU" sz="2800" dirty="0"/>
              <a:t>Инструмент и оборудование 20-30%: </a:t>
            </a:r>
          </a:p>
          <a:p>
            <a:pPr marL="0" indent="0">
              <a:buNone/>
            </a:pPr>
            <a:r>
              <a:rPr lang="ru-RU" sz="1900" dirty="0"/>
              <a:t>Загрязнения частицами (износ при трении, металлические частицы, коррозия, окисление;  осколки от сверления и других технических работ на производстве)</a:t>
            </a:r>
          </a:p>
          <a:p>
            <a:pPr marL="0" indent="0">
              <a:buNone/>
            </a:pPr>
            <a:r>
              <a:rPr lang="ru-RU" sz="1900" dirty="0"/>
              <a:t>Органические загрязнения (смазка, пластификатор, остаточные химические соединения)</a:t>
            </a:r>
          </a:p>
          <a:p>
            <a:pPr marL="0" indent="0">
              <a:buNone/>
            </a:pPr>
            <a:r>
              <a:rPr lang="ru-RU" sz="2800" dirty="0"/>
              <a:t>Технологические газы и жидкости 5-10%</a:t>
            </a:r>
          </a:p>
          <a:p>
            <a:pPr marL="0" indent="0">
              <a:buNone/>
            </a:pPr>
            <a:r>
              <a:rPr lang="ru-RU" sz="2800" dirty="0"/>
              <a:t>Воздух помещений 5-10%</a:t>
            </a:r>
          </a:p>
          <a:p>
            <a:pPr marL="0" indent="0">
              <a:buNone/>
            </a:pPr>
            <a:endParaRPr lang="ru-RU" sz="1900" dirty="0"/>
          </a:p>
          <a:p>
            <a:pPr marL="0" indent="0">
              <a:buNone/>
            </a:pPr>
            <a:endParaRPr lang="ru-RU" sz="1800" dirty="0"/>
          </a:p>
          <a:p>
            <a:pPr marL="0" indent="0">
              <a:buNone/>
            </a:pPr>
            <a:endParaRPr lang="ru-RU" sz="1900" dirty="0"/>
          </a:p>
          <a:p>
            <a:pPr marL="0" indent="0">
              <a:buNone/>
            </a:pPr>
            <a:endParaRPr lang="ru-RU" sz="2800" dirty="0"/>
          </a:p>
          <a:p>
            <a:pPr marL="0" indent="0">
              <a:buNone/>
            </a:pPr>
            <a:endParaRPr lang="ru-RU" dirty="0"/>
          </a:p>
        </p:txBody>
      </p:sp>
    </p:spTree>
    <p:extLst>
      <p:ext uri="{BB962C8B-B14F-4D97-AF65-F5344CB8AC3E}">
        <p14:creationId xmlns:p14="http://schemas.microsoft.com/office/powerpoint/2010/main" val="1283930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dirty="0"/>
              <a:t>Критический размер частиц, способных внести неисправимый дефект в ИС составляет 1/10 расстояния между элементами ИС.</a:t>
            </a:r>
          </a:p>
          <a:p>
            <a:r>
              <a:rPr lang="ru-RU" dirty="0"/>
              <a:t>Человек эмитирует 6000 (кожа, дыхание) микрочастиц в минуту, а при движении (с одежды, окружающих предметов) – 10</a:t>
            </a:r>
            <a:r>
              <a:rPr lang="ru-RU" baseline="30000" dirty="0"/>
              <a:t>5</a:t>
            </a:r>
            <a:r>
              <a:rPr lang="ru-RU" dirty="0"/>
              <a:t> -10</a:t>
            </a:r>
            <a:r>
              <a:rPr lang="ru-RU" baseline="30000" dirty="0"/>
              <a:t>7</a:t>
            </a:r>
            <a:r>
              <a:rPr lang="ru-RU" dirty="0"/>
              <a:t> частиц/мин диаметром от 0.3 мкм и менее.</a:t>
            </a:r>
          </a:p>
        </p:txBody>
      </p:sp>
    </p:spTree>
    <p:extLst>
      <p:ext uri="{BB962C8B-B14F-4D97-AF65-F5344CB8AC3E}">
        <p14:creationId xmlns:p14="http://schemas.microsoft.com/office/powerpoint/2010/main" val="770969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8148" y="1290548"/>
            <a:ext cx="9741019" cy="3858111"/>
          </a:xfrm>
        </p:spPr>
        <p:txBody>
          <a:bodyPr>
            <a:normAutofit fontScale="70000" lnSpcReduction="20000"/>
          </a:bodyPr>
          <a:lstStyle/>
          <a:p>
            <a:r>
              <a:rPr lang="ru-RU" b="1" dirty="0"/>
              <a:t>Класс чистоты</a:t>
            </a:r>
            <a:r>
              <a:rPr lang="ru-RU" dirty="0"/>
              <a:t>: уровень чистоты по взвешенным в воздухе частицам, применимый к чистому помещению, выраженный в терминах «Класс</a:t>
            </a:r>
            <a:r>
              <a:rPr lang="en-US" dirty="0"/>
              <a:t>N</a:t>
            </a:r>
            <a:r>
              <a:rPr lang="ru-RU" dirty="0"/>
              <a:t> ИСО», который определяет максимально допустимые концентрации (частиц/м</a:t>
            </a:r>
            <a:r>
              <a:rPr lang="ru-RU" baseline="30000" dirty="0"/>
              <a:t>3</a:t>
            </a:r>
            <a:r>
              <a:rPr lang="ru-RU" dirty="0"/>
              <a:t>) для заданных диапазонов размеров частиц.</a:t>
            </a:r>
          </a:p>
          <a:p>
            <a:r>
              <a:rPr lang="ru-RU" dirty="0"/>
              <a:t>Требования к чистоте производственных помещений в микроэлектронике регулируется межгосударственным стандартом ГОСТ ИСО 14644-1-2002, введенным в действие с 1 апреля 2004 года. В нем обозначены классы чистоты воздуха, а также методики проверки соответствия этим классам.</a:t>
            </a:r>
          </a:p>
          <a:p>
            <a:r>
              <a:rPr lang="ru-RU" b="1" dirty="0"/>
              <a:t>Классификационное число (класс чистоты</a:t>
            </a:r>
            <a:r>
              <a:rPr lang="ru-RU" dirty="0"/>
              <a:t>: </a:t>
            </a:r>
            <a:r>
              <a:rPr lang="en-US" dirty="0"/>
              <a:t>N</a:t>
            </a:r>
            <a:r>
              <a:rPr lang="ru-RU" dirty="0"/>
              <a:t> - этим числом обозначается чистота помещения по взвешенным в воздухе частицам.  </a:t>
            </a:r>
            <a:br>
              <a:rPr lang="ru-RU" dirty="0"/>
            </a:br>
            <a:r>
              <a:rPr lang="ru-RU" dirty="0"/>
              <a:t>Максимально допустимая концентрация частиц </a:t>
            </a:r>
            <a:r>
              <a:rPr lang="en-US" dirty="0"/>
              <a:t>C</a:t>
            </a:r>
            <a:r>
              <a:rPr lang="en-US" baseline="-25000" dirty="0"/>
              <a:t>n</a:t>
            </a:r>
            <a:r>
              <a:rPr lang="en-US" dirty="0"/>
              <a:t>  </a:t>
            </a:r>
            <a:r>
              <a:rPr lang="ru-RU" dirty="0"/>
              <a:t>частиц/м</a:t>
            </a:r>
            <a:r>
              <a:rPr lang="ru-RU" baseline="30000" dirty="0"/>
              <a:t>3</a:t>
            </a:r>
            <a:r>
              <a:rPr lang="ru-RU" dirty="0"/>
              <a:t> с размерами, равными или большими заданного размера </a:t>
            </a:r>
            <a:r>
              <a:rPr lang="en-US" dirty="0"/>
              <a:t>D</a:t>
            </a:r>
            <a:r>
              <a:rPr lang="ru-RU" dirty="0"/>
              <a:t>, для данного класса чистоты определяется по формуле</a:t>
            </a:r>
          </a:p>
        </p:txBody>
      </p:sp>
      <p:pic>
        <p:nvPicPr>
          <p:cNvPr id="5" name="Рисунок 4"/>
          <p:cNvPicPr>
            <a:picLocks noChangeAspect="1"/>
          </p:cNvPicPr>
          <p:nvPr/>
        </p:nvPicPr>
        <p:blipFill>
          <a:blip r:embed="rId2"/>
          <a:stretch>
            <a:fillRect/>
          </a:stretch>
        </p:blipFill>
        <p:spPr>
          <a:xfrm>
            <a:off x="3074630" y="5076651"/>
            <a:ext cx="4072270" cy="1728192"/>
          </a:xfrm>
          <a:prstGeom prst="rect">
            <a:avLst/>
          </a:prstGeom>
        </p:spPr>
      </p:pic>
    </p:spTree>
    <p:extLst>
      <p:ext uri="{BB962C8B-B14F-4D97-AF65-F5344CB8AC3E}">
        <p14:creationId xmlns:p14="http://schemas.microsoft.com/office/powerpoint/2010/main" val="2208038119"/>
      </p:ext>
    </p:extLst>
  </p:cSld>
  <p:clrMapOvr>
    <a:masterClrMapping/>
  </p:clrMapOvr>
</p:sld>
</file>

<file path=ppt/theme/theme1.xml><?xml version="1.0" encoding="utf-8"?>
<a:theme xmlns:a="http://schemas.openxmlformats.org/drawingml/2006/main" name="Тема2">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Тема2" id="{16D0C5BF-3461-4965-9918-A4D30CC3BC61}" vid="{FD77515F-2218-406B-8CB7-0389F3304A92}"/>
    </a:ext>
  </a:extLst>
</a:theme>
</file>

<file path=ppt/theme/theme2.xml><?xml version="1.0" encoding="utf-8"?>
<a:theme xmlns:a="http://schemas.openxmlformats.org/drawingml/2006/main" name="epu_template_show_2009">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epu_template_show_2009">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EpuTemplateShow2009">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Тема2</Template>
  <TotalTime>8781</TotalTime>
  <Words>3347</Words>
  <Application>Microsoft Office PowerPoint</Application>
  <PresentationFormat>Произвольный</PresentationFormat>
  <Paragraphs>344</Paragraphs>
  <Slides>49</Slides>
  <Notes>14</Notes>
  <HiddenSlides>0</HiddenSlides>
  <MMClips>0</MMClips>
  <ScaleCrop>false</ScaleCrop>
  <HeadingPairs>
    <vt:vector size="6" baseType="variant">
      <vt:variant>
        <vt:lpstr>Использованные шрифты</vt:lpstr>
      </vt:variant>
      <vt:variant>
        <vt:i4>7</vt:i4>
      </vt:variant>
      <vt:variant>
        <vt:lpstr>Тема</vt:lpstr>
      </vt:variant>
      <vt:variant>
        <vt:i4>5</vt:i4>
      </vt:variant>
      <vt:variant>
        <vt:lpstr>Заголовки слайдов</vt:lpstr>
      </vt:variant>
      <vt:variant>
        <vt:i4>49</vt:i4>
      </vt:variant>
    </vt:vector>
  </HeadingPairs>
  <TitlesOfParts>
    <vt:vector size="61" baseType="lpstr">
      <vt:lpstr>Arial</vt:lpstr>
      <vt:lpstr>Calibri</vt:lpstr>
      <vt:lpstr>Calibri Light</vt:lpstr>
      <vt:lpstr>Cambria Math</vt:lpstr>
      <vt:lpstr>Courier New</vt:lpstr>
      <vt:lpstr>Symbol</vt:lpstr>
      <vt:lpstr>Times New Roman</vt:lpstr>
      <vt:lpstr>Тема2</vt:lpstr>
      <vt:lpstr>epu_template_show_2009</vt:lpstr>
      <vt:lpstr>1_epu_template_show_2009</vt:lpstr>
      <vt:lpstr>EpuTemplateShow2009</vt:lpstr>
      <vt:lpstr>Ретро</vt:lpstr>
      <vt:lpstr>Презентация PowerPoint</vt:lpstr>
      <vt:lpstr>Введение</vt:lpstr>
      <vt:lpstr>Презентация PowerPoint</vt:lpstr>
      <vt:lpstr>Презентация PowerPoint</vt:lpstr>
      <vt:lpstr>Загрязнение чистых помещений </vt:lpstr>
      <vt:lpstr>Презентация PowerPoint</vt:lpstr>
      <vt:lpstr>Каким образом происходит загрязнение?</vt:lpstr>
      <vt:lpstr>Презентация PowerPoint</vt:lpstr>
      <vt:lpstr>Презентация PowerPoint</vt:lpstr>
      <vt:lpstr>Таблица классов чистоты</vt:lpstr>
      <vt:lpstr>Оборудование для обеспечения чистоты</vt:lpstr>
      <vt:lpstr>Оборудование для обеспечения чистоты</vt:lpstr>
      <vt:lpstr>Чистые зоны</vt:lpstr>
      <vt:lpstr> К основным условиям инженерного обеспечения помещений для производства электронных приборов относят:</vt:lpstr>
      <vt:lpstr>Схема устройства чистого помещения</vt:lpstr>
      <vt:lpstr>Фальшпол</vt:lpstr>
      <vt:lpstr>Вентиляция чистых комнат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Классификация чистоты воздуха </vt:lpstr>
      <vt:lpstr>Методика контроля концентрации частиц в воздухе</vt:lpstr>
      <vt:lpstr>Счетчик частиц</vt:lpstr>
      <vt:lpstr>Калибровка счетчика</vt:lpstr>
      <vt:lpstr>Точки отбора проб и объем пробы</vt:lpstr>
      <vt:lpstr>Взятие проб и обработка результатов</vt:lpstr>
      <vt:lpstr>Контроль чистоты поверхностей</vt:lpstr>
      <vt:lpstr>Методы контроля чистоты поверхностей</vt:lpstr>
      <vt:lpstr>Дополнительные методы контроля</vt:lpstr>
      <vt:lpstr>Анализ воздушных потоков. Помещение с однонаправленным воздушным потоком</vt:lpstr>
      <vt:lpstr>Анализ воздушных потоков. Помещение с однонаправленным воздушным потоком</vt:lpstr>
      <vt:lpstr>Анализ воздушных потоков. Помещение с неоднонаправленным воздушным потоком</vt:lpstr>
      <vt:lpstr>Контроль перепада давления</vt:lpstr>
      <vt:lpstr>Целостность системы фильтрации</vt:lpstr>
      <vt:lpstr>Целостность системы фильтрации</vt:lpstr>
      <vt:lpstr>Целостность системы фильтрации</vt:lpstr>
      <vt:lpstr>Герметичность ограждающих сооружений</vt:lpstr>
      <vt:lpstr>Температура и влажность</vt:lpstr>
      <vt:lpstr>Осаждение частиц</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Игорь</dc:creator>
  <cp:lastModifiedBy>211-USER</cp:lastModifiedBy>
  <cp:revision>142</cp:revision>
  <dcterms:created xsi:type="dcterms:W3CDTF">2017-03-11T08:48:24Z</dcterms:created>
  <dcterms:modified xsi:type="dcterms:W3CDTF">2022-11-25T04:06:24Z</dcterms:modified>
</cp:coreProperties>
</file>