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2" r:id="rId1"/>
  </p:sldMasterIdLst>
  <p:notesMasterIdLst>
    <p:notesMasterId r:id="rId18"/>
  </p:notesMasterIdLst>
  <p:sldIdLst>
    <p:sldId id="257" r:id="rId2"/>
    <p:sldId id="261" r:id="rId3"/>
    <p:sldId id="259" r:id="rId4"/>
    <p:sldId id="274" r:id="rId5"/>
    <p:sldId id="275" r:id="rId6"/>
    <p:sldId id="276" r:id="rId7"/>
    <p:sldId id="262" r:id="rId8"/>
    <p:sldId id="277" r:id="rId9"/>
    <p:sldId id="264" r:id="rId10"/>
    <p:sldId id="269" r:id="rId11"/>
    <p:sldId id="265" r:id="rId12"/>
    <p:sldId id="278" r:id="rId13"/>
    <p:sldId id="273" r:id="rId14"/>
    <p:sldId id="268" r:id="rId15"/>
    <p:sldId id="279" r:id="rId16"/>
    <p:sldId id="270" r:id="rId17"/>
  </p:sldIdLst>
  <p:sldSz cx="9144000" cy="6858000" type="screen4x3"/>
  <p:notesSz cx="6858000" cy="9144000"/>
  <p:defaultTextStyle>
    <a:defPPr>
      <a:defRPr lang="ru-RU"/>
    </a:defPPr>
    <a:lvl1pPr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CFA"/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908" autoAdjust="0"/>
    <p:restoredTop sz="98276" autoAdjust="0"/>
  </p:normalViewPr>
  <p:slideViewPr>
    <p:cSldViewPr>
      <p:cViewPr>
        <p:scale>
          <a:sx n="78" d="100"/>
          <a:sy n="78" d="100"/>
        </p:scale>
        <p:origin x="-1338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24.wmf"/><Relationship Id="rId1" Type="http://schemas.openxmlformats.org/officeDocument/2006/relationships/image" Target="../media/image23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31.wmf"/><Relationship Id="rId2" Type="http://schemas.openxmlformats.org/officeDocument/2006/relationships/image" Target="../media/image30.wmf"/><Relationship Id="rId1" Type="http://schemas.openxmlformats.org/officeDocument/2006/relationships/image" Target="../media/image29.wmf"/><Relationship Id="rId4" Type="http://schemas.openxmlformats.org/officeDocument/2006/relationships/image" Target="../media/image32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image" Target="../media/image34.png"/><Relationship Id="rId4" Type="http://schemas.openxmlformats.org/officeDocument/2006/relationships/image" Target="../media/image37.png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41.wmf"/><Relationship Id="rId2" Type="http://schemas.openxmlformats.org/officeDocument/2006/relationships/image" Target="../media/image40.wmf"/><Relationship Id="rId1" Type="http://schemas.openxmlformats.org/officeDocument/2006/relationships/image" Target="../media/image39.wmf"/><Relationship Id="rId4" Type="http://schemas.openxmlformats.org/officeDocument/2006/relationships/image" Target="../media/image42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3A1B7331-DE11-4382-802F-64EFB8B38F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590693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2362D3EC-9D7F-43D0-88DE-14677D1991F1}" type="slidenum">
              <a:rPr lang="ru-RU" smtClean="0"/>
              <a:pPr eaLnBrk="1" hangingPunct="1"/>
              <a:t>1</a:t>
            </a:fld>
            <a:endParaRPr lang="ru-RU" smtClean="0"/>
          </a:p>
        </p:txBody>
      </p:sp>
      <p:sp>
        <p:nvSpPr>
          <p:cNvPr id="14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F5679F21-7DD7-4C23-A5DA-2868B5024AA6}" type="slidenum">
              <a:rPr lang="ru-RU" smtClean="0"/>
              <a:pPr eaLnBrk="1" hangingPunct="1"/>
              <a:t>3</a:t>
            </a:fld>
            <a:endParaRPr lang="ru-RU" smtClean="0"/>
          </a:p>
        </p:txBody>
      </p:sp>
      <p:sp>
        <p:nvSpPr>
          <p:cNvPr id="15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B11DFD-B0E3-495C-9372-13424BCDC8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40724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FBE088-9C4B-448B-B373-CAEF6C74DC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22661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264EE5-304B-458D-A16D-812C57F6CC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982576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F2F779-EC1F-4779-BCE8-56915E6A94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31841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B2816B-28B2-4199-BE99-CCC8A716AD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02161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DDF84F-6153-44AB-846A-B9F6ED0FF8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42378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631C21-94CF-4656-AED9-C737251CB8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49428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46D16C-13B4-46AA-8BD7-63FB0CC2EE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50295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E74656-C491-4522-9E37-9C41D42497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82734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8B2556-FD90-4540-B8D4-54854A06A8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47175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81E86C-6E7D-45E7-A57A-5D48B2D2A5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46388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A27905-3BCD-4978-AC67-7E0D53162D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65190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670B4477-4742-45ED-95EE-CBC9FAE358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56" r:id="rId4"/>
    <p:sldLayoutId id="2147483657" r:id="rId5"/>
    <p:sldLayoutId id="2147483658" r:id="rId6"/>
    <p:sldLayoutId id="2147483659" r:id="rId7"/>
    <p:sldLayoutId id="2147483660" r:id="rId8"/>
    <p:sldLayoutId id="2147483661" r:id="rId9"/>
    <p:sldLayoutId id="2147483662" r:id="rId10"/>
    <p:sldLayoutId id="2147483663" r:id="rId11"/>
    <p:sldLayoutId id="2147483664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emf"/><Relationship Id="rId3" Type="http://schemas.openxmlformats.org/officeDocument/2006/relationships/notesSlide" Target="../notesSlides/notesSlide7.xml"/><Relationship Id="rId7" Type="http://schemas.openxmlformats.org/officeDocument/2006/relationships/image" Target="../media/image30.wmf"/><Relationship Id="rId12" Type="http://schemas.openxmlformats.org/officeDocument/2006/relationships/image" Target="../media/image32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10.bin"/><Relationship Id="rId11" Type="http://schemas.openxmlformats.org/officeDocument/2006/relationships/oleObject" Target="../embeddings/oleObject12.bin"/><Relationship Id="rId5" Type="http://schemas.openxmlformats.org/officeDocument/2006/relationships/image" Target="../media/image29.wmf"/><Relationship Id="rId10" Type="http://schemas.openxmlformats.org/officeDocument/2006/relationships/image" Target="../media/image31.wmf"/><Relationship Id="rId4" Type="http://schemas.openxmlformats.org/officeDocument/2006/relationships/oleObject" Target="../embeddings/oleObject9.bin"/><Relationship Id="rId9" Type="http://schemas.openxmlformats.org/officeDocument/2006/relationships/oleObject" Target="../embeddings/oleObject11.bin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3" Type="http://schemas.openxmlformats.org/officeDocument/2006/relationships/oleObject" Target="../embeddings/oleObject13.bin"/><Relationship Id="rId7" Type="http://schemas.openxmlformats.org/officeDocument/2006/relationships/oleObject" Target="../embeddings/oleObject1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35.png"/><Relationship Id="rId5" Type="http://schemas.openxmlformats.org/officeDocument/2006/relationships/oleObject" Target="../embeddings/oleObject14.bin"/><Relationship Id="rId10" Type="http://schemas.openxmlformats.org/officeDocument/2006/relationships/image" Target="../media/image37.png"/><Relationship Id="rId4" Type="http://schemas.openxmlformats.org/officeDocument/2006/relationships/image" Target="../media/image34.png"/><Relationship Id="rId9" Type="http://schemas.openxmlformats.org/officeDocument/2006/relationships/oleObject" Target="../embeddings/oleObject16.bin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9.bin"/><Relationship Id="rId3" Type="http://schemas.openxmlformats.org/officeDocument/2006/relationships/notesSlide" Target="../notesSlides/notesSlide8.xml"/><Relationship Id="rId7" Type="http://schemas.openxmlformats.org/officeDocument/2006/relationships/image" Target="../media/image40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18.bin"/><Relationship Id="rId11" Type="http://schemas.openxmlformats.org/officeDocument/2006/relationships/image" Target="../media/image42.wmf"/><Relationship Id="rId5" Type="http://schemas.openxmlformats.org/officeDocument/2006/relationships/image" Target="../media/image39.wmf"/><Relationship Id="rId10" Type="http://schemas.openxmlformats.org/officeDocument/2006/relationships/oleObject" Target="../embeddings/oleObject20.bin"/><Relationship Id="rId4" Type="http://schemas.openxmlformats.org/officeDocument/2006/relationships/oleObject" Target="../embeddings/oleObject17.bin"/><Relationship Id="rId9" Type="http://schemas.openxmlformats.org/officeDocument/2006/relationships/image" Target="../media/image41.wm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notesSlide" Target="../notesSlides/notesSlide3.xml"/><Relationship Id="rId7" Type="http://schemas.openxmlformats.org/officeDocument/2006/relationships/image" Target="../media/image3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11" Type="http://schemas.openxmlformats.org/officeDocument/2006/relationships/image" Target="../media/image6.png"/><Relationship Id="rId5" Type="http://schemas.openxmlformats.org/officeDocument/2006/relationships/image" Target="../media/image2.wmf"/><Relationship Id="rId10" Type="http://schemas.openxmlformats.org/officeDocument/2006/relationships/image" Target="../media/image5.png"/><Relationship Id="rId4" Type="http://schemas.openxmlformats.org/officeDocument/2006/relationships/oleObject" Target="../embeddings/oleObject1.bin"/><Relationship Id="rId9" Type="http://schemas.openxmlformats.org/officeDocument/2006/relationships/image" Target="../media/image4.w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.bin"/><Relationship Id="rId13" Type="http://schemas.openxmlformats.org/officeDocument/2006/relationships/image" Target="../media/image16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12" Type="http://schemas.openxmlformats.org/officeDocument/2006/relationships/image" Target="../media/image15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1.png"/><Relationship Id="rId11" Type="http://schemas.openxmlformats.org/officeDocument/2006/relationships/image" Target="../media/image14.png"/><Relationship Id="rId5" Type="http://schemas.openxmlformats.org/officeDocument/2006/relationships/image" Target="../media/image10.png"/><Relationship Id="rId10" Type="http://schemas.openxmlformats.org/officeDocument/2006/relationships/image" Target="../media/image13.png"/><Relationship Id="rId4" Type="http://schemas.openxmlformats.org/officeDocument/2006/relationships/image" Target="../media/image9.png"/><Relationship Id="rId9" Type="http://schemas.openxmlformats.org/officeDocument/2006/relationships/image" Target="../media/image7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17.wmf"/><Relationship Id="rId4" Type="http://schemas.openxmlformats.org/officeDocument/2006/relationships/oleObject" Target="../embeddings/oleObject5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19.wmf"/><Relationship Id="rId4" Type="http://schemas.openxmlformats.org/officeDocument/2006/relationships/oleObject" Target="../embeddings/oleObject6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2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.bin"/><Relationship Id="rId3" Type="http://schemas.openxmlformats.org/officeDocument/2006/relationships/notesSlide" Target="../notesSlides/notesSlide5.xml"/><Relationship Id="rId7" Type="http://schemas.openxmlformats.org/officeDocument/2006/relationships/image" Target="../media/image26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23.wmf"/><Relationship Id="rId5" Type="http://schemas.openxmlformats.org/officeDocument/2006/relationships/oleObject" Target="../embeddings/oleObject7.bin"/><Relationship Id="rId4" Type="http://schemas.openxmlformats.org/officeDocument/2006/relationships/image" Target="../media/image25.png"/><Relationship Id="rId9" Type="http://schemas.openxmlformats.org/officeDocument/2006/relationships/image" Target="../media/image24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Oval 4"/>
          <p:cNvSpPr>
            <a:spLocks noChangeArrowheads="1"/>
          </p:cNvSpPr>
          <p:nvPr/>
        </p:nvSpPr>
        <p:spPr bwMode="auto">
          <a:xfrm>
            <a:off x="8359775" y="330200"/>
            <a:ext cx="539750" cy="539750"/>
          </a:xfrm>
          <a:prstGeom prst="ellipse">
            <a:avLst/>
          </a:prstGeom>
          <a:noFill/>
          <a:ln w="25400">
            <a:solidFill>
              <a:srgbClr val="000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36000" tIns="36000" rIns="36000" bIns="36000" anchor="ctr" anchorCtr="1"/>
          <a:lstStyle/>
          <a:p>
            <a:fld id="{D03FC891-E8C5-491B-B5EB-425A99734B45}" type="slidenum">
              <a:rPr lang="ru-RU" sz="2000" b="1">
                <a:latin typeface="Times New Roman" pitchFamily="18" charset="0"/>
                <a:cs typeface="Times New Roman" pitchFamily="18" charset="0"/>
              </a:rPr>
              <a:pPr/>
              <a:t>1</a:t>
            </a:fld>
            <a:endParaRPr lang="ru-RU" sz="2000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47" name="Text Box 3"/>
          <p:cNvSpPr txBox="1">
            <a:spLocks noChangeArrowheads="1"/>
          </p:cNvSpPr>
          <p:nvPr/>
        </p:nvSpPr>
        <p:spPr bwMode="auto">
          <a:xfrm>
            <a:off x="971550" y="2133600"/>
            <a:ext cx="7489825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2800" b="1">
                <a:latin typeface="Times New Roman" pitchFamily="18" charset="0"/>
              </a:rPr>
              <a:t>Исследование влияния ионно-барьерной плёнки на работу ЭОП</a:t>
            </a:r>
          </a:p>
        </p:txBody>
      </p:sp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971550" y="4652963"/>
            <a:ext cx="5256213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Oval 4"/>
          <p:cNvSpPr>
            <a:spLocks noChangeArrowheads="1"/>
          </p:cNvSpPr>
          <p:nvPr/>
        </p:nvSpPr>
        <p:spPr bwMode="auto">
          <a:xfrm>
            <a:off x="8359775" y="330200"/>
            <a:ext cx="539750" cy="539750"/>
          </a:xfrm>
          <a:prstGeom prst="ellipse">
            <a:avLst/>
          </a:prstGeom>
          <a:noFill/>
          <a:ln w="25400">
            <a:solidFill>
              <a:srgbClr val="000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36000" tIns="36000" rIns="36000" bIns="36000" anchor="ctr" anchorCtr="1"/>
          <a:lstStyle/>
          <a:p>
            <a:fld id="{6EEA1F19-6F7E-4F0E-85E8-84BDB4FC9D42}" type="slidenum">
              <a:rPr lang="ru-RU" sz="2000" b="1">
                <a:latin typeface="Times New Roman" pitchFamily="18" charset="0"/>
                <a:cs typeface="Times New Roman" pitchFamily="18" charset="0"/>
              </a:rPr>
              <a:pPr/>
              <a:t>10</a:t>
            </a:fld>
            <a:endParaRPr lang="ru-RU" sz="2000" b="1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86" name="Picture 3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2349500"/>
            <a:ext cx="2952750" cy="2552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87" name="Text Box 39"/>
          <p:cNvSpPr txBox="1">
            <a:spLocks noChangeArrowheads="1"/>
          </p:cNvSpPr>
          <p:nvPr/>
        </p:nvSpPr>
        <p:spPr bwMode="auto">
          <a:xfrm>
            <a:off x="323850" y="1412875"/>
            <a:ext cx="3744913" cy="730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400">
                <a:latin typeface="Times New Roman" pitchFamily="18" charset="0"/>
              </a:rPr>
              <a:t>Экспериментальные и расчётные зависимости эффективности регистрации МКП при разных толщинах плёнки алюминия</a:t>
            </a:r>
          </a:p>
        </p:txBody>
      </p:sp>
      <p:sp>
        <p:nvSpPr>
          <p:cNvPr id="2088" name="Text Box 40"/>
          <p:cNvSpPr txBox="1">
            <a:spLocks noChangeArrowheads="1"/>
          </p:cNvSpPr>
          <p:nvPr/>
        </p:nvSpPr>
        <p:spPr bwMode="auto">
          <a:xfrm>
            <a:off x="323850" y="5084763"/>
            <a:ext cx="36734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400">
                <a:latin typeface="Times New Roman" pitchFamily="18" charset="0"/>
              </a:rPr>
              <a:t>1 – 2 нм; 2 – 4 нм; 3 – 8 нм; 4 – 10 нм</a:t>
            </a:r>
          </a:p>
        </p:txBody>
      </p:sp>
      <p:pic>
        <p:nvPicPr>
          <p:cNvPr id="2089" name="Picture 4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0200" y="2205038"/>
            <a:ext cx="4824413" cy="2808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90" name="Text Box 42"/>
          <p:cNvSpPr txBox="1">
            <a:spLocks noChangeArrowheads="1"/>
          </p:cNvSpPr>
          <p:nvPr/>
        </p:nvSpPr>
        <p:spPr bwMode="auto">
          <a:xfrm>
            <a:off x="4356100" y="1412875"/>
            <a:ext cx="4176713" cy="730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400">
                <a:latin typeface="Times New Roman" pitchFamily="18" charset="0"/>
              </a:rPr>
              <a:t>Зависимость эффективности регистрации от энергии электронов  при наличии плёнки оксида алюминия разной толщины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Oval 4"/>
          <p:cNvSpPr>
            <a:spLocks noChangeArrowheads="1"/>
          </p:cNvSpPr>
          <p:nvPr/>
        </p:nvSpPr>
        <p:spPr bwMode="auto">
          <a:xfrm>
            <a:off x="8359775" y="330200"/>
            <a:ext cx="539750" cy="539750"/>
          </a:xfrm>
          <a:prstGeom prst="ellipse">
            <a:avLst/>
          </a:prstGeom>
          <a:noFill/>
          <a:ln w="25400">
            <a:solidFill>
              <a:srgbClr val="000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36000" tIns="36000" rIns="36000" bIns="36000" anchor="ctr" anchorCtr="1"/>
          <a:lstStyle/>
          <a:p>
            <a:fld id="{73FECECF-FAB3-45DD-B111-C027F325FBCE}" type="slidenum">
              <a:rPr lang="ru-RU" sz="2000" b="1">
                <a:latin typeface="Times New Roman" pitchFamily="18" charset="0"/>
                <a:cs typeface="Times New Roman" pitchFamily="18" charset="0"/>
              </a:rPr>
              <a:pPr/>
              <a:t>11</a:t>
            </a:fld>
            <a:endParaRPr lang="ru-RU" sz="2000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44" name="Rectangle 63"/>
          <p:cNvSpPr>
            <a:spLocks noChangeArrowheads="1"/>
          </p:cNvSpPr>
          <p:nvPr/>
        </p:nvSpPr>
        <p:spPr bwMode="auto">
          <a:xfrm>
            <a:off x="0" y="18272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0245" name="Rectangle 73"/>
          <p:cNvSpPr>
            <a:spLocks noChangeArrowheads="1"/>
          </p:cNvSpPr>
          <p:nvPr/>
        </p:nvSpPr>
        <p:spPr bwMode="auto">
          <a:xfrm>
            <a:off x="0" y="1827213"/>
            <a:ext cx="184150" cy="77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l" eaLnBrk="0" hangingPunct="0">
              <a:tabLst>
                <a:tab pos="2771775" algn="l"/>
              </a:tabLst>
            </a:pPr>
            <a:r>
              <a:rPr lang="ru-RU" sz="900"/>
              <a:t/>
            </a:r>
            <a:br>
              <a:rPr lang="ru-RU" sz="900"/>
            </a:br>
            <a:endParaRPr lang="ru-RU"/>
          </a:p>
          <a:p>
            <a:pPr algn="l" eaLnBrk="0" hangingPunct="0">
              <a:tabLst>
                <a:tab pos="2771775" algn="l"/>
              </a:tabLst>
            </a:pPr>
            <a:endParaRPr lang="ru-RU"/>
          </a:p>
        </p:txBody>
      </p:sp>
      <p:sp>
        <p:nvSpPr>
          <p:cNvPr id="10246" name="Rectangle 76"/>
          <p:cNvSpPr>
            <a:spLocks noChangeArrowheads="1"/>
          </p:cNvSpPr>
          <p:nvPr/>
        </p:nvSpPr>
        <p:spPr bwMode="auto">
          <a:xfrm>
            <a:off x="0" y="2605088"/>
            <a:ext cx="355600" cy="823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l" eaLnBrk="0" hangingPunct="0">
              <a:tabLst>
                <a:tab pos="819150" algn="l"/>
              </a:tabLst>
            </a:pPr>
            <a:endParaRPr lang="ru-RU"/>
          </a:p>
          <a:p>
            <a:pPr algn="l" eaLnBrk="0" hangingPunct="0">
              <a:tabLst>
                <a:tab pos="819150" algn="l"/>
              </a:tabLst>
            </a:pPr>
            <a:r>
              <a:rPr lang="ru-RU" sz="1200">
                <a:cs typeface="Times New Roman" pitchFamily="18" charset="0"/>
              </a:rPr>
              <a:t>    </a:t>
            </a:r>
            <a:endParaRPr lang="ru-RU" sz="900"/>
          </a:p>
          <a:p>
            <a:pPr algn="l" eaLnBrk="0" hangingPunct="0">
              <a:tabLst>
                <a:tab pos="819150" algn="l"/>
              </a:tabLst>
            </a:pPr>
            <a:endParaRPr lang="ru-RU"/>
          </a:p>
        </p:txBody>
      </p:sp>
      <p:sp>
        <p:nvSpPr>
          <p:cNvPr id="10247" name="Rectangle 81"/>
          <p:cNvSpPr>
            <a:spLocks noChangeArrowheads="1"/>
          </p:cNvSpPr>
          <p:nvPr/>
        </p:nvSpPr>
        <p:spPr bwMode="auto">
          <a:xfrm>
            <a:off x="0" y="3429000"/>
            <a:ext cx="184150" cy="77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l" eaLnBrk="0" hangingPunct="0"/>
            <a:r>
              <a:rPr lang="ru-RU" sz="900"/>
              <a:t/>
            </a:r>
            <a:br>
              <a:rPr lang="ru-RU" sz="900"/>
            </a:br>
            <a:endParaRPr lang="ru-RU"/>
          </a:p>
          <a:p>
            <a:pPr algn="l" eaLnBrk="0" hangingPunct="0"/>
            <a:endParaRPr lang="ru-RU"/>
          </a:p>
        </p:txBody>
      </p:sp>
      <p:sp>
        <p:nvSpPr>
          <p:cNvPr id="10311" name="Rectangle 71"/>
          <p:cNvSpPr>
            <a:spLocks noChangeArrowheads="1"/>
          </p:cNvSpPr>
          <p:nvPr/>
        </p:nvSpPr>
        <p:spPr bwMode="auto">
          <a:xfrm>
            <a:off x="0" y="318611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0310" name="Object 7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10802993"/>
              </p:ext>
            </p:extLst>
          </p:nvPr>
        </p:nvGraphicFramePr>
        <p:xfrm>
          <a:off x="871410" y="1827213"/>
          <a:ext cx="2105025" cy="485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22" name="Equation" r:id="rId4" imgW="2108200" imgH="482600" progId="Equation.DSMT4">
                  <p:embed/>
                </p:oleObj>
              </mc:Choice>
              <mc:Fallback>
                <p:oleObj name="Equation" r:id="rId4" imgW="2108200" imgH="482600" progId="Equation.DSMT4">
                  <p:embed/>
                  <p:pic>
                    <p:nvPicPr>
                      <p:cNvPr id="0" name="Object 7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71410" y="1827213"/>
                        <a:ext cx="2105025" cy="4857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313" name="Rectangle 73"/>
          <p:cNvSpPr>
            <a:spLocks noChangeArrowheads="1"/>
          </p:cNvSpPr>
          <p:nvPr/>
        </p:nvSpPr>
        <p:spPr bwMode="auto">
          <a:xfrm>
            <a:off x="0" y="30480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0312" name="Object 7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1931111"/>
              </p:ext>
            </p:extLst>
          </p:nvPr>
        </p:nvGraphicFramePr>
        <p:xfrm>
          <a:off x="5572125" y="2039938"/>
          <a:ext cx="1600200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23" name="Equation" r:id="rId6" imgW="1600200" imgH="762000" progId="Equation.DSMT4">
                  <p:embed/>
                </p:oleObj>
              </mc:Choice>
              <mc:Fallback>
                <p:oleObj name="Equation" r:id="rId6" imgW="1600200" imgH="762000" progId="Equation.DSMT4">
                  <p:embed/>
                  <p:pic>
                    <p:nvPicPr>
                      <p:cNvPr id="0" name="Object 7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72125" y="2039938"/>
                        <a:ext cx="1600200" cy="762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384" name="Group 144"/>
          <p:cNvGraphicFramePr>
            <a:graphicFrameLocks noGrp="1"/>
          </p:cNvGraphicFramePr>
          <p:nvPr/>
        </p:nvGraphicFramePr>
        <p:xfrm>
          <a:off x="468313" y="3213100"/>
          <a:ext cx="3382962" cy="914400"/>
        </p:xfrm>
        <a:graphic>
          <a:graphicData uri="http://schemas.openxmlformats.org/drawingml/2006/table">
            <a:tbl>
              <a:tblPr/>
              <a:tblGrid>
                <a:gridCol w="1127125"/>
                <a:gridCol w="1128712"/>
                <a:gridCol w="1127125"/>
              </a:tblGrid>
              <a:tr h="29527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Е, эВ\ 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d,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нм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 нм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 нм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400 эВ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7.5 нм/1.5*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 нм/1.8*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800 эВ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3.8нм/2.0*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6.5нм/3.0*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0375" name="Text Box 135"/>
          <p:cNvSpPr txBox="1">
            <a:spLocks noChangeArrowheads="1"/>
          </p:cNvSpPr>
          <p:nvPr/>
        </p:nvSpPr>
        <p:spPr bwMode="auto">
          <a:xfrm>
            <a:off x="355600" y="1276906"/>
            <a:ext cx="349567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400" b="1" dirty="0">
                <a:latin typeface="Times New Roman" pitchFamily="18" charset="0"/>
              </a:rPr>
              <a:t>Пространственное </a:t>
            </a:r>
            <a:r>
              <a:rPr lang="ru-RU" sz="1400" b="1" dirty="0" smtClean="0">
                <a:latin typeface="Times New Roman" pitchFamily="18" charset="0"/>
              </a:rPr>
              <a:t>распределение пучка электронов на входе пленки:</a:t>
            </a:r>
            <a:endParaRPr lang="ru-RU" sz="1400" b="1" dirty="0">
              <a:latin typeface="Times New Roman" pitchFamily="18" charset="0"/>
            </a:endParaRPr>
          </a:p>
        </p:txBody>
      </p:sp>
      <p:sp>
        <p:nvSpPr>
          <p:cNvPr id="10377" name="Text Box 137"/>
          <p:cNvSpPr txBox="1">
            <a:spLocks noChangeArrowheads="1"/>
          </p:cNvSpPr>
          <p:nvPr/>
        </p:nvSpPr>
        <p:spPr bwMode="auto">
          <a:xfrm>
            <a:off x="4716463" y="1341438"/>
            <a:ext cx="331152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400" b="1" dirty="0">
                <a:latin typeface="Times New Roman" pitchFamily="18" charset="0"/>
              </a:rPr>
              <a:t>Средняя длина свободного </a:t>
            </a:r>
            <a:r>
              <a:rPr lang="ru-RU" sz="1400" b="1" dirty="0" smtClean="0">
                <a:latin typeface="Times New Roman" pitchFamily="18" charset="0"/>
              </a:rPr>
              <a:t>пробега электрона в </a:t>
            </a:r>
            <a:r>
              <a:rPr lang="en-US" sz="1400" b="1" dirty="0" smtClean="0">
                <a:latin typeface="Times New Roman" pitchFamily="18" charset="0"/>
              </a:rPr>
              <a:t>Al</a:t>
            </a:r>
            <a:r>
              <a:rPr lang="ru-RU" sz="1400" b="1" dirty="0" smtClean="0">
                <a:latin typeface="Times New Roman" pitchFamily="18" charset="0"/>
              </a:rPr>
              <a:t>;</a:t>
            </a:r>
            <a:endParaRPr lang="ru-RU" sz="1400" b="1" dirty="0">
              <a:latin typeface="Times New Roman" pitchFamily="18" charset="0"/>
            </a:endParaRPr>
          </a:p>
        </p:txBody>
      </p:sp>
      <p:sp>
        <p:nvSpPr>
          <p:cNvPr id="10385" name="Text Box 145"/>
          <p:cNvSpPr txBox="1">
            <a:spLocks noChangeArrowheads="1"/>
          </p:cNvSpPr>
          <p:nvPr/>
        </p:nvSpPr>
        <p:spPr bwMode="auto">
          <a:xfrm>
            <a:off x="250825" y="2420938"/>
            <a:ext cx="3816350" cy="730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400">
                <a:latin typeface="Times New Roman" pitchFamily="18" charset="0"/>
              </a:rPr>
              <a:t>Радиальное рассеяние электронов (расчётные и экспериментальные значения) для алюминиевой плёнки</a:t>
            </a:r>
          </a:p>
        </p:txBody>
      </p:sp>
      <p:pic>
        <p:nvPicPr>
          <p:cNvPr id="10386" name="Picture 146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4663" y="3141663"/>
            <a:ext cx="4457700" cy="3257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88" name="Text Box 148"/>
          <p:cNvSpPr txBox="1">
            <a:spLocks noChangeArrowheads="1"/>
          </p:cNvSpPr>
          <p:nvPr/>
        </p:nvSpPr>
        <p:spPr bwMode="auto">
          <a:xfrm>
            <a:off x="4427538" y="2708275"/>
            <a:ext cx="4103687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400">
                <a:latin typeface="Times New Roman" pitchFamily="18" charset="0"/>
              </a:rPr>
              <a:t>Зависимость коэф. усиления МКП от энергии при разных толщинах плёнки оксида алюминия</a:t>
            </a:r>
          </a:p>
        </p:txBody>
      </p:sp>
      <p:sp>
        <p:nvSpPr>
          <p:cNvPr id="10390" name="Rectangle 150"/>
          <p:cNvSpPr>
            <a:spLocks noChangeArrowheads="1"/>
          </p:cNvSpPr>
          <p:nvPr/>
        </p:nvSpPr>
        <p:spPr bwMode="auto">
          <a:xfrm>
            <a:off x="0" y="31813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0389" name="Object 149"/>
          <p:cNvGraphicFramePr>
            <a:graphicFrameLocks noChangeAspect="1"/>
          </p:cNvGraphicFramePr>
          <p:nvPr/>
        </p:nvGraphicFramePr>
        <p:xfrm>
          <a:off x="1187450" y="4437063"/>
          <a:ext cx="1819275" cy="495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24" name="Equation" r:id="rId9" imgW="1815312" imgH="495085" progId="Equation.DSMT4">
                  <p:embed/>
                </p:oleObj>
              </mc:Choice>
              <mc:Fallback>
                <p:oleObj name="Equation" r:id="rId9" imgW="1815312" imgH="495085" progId="Equation.DSMT4">
                  <p:embed/>
                  <p:pic>
                    <p:nvPicPr>
                      <p:cNvPr id="0" name="Object 14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87450" y="4437063"/>
                        <a:ext cx="1819275" cy="4953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392" name="Rectangle 152"/>
          <p:cNvSpPr>
            <a:spLocks noChangeArrowheads="1"/>
          </p:cNvSpPr>
          <p:nvPr/>
        </p:nvSpPr>
        <p:spPr bwMode="auto">
          <a:xfrm>
            <a:off x="0" y="30400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0391" name="Object 151"/>
          <p:cNvGraphicFramePr>
            <a:graphicFrameLocks noChangeAspect="1"/>
          </p:cNvGraphicFramePr>
          <p:nvPr/>
        </p:nvGraphicFramePr>
        <p:xfrm>
          <a:off x="1331913" y="5157788"/>
          <a:ext cx="1181100" cy="504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25" name="Equation" r:id="rId11" imgW="1181100" imgH="508000" progId="Equation.DSMT4">
                  <p:embed/>
                </p:oleObj>
              </mc:Choice>
              <mc:Fallback>
                <p:oleObj name="Equation" r:id="rId11" imgW="1181100" imgH="508000" progId="Equation.DSMT4">
                  <p:embed/>
                  <p:pic>
                    <p:nvPicPr>
                      <p:cNvPr id="0" name="Object 15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31913" y="5157788"/>
                        <a:ext cx="1181100" cy="5048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393" name="Rectangle 153"/>
          <p:cNvSpPr>
            <a:spLocks noChangeArrowheads="1"/>
          </p:cNvSpPr>
          <p:nvPr/>
        </p:nvSpPr>
        <p:spPr bwMode="auto">
          <a:xfrm>
            <a:off x="4443413" y="3544888"/>
            <a:ext cx="255587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eaLnBrk="0" hangingPunct="0"/>
            <a:r>
              <a:rPr lang="en-US" sz="1200">
                <a:cs typeface="Times New Roman" pitchFamily="18" charset="0"/>
              </a:rPr>
              <a:t>.</a:t>
            </a:r>
            <a:r>
              <a:rPr lang="ru-RU" sz="800"/>
              <a:t> </a:t>
            </a:r>
            <a:endParaRPr lang="ru-RU"/>
          </a:p>
        </p:txBody>
      </p:sp>
      <p:sp>
        <p:nvSpPr>
          <p:cNvPr id="10394" name="Text Box 154"/>
          <p:cNvSpPr txBox="1">
            <a:spLocks noChangeArrowheads="1"/>
          </p:cNvSpPr>
          <p:nvPr/>
        </p:nvSpPr>
        <p:spPr bwMode="auto">
          <a:xfrm>
            <a:off x="3132138" y="4508500"/>
            <a:ext cx="4318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10396" name="Text Box 156"/>
          <p:cNvSpPr txBox="1">
            <a:spLocks noChangeArrowheads="1"/>
          </p:cNvSpPr>
          <p:nvPr/>
        </p:nvSpPr>
        <p:spPr bwMode="auto">
          <a:xfrm>
            <a:off x="2771775" y="5229225"/>
            <a:ext cx="5048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302394"/>
              </p:ext>
            </p:extLst>
          </p:nvPr>
        </p:nvGraphicFramePr>
        <p:xfrm>
          <a:off x="4572000" y="3327612"/>
          <a:ext cx="3124200" cy="2019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118" name="Точечный рисунок" r:id="rId3" imgW="3123810" imgH="2019048" progId="Paint.Picture">
                  <p:embed/>
                </p:oleObj>
              </mc:Choice>
              <mc:Fallback>
                <p:oleObj name="Точечный рисунок" r:id="rId3" imgW="3123810" imgH="2019048" progId="Paint.Picture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0" y="3327612"/>
                        <a:ext cx="3124200" cy="20193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98986218"/>
              </p:ext>
            </p:extLst>
          </p:nvPr>
        </p:nvGraphicFramePr>
        <p:xfrm>
          <a:off x="611560" y="3212976"/>
          <a:ext cx="3133725" cy="2009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119" name="Точечный рисунок" r:id="rId5" imgW="3134162" imgH="2010056" progId="Paint.Picture">
                  <p:embed/>
                </p:oleObj>
              </mc:Choice>
              <mc:Fallback>
                <p:oleObj name="Точечный рисунок" r:id="rId5" imgW="3134162" imgH="2010056" progId="Paint.Picture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1560" y="3212976"/>
                        <a:ext cx="3133725" cy="20097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91118016"/>
              </p:ext>
            </p:extLst>
          </p:nvPr>
        </p:nvGraphicFramePr>
        <p:xfrm>
          <a:off x="4572000" y="1052736"/>
          <a:ext cx="3143250" cy="2114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120" name="Точечный рисунок" r:id="rId7" imgW="3142857" imgH="2114845" progId="Paint.Picture">
                  <p:embed/>
                </p:oleObj>
              </mc:Choice>
              <mc:Fallback>
                <p:oleObj name="Точечный рисунок" r:id="rId7" imgW="3142857" imgH="2114845" progId="Paint.Picture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0" y="1052736"/>
                        <a:ext cx="3143250" cy="21145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14596844"/>
              </p:ext>
            </p:extLst>
          </p:nvPr>
        </p:nvGraphicFramePr>
        <p:xfrm>
          <a:off x="539552" y="1052736"/>
          <a:ext cx="3152775" cy="2095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121" name="Точечный рисунок" r:id="rId9" imgW="3153215" imgH="2095793" progId="Paint.Picture">
                  <p:embed/>
                </p:oleObj>
              </mc:Choice>
              <mc:Fallback>
                <p:oleObj name="Точечный рисунок" r:id="rId9" imgW="3153215" imgH="2095793" progId="Paint.Picture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9552" y="1052736"/>
                        <a:ext cx="3152775" cy="2095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251520" y="5406336"/>
            <a:ext cx="7632848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Нормированные зависимости пространственного распределения для плёнки алюминия пучка электронов с начальной энергией:  а) 400 эВ; б) 600 эВ; в) 800 эВ; г) 1000 эВ. Сплошная линия – плёнка  толщиной 5 </a:t>
            </a:r>
            <a:r>
              <a:rPr kumimoji="0" lang="ru-RU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нм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; точечная – 7 </a:t>
            </a:r>
            <a:r>
              <a:rPr kumimoji="0" lang="ru-RU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нм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; пунктирная – 10 </a:t>
            </a:r>
            <a:r>
              <a:rPr kumimoji="0" lang="ru-RU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нм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683929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5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9973" y="1065480"/>
            <a:ext cx="6219825" cy="180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917112" y="3275340"/>
            <a:ext cx="665214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dirty="0">
                <a:latin typeface="Times New Roman"/>
                <a:ea typeface="Times New Roman"/>
              </a:rPr>
              <a:t>Пространственное распределение электронов при разных толщинах плёнки оксида алюминия для разных начальных значений энергии электронов: а) 400 эВ; б) 800 эВ </a:t>
            </a:r>
            <a:endParaRPr lang="ru-RU" sz="1000" dirty="0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48129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9433" y="3798560"/>
            <a:ext cx="6219825" cy="1809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1112234" y="5757592"/>
            <a:ext cx="6694222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097463" algn="l"/>
              </a:tabLst>
            </a:pP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Радиальное рассеяние электронов для разного процентного содержания элементов в плёнки оксида алюминия: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097463" algn="l"/>
              </a:tabLst>
            </a:pP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а) 75 % алюминия и 25 % кислорода; б) 25% алюминия и 75 % кислорода 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9" name="Oval 4"/>
          <p:cNvSpPr>
            <a:spLocks noChangeArrowheads="1"/>
          </p:cNvSpPr>
          <p:nvPr/>
        </p:nvSpPr>
        <p:spPr bwMode="auto">
          <a:xfrm>
            <a:off x="8359775" y="330200"/>
            <a:ext cx="539750" cy="539750"/>
          </a:xfrm>
          <a:prstGeom prst="ellipse">
            <a:avLst/>
          </a:prstGeom>
          <a:noFill/>
          <a:ln w="25400">
            <a:solidFill>
              <a:srgbClr val="000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36000" tIns="36000" rIns="36000" bIns="36000" anchor="ctr" anchorCtr="1"/>
          <a:lstStyle/>
          <a:p>
            <a:fld id="{D9AD91D3-76F5-4DE1-92E3-6E77BA50C898}" type="slidenum">
              <a:rPr lang="ru-RU" sz="2000" b="1">
                <a:latin typeface="Times New Roman" pitchFamily="18" charset="0"/>
                <a:cs typeface="Times New Roman" pitchFamily="18" charset="0"/>
              </a:rPr>
              <a:pPr/>
              <a:t>14</a:t>
            </a:fld>
            <a:endParaRPr lang="ru-RU" sz="2000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72" name="Rectangle 8"/>
          <p:cNvSpPr>
            <a:spLocks noChangeArrowheads="1"/>
          </p:cNvSpPr>
          <p:nvPr/>
        </p:nvSpPr>
        <p:spPr bwMode="auto">
          <a:xfrm>
            <a:off x="0" y="32813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1271" name="Object 7"/>
          <p:cNvGraphicFramePr>
            <a:graphicFrameLocks noChangeAspect="1"/>
          </p:cNvGraphicFramePr>
          <p:nvPr/>
        </p:nvGraphicFramePr>
        <p:xfrm>
          <a:off x="468313" y="1557338"/>
          <a:ext cx="2133600" cy="295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293" name="Equation" r:id="rId4" imgW="2133600" imgH="292100" progId="Equation.DSMT4">
                  <p:embed/>
                </p:oleObj>
              </mc:Choice>
              <mc:Fallback>
                <p:oleObj name="Equation" r:id="rId4" imgW="2133600" imgH="292100" progId="Equation.DSMT4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8313" y="1557338"/>
                        <a:ext cx="2133600" cy="2952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273" name="Object 9"/>
          <p:cNvGraphicFramePr>
            <a:graphicFrameLocks noChangeAspect="1"/>
          </p:cNvGraphicFramePr>
          <p:nvPr/>
        </p:nvGraphicFramePr>
        <p:xfrm>
          <a:off x="4643438" y="1628775"/>
          <a:ext cx="2657475" cy="523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294" name="Equation" r:id="rId6" imgW="2654300" imgH="520700" progId="Equation.DSMT4">
                  <p:embed/>
                </p:oleObj>
              </mc:Choice>
              <mc:Fallback>
                <p:oleObj name="Equation" r:id="rId6" imgW="2654300" imgH="520700" progId="Equation.DSMT4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3438" y="1628775"/>
                        <a:ext cx="2657475" cy="5238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275" name="Object 11"/>
          <p:cNvGraphicFramePr>
            <a:graphicFrameLocks noChangeAspect="1"/>
          </p:cNvGraphicFramePr>
          <p:nvPr/>
        </p:nvGraphicFramePr>
        <p:xfrm>
          <a:off x="323850" y="2276475"/>
          <a:ext cx="2705100" cy="276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295" name="Equation" r:id="rId8" imgW="2705100" imgH="279400" progId="Equation.DSMT4">
                  <p:embed/>
                </p:oleObj>
              </mc:Choice>
              <mc:Fallback>
                <p:oleObj name="Equation" r:id="rId8" imgW="2705100" imgH="279400" progId="Equation.DSMT4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3850" y="2276475"/>
                        <a:ext cx="2705100" cy="2762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288" name="Rectangle 24"/>
          <p:cNvSpPr>
            <a:spLocks noChangeArrowheads="1"/>
          </p:cNvSpPr>
          <p:nvPr/>
        </p:nvSpPr>
        <p:spPr bwMode="auto">
          <a:xfrm>
            <a:off x="2162175" y="2011363"/>
            <a:ext cx="750888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1290" name="Rectangle 26"/>
          <p:cNvSpPr>
            <a:spLocks noChangeArrowheads="1"/>
          </p:cNvSpPr>
          <p:nvPr/>
        </p:nvSpPr>
        <p:spPr bwMode="auto">
          <a:xfrm>
            <a:off x="2162175" y="2011363"/>
            <a:ext cx="6858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1292" name="Rectangle 28"/>
          <p:cNvSpPr>
            <a:spLocks noChangeArrowheads="1"/>
          </p:cNvSpPr>
          <p:nvPr/>
        </p:nvSpPr>
        <p:spPr bwMode="auto">
          <a:xfrm>
            <a:off x="2162175" y="2011363"/>
            <a:ext cx="10287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1331" name="Rectangle 67"/>
          <p:cNvSpPr>
            <a:spLocks noChangeArrowheads="1"/>
          </p:cNvSpPr>
          <p:nvPr/>
        </p:nvSpPr>
        <p:spPr bwMode="auto">
          <a:xfrm>
            <a:off x="2162175" y="2011363"/>
            <a:ext cx="625475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eaLnBrk="0" hangingPunct="0"/>
            <a:endParaRPr lang="ru-RU"/>
          </a:p>
        </p:txBody>
      </p:sp>
      <p:sp>
        <p:nvSpPr>
          <p:cNvPr id="11878" name="Text Box 614"/>
          <p:cNvSpPr txBox="1">
            <a:spLocks noChangeArrowheads="1"/>
          </p:cNvSpPr>
          <p:nvPr/>
        </p:nvSpPr>
        <p:spPr bwMode="auto">
          <a:xfrm>
            <a:off x="323850" y="1268413"/>
            <a:ext cx="287972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400" b="1">
                <a:latin typeface="Times New Roman" pitchFamily="18" charset="0"/>
              </a:rPr>
              <a:t>Ядерная тормозная способность:</a:t>
            </a:r>
          </a:p>
        </p:txBody>
      </p:sp>
      <p:sp>
        <p:nvSpPr>
          <p:cNvPr id="11879" name="Text Box 615"/>
          <p:cNvSpPr txBox="1">
            <a:spLocks noChangeArrowheads="1"/>
          </p:cNvSpPr>
          <p:nvPr/>
        </p:nvSpPr>
        <p:spPr bwMode="auto">
          <a:xfrm>
            <a:off x="2771775" y="1617663"/>
            <a:ext cx="2159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11880" name="Text Box 616"/>
          <p:cNvSpPr txBox="1">
            <a:spLocks noChangeArrowheads="1"/>
          </p:cNvSpPr>
          <p:nvPr/>
        </p:nvSpPr>
        <p:spPr bwMode="auto">
          <a:xfrm>
            <a:off x="2555875" y="1557338"/>
            <a:ext cx="649288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400">
                <a:latin typeface="Times New Roman" pitchFamily="18" charset="0"/>
              </a:rPr>
              <a:t>(12)</a:t>
            </a:r>
          </a:p>
        </p:txBody>
      </p:sp>
      <p:sp>
        <p:nvSpPr>
          <p:cNvPr id="11881" name="Text Box 617"/>
          <p:cNvSpPr txBox="1">
            <a:spLocks noChangeArrowheads="1"/>
          </p:cNvSpPr>
          <p:nvPr/>
        </p:nvSpPr>
        <p:spPr bwMode="auto">
          <a:xfrm>
            <a:off x="5219700" y="1268413"/>
            <a:ext cx="2160588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400" b="1">
                <a:latin typeface="Times New Roman" pitchFamily="18" charset="0"/>
              </a:rPr>
              <a:t>Траекторный пробег:</a:t>
            </a:r>
          </a:p>
        </p:txBody>
      </p:sp>
      <p:sp>
        <p:nvSpPr>
          <p:cNvPr id="11882" name="Text Box 618"/>
          <p:cNvSpPr txBox="1">
            <a:spLocks noChangeArrowheads="1"/>
          </p:cNvSpPr>
          <p:nvPr/>
        </p:nvSpPr>
        <p:spPr bwMode="auto">
          <a:xfrm>
            <a:off x="7524750" y="1700213"/>
            <a:ext cx="6477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400">
                <a:latin typeface="Times New Roman" pitchFamily="18" charset="0"/>
              </a:rPr>
              <a:t>(13)</a:t>
            </a:r>
          </a:p>
        </p:txBody>
      </p:sp>
      <p:sp>
        <p:nvSpPr>
          <p:cNvPr id="11883" name="Text Box 619"/>
          <p:cNvSpPr txBox="1">
            <a:spLocks noChangeArrowheads="1"/>
          </p:cNvSpPr>
          <p:nvPr/>
        </p:nvSpPr>
        <p:spPr bwMode="auto">
          <a:xfrm>
            <a:off x="395288" y="1989138"/>
            <a:ext cx="2808287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11884" name="Text Box 620"/>
          <p:cNvSpPr txBox="1">
            <a:spLocks noChangeArrowheads="1"/>
          </p:cNvSpPr>
          <p:nvPr/>
        </p:nvSpPr>
        <p:spPr bwMode="auto">
          <a:xfrm>
            <a:off x="395288" y="1916113"/>
            <a:ext cx="2592387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400" b="1">
                <a:latin typeface="Times New Roman" pitchFamily="18" charset="0"/>
              </a:rPr>
              <a:t>Проецированный пробег:</a:t>
            </a:r>
          </a:p>
        </p:txBody>
      </p:sp>
      <p:sp>
        <p:nvSpPr>
          <p:cNvPr id="11885" name="Text Box 621"/>
          <p:cNvSpPr txBox="1">
            <a:spLocks noChangeArrowheads="1"/>
          </p:cNvSpPr>
          <p:nvPr/>
        </p:nvSpPr>
        <p:spPr bwMode="auto">
          <a:xfrm>
            <a:off x="3059113" y="2276475"/>
            <a:ext cx="50482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400">
                <a:latin typeface="Times New Roman" pitchFamily="18" charset="0"/>
              </a:rPr>
              <a:t>(14)</a:t>
            </a:r>
          </a:p>
        </p:txBody>
      </p:sp>
      <p:sp>
        <p:nvSpPr>
          <p:cNvPr id="11890" name="Rectangle 626"/>
          <p:cNvSpPr>
            <a:spLocks noChangeArrowheads="1"/>
          </p:cNvSpPr>
          <p:nvPr/>
        </p:nvSpPr>
        <p:spPr bwMode="auto">
          <a:xfrm>
            <a:off x="881063" y="20113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eaLnBrk="0" hangingPunct="0"/>
            <a:endParaRPr lang="ru-RU"/>
          </a:p>
        </p:txBody>
      </p:sp>
      <p:sp>
        <p:nvSpPr>
          <p:cNvPr id="11898" name="Rectangle 634"/>
          <p:cNvSpPr>
            <a:spLocks noChangeArrowheads="1"/>
          </p:cNvSpPr>
          <p:nvPr/>
        </p:nvSpPr>
        <p:spPr bwMode="auto">
          <a:xfrm>
            <a:off x="881063" y="2011363"/>
            <a:ext cx="750887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1900" name="Rectangle 636"/>
          <p:cNvSpPr>
            <a:spLocks noChangeArrowheads="1"/>
          </p:cNvSpPr>
          <p:nvPr/>
        </p:nvSpPr>
        <p:spPr bwMode="auto">
          <a:xfrm>
            <a:off x="881063" y="2011363"/>
            <a:ext cx="6858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1902" name="Rectangle 638"/>
          <p:cNvSpPr>
            <a:spLocks noChangeArrowheads="1"/>
          </p:cNvSpPr>
          <p:nvPr/>
        </p:nvSpPr>
        <p:spPr bwMode="auto">
          <a:xfrm>
            <a:off x="881063" y="2011363"/>
            <a:ext cx="10287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1941" name="Rectangle 677"/>
          <p:cNvSpPr>
            <a:spLocks noChangeArrowheads="1"/>
          </p:cNvSpPr>
          <p:nvPr/>
        </p:nvSpPr>
        <p:spPr bwMode="auto">
          <a:xfrm>
            <a:off x="881063" y="2011363"/>
            <a:ext cx="625475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eaLnBrk="0" hangingPunct="0"/>
            <a:endParaRPr lang="ru-RU"/>
          </a:p>
        </p:txBody>
      </p:sp>
      <p:graphicFrame>
        <p:nvGraphicFramePr>
          <p:cNvPr id="38097" name="Group 1233"/>
          <p:cNvGraphicFramePr>
            <a:graphicFrameLocks noGrp="1"/>
          </p:cNvGraphicFramePr>
          <p:nvPr/>
        </p:nvGraphicFramePr>
        <p:xfrm>
          <a:off x="395288" y="3284538"/>
          <a:ext cx="5399087" cy="2654304"/>
        </p:xfrm>
        <a:graphic>
          <a:graphicData uri="http://schemas.openxmlformats.org/drawingml/2006/table">
            <a:tbl>
              <a:tblPr/>
              <a:tblGrid>
                <a:gridCol w="719137"/>
                <a:gridCol w="627063"/>
                <a:gridCol w="565150"/>
                <a:gridCol w="549275"/>
                <a:gridCol w="635000"/>
                <a:gridCol w="798512"/>
                <a:gridCol w="857250"/>
                <a:gridCol w="647700"/>
              </a:tblGrid>
              <a:tr h="38417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Плёнка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Ионы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Z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ε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(dE/dR)</a:t>
                      </a:r>
                      <a:r>
                        <a:rPr kumimoji="0" lang="en-US" sz="1200" b="0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</a:t>
                      </a: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эВ</a:t>
                      </a: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/</a:t>
                      </a: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нм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</a:t>
                      </a:r>
                      <a:r>
                        <a:rPr kumimoji="0" lang="en-US" sz="1200" b="0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</a:t>
                      </a: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эВ×нм</a:t>
                      </a:r>
                      <a:r>
                        <a:rPr kumimoji="0" lang="ru-RU" sz="12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</a:t>
                      </a:r>
                      <a:r>
                        <a:rPr kumimoji="0" lang="en-U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p,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нм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 rowSpan="4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Al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</a:t>
                      </a:r>
                      <a:r>
                        <a:rPr kumimoji="0" lang="en-US" sz="1200" b="0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28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0.049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261.341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4.341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2.918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CO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28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0.049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261.341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4.341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2.918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OH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4.5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0.101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144.806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2.405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3.648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H</a:t>
                      </a:r>
                      <a:r>
                        <a:rPr kumimoji="0" lang="en-US" sz="1200" b="0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0.777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5.929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0.098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12.864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 rowSpan="4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Al</a:t>
                      </a:r>
                      <a:r>
                        <a:rPr kumimoji="0" lang="en-US" sz="1000" b="0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</a:t>
                      </a:r>
                      <a:r>
                        <a:rPr kumimoji="0" lang="en-US" sz="1000" b="0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</a:t>
                      </a:r>
                      <a:r>
                        <a:rPr kumimoji="0" lang="en-US" sz="1200" b="0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28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0.057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98.025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4.101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1.741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CO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28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0.057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98.025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4.101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1.741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OH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4.5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0.123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56.358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2.358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2.024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H</a:t>
                      </a:r>
                      <a:r>
                        <a:rPr kumimoji="0" lang="en-US" sz="1200" b="0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1.061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2.401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0.1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7.609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8098" name="Text Box 1234"/>
          <p:cNvSpPr txBox="1">
            <a:spLocks noChangeArrowheads="1"/>
          </p:cNvSpPr>
          <p:nvPr/>
        </p:nvSpPr>
        <p:spPr bwMode="auto">
          <a:xfrm>
            <a:off x="395288" y="2781300"/>
            <a:ext cx="5472112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400">
                <a:latin typeface="Times New Roman" pitchFamily="18" charset="0"/>
              </a:rPr>
              <a:t>Расчётные значения проецированного пробега для разных ионов при Е = 850 В</a:t>
            </a:r>
          </a:p>
        </p:txBody>
      </p:sp>
      <p:graphicFrame>
        <p:nvGraphicFramePr>
          <p:cNvPr id="38261" name="Group 1397"/>
          <p:cNvGraphicFramePr>
            <a:graphicFrameLocks noGrp="1"/>
          </p:cNvGraphicFramePr>
          <p:nvPr/>
        </p:nvGraphicFramePr>
        <p:xfrm>
          <a:off x="6227763" y="4508500"/>
          <a:ext cx="2543175" cy="1373190"/>
        </p:xfrm>
        <a:graphic>
          <a:graphicData uri="http://schemas.openxmlformats.org/drawingml/2006/table">
            <a:tbl>
              <a:tblPr/>
              <a:tblGrid>
                <a:gridCol w="1271587"/>
                <a:gridCol w="1271588"/>
              </a:tblGrid>
              <a:tr h="27463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Ион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H</a:t>
                      </a:r>
                      <a:r>
                        <a:rPr kumimoji="0" lang="en-US" sz="1200" b="0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0.02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OH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0.27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CO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0.372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</a:t>
                      </a:r>
                      <a:r>
                        <a:rPr kumimoji="0" lang="en-US" sz="1200" b="0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0.372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8262" name="Text Box 1398"/>
          <p:cNvSpPr txBox="1">
            <a:spLocks noChangeArrowheads="1"/>
          </p:cNvSpPr>
          <p:nvPr/>
        </p:nvSpPr>
        <p:spPr bwMode="auto">
          <a:xfrm>
            <a:off x="6011863" y="3789363"/>
            <a:ext cx="2881312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400">
                <a:latin typeface="Times New Roman" pitchFamily="18" charset="0"/>
              </a:rPr>
              <a:t>Расчётные значения коэффициента распыления цезия</a:t>
            </a:r>
          </a:p>
        </p:txBody>
      </p:sp>
      <p:sp>
        <p:nvSpPr>
          <p:cNvPr id="38266" name="Rectangle 1402"/>
          <p:cNvSpPr>
            <a:spLocks noChangeArrowheads="1"/>
          </p:cNvSpPr>
          <p:nvPr/>
        </p:nvSpPr>
        <p:spPr bwMode="auto">
          <a:xfrm>
            <a:off x="0" y="315753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38265" name="Object 1401"/>
          <p:cNvGraphicFramePr>
            <a:graphicFrameLocks noChangeAspect="1"/>
          </p:cNvGraphicFramePr>
          <p:nvPr/>
        </p:nvGraphicFramePr>
        <p:xfrm>
          <a:off x="6516688" y="2924175"/>
          <a:ext cx="1209675" cy="542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296" name="Equation" r:id="rId10" imgW="1205977" imgH="545863" progId="Equation.DSMT4">
                  <p:embed/>
                </p:oleObj>
              </mc:Choice>
              <mc:Fallback>
                <p:oleObj name="Equation" r:id="rId10" imgW="1205977" imgH="545863" progId="Equation.DSMT4">
                  <p:embed/>
                  <p:pic>
                    <p:nvPicPr>
                      <p:cNvPr id="0" name="Object 140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16688" y="2924175"/>
                        <a:ext cx="1209675" cy="5429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8267" name="Text Box 1403"/>
          <p:cNvSpPr txBox="1">
            <a:spLocks noChangeArrowheads="1"/>
          </p:cNvSpPr>
          <p:nvPr/>
        </p:nvSpPr>
        <p:spPr bwMode="auto">
          <a:xfrm>
            <a:off x="6300788" y="2565400"/>
            <a:ext cx="266382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400" b="1">
                <a:latin typeface="Times New Roman" pitchFamily="18" charset="0"/>
              </a:rPr>
              <a:t>Коэффициент распыления:</a:t>
            </a:r>
          </a:p>
        </p:txBody>
      </p:sp>
      <p:sp>
        <p:nvSpPr>
          <p:cNvPr id="38268" name="Text Box 1404"/>
          <p:cNvSpPr txBox="1">
            <a:spLocks noChangeArrowheads="1"/>
          </p:cNvSpPr>
          <p:nvPr/>
        </p:nvSpPr>
        <p:spPr bwMode="auto">
          <a:xfrm>
            <a:off x="8027988" y="2997200"/>
            <a:ext cx="576262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400">
                <a:latin typeface="Times New Roman" pitchFamily="18" charset="0"/>
              </a:rPr>
              <a:t>(15)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432310" y="863126"/>
            <a:ext cx="51591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Пробеги ионов в алюминии и окиси алюминия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1121015"/>
              </p:ext>
            </p:extLst>
          </p:nvPr>
        </p:nvGraphicFramePr>
        <p:xfrm>
          <a:off x="1259632" y="1556795"/>
          <a:ext cx="7200800" cy="5184568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900100"/>
                <a:gridCol w="900100"/>
                <a:gridCol w="900100"/>
                <a:gridCol w="900100"/>
                <a:gridCol w="900100"/>
                <a:gridCol w="900100"/>
                <a:gridCol w="900100"/>
                <a:gridCol w="900100"/>
              </a:tblGrid>
              <a:tr h="48757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Times New Roman"/>
                        </a:rPr>
                        <a:t>Плёнка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713" marR="467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Times New Roman"/>
                        </a:rPr>
                        <a:t>Энергия электронов, эВ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713" marR="467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Times New Roman"/>
                        </a:rPr>
                        <a:t>Толщина плёнки, ангстрем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713" marR="467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Times New Roman"/>
                        </a:rPr>
                        <a:t>Коэфф. прон.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713" marR="467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Times New Roman"/>
                        </a:rPr>
                        <a:t>Энергия электронов на выходе, эВ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713" marR="467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Times New Roman"/>
                        </a:rPr>
                        <a:t>Средний угол рассения, градусы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713" marR="467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Times New Roman"/>
                        </a:rPr>
                        <a:t>Коэф. усиления МКП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713" marR="467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Times New Roman"/>
                        </a:rPr>
                        <a:t>Эфф. регистр, %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713" marR="467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5708">
                <a:tc rowSpan="9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Times New Roman"/>
                          <a:ea typeface="Times New Roman"/>
                        </a:rPr>
                        <a:t>Al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713" marR="467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Times New Roman"/>
                        </a:rPr>
                        <a:t>400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713" marR="467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Times New Roman"/>
                        </a:rPr>
                        <a:t>50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713" marR="467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Times New Roman"/>
                        </a:rPr>
                        <a:t>0.22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713" marR="467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Times New Roman"/>
                        </a:rPr>
                        <a:t>15.4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713" marR="467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Times New Roman"/>
                        </a:rPr>
                        <a:t>54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713" marR="467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Times New Roman"/>
                        </a:rPr>
                        <a:t>120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713" marR="467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Times New Roman"/>
                        </a:rPr>
                        <a:t>3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713" marR="467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570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Times New Roman"/>
                        </a:rPr>
                        <a:t>70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713" marR="467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Times New Roman"/>
                        </a:rPr>
                        <a:t>0.04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713" marR="467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Times New Roman"/>
                        </a:rPr>
                        <a:t>0.4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713" marR="467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Times New Roman"/>
                        </a:rPr>
                        <a:t>58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713" marR="467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Times New Roman"/>
                        </a:rPr>
                        <a:t>0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713" marR="467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Times New Roman"/>
                        </a:rPr>
                        <a:t>0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713" marR="467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570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Times New Roman"/>
                        </a:rPr>
                        <a:t>100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713" marR="467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Times New Roman"/>
                        </a:rPr>
                        <a:t>0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713" marR="467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Times New Roman"/>
                        </a:rPr>
                        <a:t>0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713" marR="467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Times New Roman"/>
                        </a:rPr>
                        <a:t>62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713" marR="467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Times New Roman"/>
                        </a:rPr>
                        <a:t>0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713" marR="467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Times New Roman"/>
                        </a:rPr>
                        <a:t>0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713" marR="467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570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Times New Roman"/>
                        </a:rPr>
                        <a:t>600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713" marR="467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Times New Roman"/>
                        </a:rPr>
                        <a:t>50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713" marR="467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Times New Roman"/>
                        </a:rPr>
                        <a:t>0.65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713" marR="467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Times New Roman"/>
                        </a:rPr>
                        <a:t>149.6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713" marR="467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Times New Roman"/>
                        </a:rPr>
                        <a:t>44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713" marR="467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Times New Roman"/>
                        </a:rPr>
                        <a:t>610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713" marR="467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Times New Roman"/>
                        </a:rPr>
                        <a:t>34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713" marR="467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570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Times New Roman"/>
                        </a:rPr>
                        <a:t>70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713" marR="467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Times New Roman"/>
                        </a:rPr>
                        <a:t>0.4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713" marR="467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Times New Roman"/>
                        </a:rPr>
                        <a:t>59.</a:t>
                      </a:r>
                      <a:r>
                        <a:rPr lang="en-US" sz="700">
                          <a:effectLst/>
                          <a:latin typeface="Times New Roman"/>
                          <a:ea typeface="Times New Roman"/>
                        </a:rPr>
                        <a:t>6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713" marR="467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Times New Roman"/>
                          <a:ea typeface="Times New Roman"/>
                        </a:rPr>
                        <a:t>48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713" marR="467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Times New Roman"/>
                          <a:ea typeface="Times New Roman"/>
                        </a:rPr>
                        <a:t>370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713" marR="467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Times New Roman"/>
                          <a:ea typeface="Times New Roman"/>
                        </a:rPr>
                        <a:t>12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713" marR="467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570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Times New Roman"/>
                          <a:ea typeface="Times New Roman"/>
                        </a:rPr>
                        <a:t>100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713" marR="467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Times New Roman"/>
                          <a:ea typeface="Times New Roman"/>
                        </a:rPr>
                        <a:t>0.12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713" marR="467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Times New Roman"/>
                          <a:ea typeface="Times New Roman"/>
                        </a:rPr>
                        <a:t>7.6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713" marR="467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Times New Roman"/>
                          <a:ea typeface="Times New Roman"/>
                        </a:rPr>
                        <a:t>56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713" marR="467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Times New Roman"/>
                          <a:ea typeface="Times New Roman"/>
                        </a:rPr>
                        <a:t>60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713" marR="467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Times New Roman"/>
                          <a:ea typeface="Times New Roman"/>
                        </a:rPr>
                        <a:t>0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713" marR="467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570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Times New Roman"/>
                          <a:ea typeface="Times New Roman"/>
                        </a:rPr>
                        <a:t>800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713" marR="467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Times New Roman"/>
                          <a:ea typeface="Times New Roman"/>
                        </a:rPr>
                        <a:t>50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713" marR="467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Times New Roman"/>
                          <a:ea typeface="Times New Roman"/>
                        </a:rPr>
                        <a:t>0.85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713" marR="467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Times New Roman"/>
                          <a:ea typeface="Times New Roman"/>
                        </a:rPr>
                        <a:t>346.8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713" marR="467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Times New Roman"/>
                          <a:ea typeface="Times New Roman"/>
                        </a:rPr>
                        <a:t>35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713" marR="467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Times New Roman"/>
                          <a:ea typeface="Times New Roman"/>
                        </a:rPr>
                        <a:t>800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713" marR="467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Times New Roman"/>
                          <a:ea typeface="Times New Roman"/>
                        </a:rPr>
                        <a:t>56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713" marR="467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570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Times New Roman"/>
                          <a:ea typeface="Times New Roman"/>
                        </a:rPr>
                        <a:t>70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713" marR="467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Times New Roman"/>
                          <a:ea typeface="Times New Roman"/>
                        </a:rPr>
                        <a:t>0.7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713" marR="467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Times New Roman"/>
                          <a:ea typeface="Times New Roman"/>
                        </a:rPr>
                        <a:t>220.8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713" marR="467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Times New Roman"/>
                          <a:ea typeface="Times New Roman"/>
                        </a:rPr>
                        <a:t>41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713" marR="467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Times New Roman"/>
                          <a:ea typeface="Times New Roman"/>
                        </a:rPr>
                        <a:t>700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713" marR="467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Times New Roman"/>
                          <a:ea typeface="Times New Roman"/>
                        </a:rPr>
                        <a:t>41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713" marR="467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570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Times New Roman"/>
                          <a:ea typeface="Times New Roman"/>
                        </a:rPr>
                        <a:t>100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713" marR="467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Times New Roman"/>
                          <a:ea typeface="Times New Roman"/>
                        </a:rPr>
                        <a:t>0.4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713" marR="467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Times New Roman"/>
                          <a:ea typeface="Times New Roman"/>
                        </a:rPr>
                        <a:t>90.8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713" marR="467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Times New Roman"/>
                          <a:ea typeface="Times New Roman"/>
                        </a:rPr>
                        <a:t>48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713" marR="467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Times New Roman"/>
                          <a:ea typeface="Times New Roman"/>
                        </a:rPr>
                        <a:t>470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713" marR="467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Times New Roman"/>
                          <a:ea typeface="Times New Roman"/>
                        </a:rPr>
                        <a:t>16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713" marR="467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5708">
                <a:tc rowSpan="15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Times New Roman"/>
                          <a:ea typeface="Times New Roman"/>
                        </a:rPr>
                        <a:t>Al</a:t>
                      </a:r>
                      <a:r>
                        <a:rPr lang="en-US" sz="700" baseline="-25000">
                          <a:effectLst/>
                          <a:latin typeface="Times New Roman"/>
                          <a:ea typeface="Times New Roman"/>
                        </a:rPr>
                        <a:t>2</a:t>
                      </a:r>
                      <a:r>
                        <a:rPr lang="en-US" sz="700">
                          <a:effectLst/>
                          <a:latin typeface="Times New Roman"/>
                          <a:ea typeface="Times New Roman"/>
                        </a:rPr>
                        <a:t>O</a:t>
                      </a:r>
                      <a:r>
                        <a:rPr lang="en-US" sz="700" baseline="-25000">
                          <a:effectLst/>
                          <a:latin typeface="Times New Roman"/>
                          <a:ea typeface="Times New Roman"/>
                        </a:rPr>
                        <a:t>3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713" marR="467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Times New Roman"/>
                          <a:ea typeface="Times New Roman"/>
                        </a:rPr>
                        <a:t>1000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713" marR="467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Times New Roman"/>
                          <a:ea typeface="Times New Roman"/>
                        </a:rPr>
                        <a:t>50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713" marR="467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Times New Roman"/>
                          <a:ea typeface="Times New Roman"/>
                        </a:rPr>
                        <a:t>0.92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713" marR="467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Times New Roman"/>
                          <a:ea typeface="Times New Roman"/>
                        </a:rPr>
                        <a:t>549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713" marR="467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Times New Roman"/>
                          <a:ea typeface="Times New Roman"/>
                        </a:rPr>
                        <a:t>27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713" marR="467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Times New Roman"/>
                          <a:ea typeface="Times New Roman"/>
                        </a:rPr>
                        <a:t>900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713" marR="467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Times New Roman"/>
                          <a:ea typeface="Times New Roman"/>
                        </a:rPr>
                        <a:t>68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713" marR="467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570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Times New Roman"/>
                          <a:ea typeface="Times New Roman"/>
                        </a:rPr>
                        <a:t>70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713" marR="467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Times New Roman"/>
                          <a:ea typeface="Times New Roman"/>
                        </a:rPr>
                        <a:t>0.84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713" marR="467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Times New Roman"/>
                          <a:ea typeface="Times New Roman"/>
                        </a:rPr>
                        <a:t>418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713" marR="467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Times New Roman"/>
                          <a:ea typeface="Times New Roman"/>
                        </a:rPr>
                        <a:t>38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713" marR="467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Times New Roman"/>
                          <a:ea typeface="Times New Roman"/>
                        </a:rPr>
                        <a:t>740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713" marR="467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Times New Roman"/>
                          <a:ea typeface="Times New Roman"/>
                        </a:rPr>
                        <a:t>51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713" marR="467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570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Times New Roman"/>
                          <a:ea typeface="Times New Roman"/>
                        </a:rPr>
                        <a:t>100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713" marR="467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Times New Roman"/>
                          <a:ea typeface="Times New Roman"/>
                        </a:rPr>
                        <a:t>0.65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713" marR="467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Times New Roman"/>
                          <a:ea typeface="Times New Roman"/>
                        </a:rPr>
                        <a:t>249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713" marR="467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Times New Roman"/>
                          <a:ea typeface="Times New Roman"/>
                        </a:rPr>
                        <a:t>39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713" marR="467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Times New Roman"/>
                          <a:ea typeface="Times New Roman"/>
                        </a:rPr>
                        <a:t>730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713" marR="467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Times New Roman"/>
                          <a:ea typeface="Times New Roman"/>
                        </a:rPr>
                        <a:t>39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713" marR="467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570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Times New Roman"/>
                          <a:ea typeface="Times New Roman"/>
                        </a:rPr>
                        <a:t>400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713" marR="467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Times New Roman"/>
                          <a:ea typeface="Times New Roman"/>
                        </a:rPr>
                        <a:t>50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713" marR="467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Times New Roman"/>
                          <a:ea typeface="Times New Roman"/>
                        </a:rPr>
                        <a:t>0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713" marR="467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Times New Roman"/>
                          <a:ea typeface="Times New Roman"/>
                        </a:rPr>
                        <a:t>0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713" marR="467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Times New Roman"/>
                          <a:ea typeface="Times New Roman"/>
                        </a:rPr>
                        <a:t>56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713" marR="467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Times New Roman"/>
                          <a:ea typeface="Times New Roman"/>
                        </a:rPr>
                        <a:t>0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713" marR="467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Times New Roman"/>
                          <a:ea typeface="Times New Roman"/>
                        </a:rPr>
                        <a:t>0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713" marR="467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570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Times New Roman"/>
                          <a:ea typeface="Times New Roman"/>
                        </a:rPr>
                        <a:t>70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713" marR="467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Times New Roman"/>
                          <a:ea typeface="Times New Roman"/>
                        </a:rPr>
                        <a:t>0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713" marR="467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Times New Roman"/>
                          <a:ea typeface="Times New Roman"/>
                        </a:rPr>
                        <a:t>0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713" marR="467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Times New Roman"/>
                          <a:ea typeface="Times New Roman"/>
                        </a:rPr>
                        <a:t>60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713" marR="467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Times New Roman"/>
                          <a:ea typeface="Times New Roman"/>
                        </a:rPr>
                        <a:t>0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713" marR="467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Times New Roman"/>
                          <a:ea typeface="Times New Roman"/>
                        </a:rPr>
                        <a:t>0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713" marR="467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570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Times New Roman"/>
                          <a:ea typeface="Times New Roman"/>
                        </a:rPr>
                        <a:t>100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713" marR="467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Times New Roman"/>
                          <a:ea typeface="Times New Roman"/>
                        </a:rPr>
                        <a:t>0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713" marR="467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Times New Roman"/>
                          <a:ea typeface="Times New Roman"/>
                        </a:rPr>
                        <a:t>0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713" marR="467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Times New Roman"/>
                          <a:ea typeface="Times New Roman"/>
                        </a:rPr>
                        <a:t>65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713" marR="467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Times New Roman"/>
                          <a:ea typeface="Times New Roman"/>
                        </a:rPr>
                        <a:t>0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713" marR="467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Times New Roman"/>
                          <a:ea typeface="Times New Roman"/>
                        </a:rPr>
                        <a:t>0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713" marR="467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570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Times New Roman"/>
                          <a:ea typeface="Times New Roman"/>
                        </a:rPr>
                        <a:t>600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713" marR="467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Times New Roman"/>
                          <a:ea typeface="Times New Roman"/>
                        </a:rPr>
                        <a:t>50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713" marR="467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Times New Roman"/>
                          <a:ea typeface="Times New Roman"/>
                        </a:rPr>
                        <a:t>0.27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713" marR="467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Times New Roman"/>
                          <a:ea typeface="Times New Roman"/>
                        </a:rPr>
                        <a:t>28.6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713" marR="467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Times New Roman"/>
                          <a:ea typeface="Times New Roman"/>
                        </a:rPr>
                        <a:t>46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713" marR="467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Times New Roman"/>
                          <a:ea typeface="Times New Roman"/>
                        </a:rPr>
                        <a:t>220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713" marR="467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Times New Roman"/>
                          <a:ea typeface="Times New Roman"/>
                        </a:rPr>
                        <a:t>6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713" marR="467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570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Times New Roman"/>
                          <a:ea typeface="Times New Roman"/>
                        </a:rPr>
                        <a:t>70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713" marR="467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Times New Roman"/>
                          <a:ea typeface="Times New Roman"/>
                        </a:rPr>
                        <a:t>0.04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713" marR="467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Times New Roman"/>
                          <a:ea typeface="Times New Roman"/>
                        </a:rPr>
                        <a:t>2.6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713" marR="467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Times New Roman"/>
                          <a:ea typeface="Times New Roman"/>
                        </a:rPr>
                        <a:t>51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713" marR="467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Times New Roman"/>
                          <a:ea typeface="Times New Roman"/>
                        </a:rPr>
                        <a:t>20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713" marR="467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Times New Roman"/>
                          <a:ea typeface="Times New Roman"/>
                        </a:rPr>
                        <a:t>1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713" marR="467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570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Times New Roman"/>
                          <a:ea typeface="Times New Roman"/>
                        </a:rPr>
                        <a:t>100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713" marR="467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Times New Roman"/>
                          <a:ea typeface="Times New Roman"/>
                        </a:rPr>
                        <a:t>0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713" marR="467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Times New Roman"/>
                          <a:ea typeface="Times New Roman"/>
                        </a:rPr>
                        <a:t>0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713" marR="467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Times New Roman"/>
                          <a:ea typeface="Times New Roman"/>
                        </a:rPr>
                        <a:t>57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713" marR="467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Times New Roman"/>
                          <a:ea typeface="Times New Roman"/>
                        </a:rPr>
                        <a:t>0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713" marR="467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Times New Roman"/>
                          <a:ea typeface="Times New Roman"/>
                        </a:rPr>
                        <a:t>0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713" marR="467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570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Times New Roman"/>
                          <a:ea typeface="Times New Roman"/>
                        </a:rPr>
                        <a:t>800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713" marR="467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Times New Roman"/>
                          <a:ea typeface="Times New Roman"/>
                        </a:rPr>
                        <a:t>50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713" marR="467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Times New Roman"/>
                          <a:ea typeface="Times New Roman"/>
                        </a:rPr>
                        <a:t>0.63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713" marR="467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Times New Roman"/>
                          <a:ea typeface="Times New Roman"/>
                        </a:rPr>
                        <a:t>157.8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713" marR="467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Times New Roman"/>
                          <a:ea typeface="Times New Roman"/>
                        </a:rPr>
                        <a:t>37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713" marR="467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Times New Roman"/>
                          <a:ea typeface="Times New Roman"/>
                        </a:rPr>
                        <a:t>690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713" marR="467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Times New Roman"/>
                          <a:ea typeface="Times New Roman"/>
                        </a:rPr>
                        <a:t>37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713" marR="467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570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Times New Roman"/>
                          <a:ea typeface="Times New Roman"/>
                        </a:rPr>
                        <a:t>70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713" marR="467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Times New Roman"/>
                          <a:ea typeface="Times New Roman"/>
                        </a:rPr>
                        <a:t>0.33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713" marR="467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Times New Roman"/>
                          <a:ea typeface="Times New Roman"/>
                        </a:rPr>
                        <a:t>49.8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713" marR="467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Times New Roman"/>
                          <a:ea typeface="Times New Roman"/>
                        </a:rPr>
                        <a:t>43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713" marR="467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Times New Roman"/>
                          <a:ea typeface="Times New Roman"/>
                        </a:rPr>
                        <a:t>350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713" marR="467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Times New Roman"/>
                          <a:ea typeface="Times New Roman"/>
                        </a:rPr>
                        <a:t>9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713" marR="467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570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Times New Roman"/>
                          <a:ea typeface="Times New Roman"/>
                        </a:rPr>
                        <a:t>100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713" marR="467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Times New Roman"/>
                          <a:ea typeface="Times New Roman"/>
                        </a:rPr>
                        <a:t>0.07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713" marR="467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Times New Roman"/>
                          <a:ea typeface="Times New Roman"/>
                        </a:rPr>
                        <a:t>4.8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713" marR="467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Times New Roman"/>
                          <a:ea typeface="Times New Roman"/>
                        </a:rPr>
                        <a:t>49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713" marR="467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Times New Roman"/>
                          <a:ea typeface="Times New Roman"/>
                        </a:rPr>
                        <a:t>90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713" marR="467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Times New Roman"/>
                          <a:ea typeface="Times New Roman"/>
                        </a:rPr>
                        <a:t>0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713" marR="467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570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Times New Roman"/>
                          <a:ea typeface="Times New Roman"/>
                        </a:rPr>
                        <a:t>1000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713" marR="467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Times New Roman"/>
                          <a:ea typeface="Times New Roman"/>
                        </a:rPr>
                        <a:t>50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713" marR="467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Times New Roman"/>
                          <a:ea typeface="Times New Roman"/>
                        </a:rPr>
                        <a:t>0.82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713" marR="467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Times New Roman"/>
                          <a:ea typeface="Times New Roman"/>
                        </a:rPr>
                        <a:t>365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713" marR="467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Times New Roman"/>
                          <a:ea typeface="Times New Roman"/>
                        </a:rPr>
                        <a:t>31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713" marR="467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Times New Roman"/>
                          <a:ea typeface="Times New Roman"/>
                        </a:rPr>
                        <a:t>870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713" marR="467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Times New Roman"/>
                          <a:ea typeface="Times New Roman"/>
                        </a:rPr>
                        <a:t>58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713" marR="467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570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Times New Roman"/>
                          <a:ea typeface="Times New Roman"/>
                        </a:rPr>
                        <a:t>70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713" marR="467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Times New Roman"/>
                          <a:ea typeface="Times New Roman"/>
                        </a:rPr>
                        <a:t>0.63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713" marR="467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Times New Roman"/>
                          <a:ea typeface="Times New Roman"/>
                        </a:rPr>
                        <a:t>196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713" marR="467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Times New Roman"/>
                          <a:ea typeface="Times New Roman"/>
                        </a:rPr>
                        <a:t>40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713" marR="467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Times New Roman"/>
                          <a:ea typeface="Times New Roman"/>
                        </a:rPr>
                        <a:t>700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713" marR="467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Times New Roman"/>
                          <a:ea typeface="Times New Roman"/>
                        </a:rPr>
                        <a:t>37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713" marR="467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570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Times New Roman"/>
                          <a:ea typeface="Times New Roman"/>
                        </a:rPr>
                        <a:t>100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713" marR="467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Times New Roman"/>
                          <a:ea typeface="Times New Roman"/>
                        </a:rPr>
                        <a:t>0.30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713" marR="467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Times New Roman"/>
                          <a:ea typeface="Times New Roman"/>
                        </a:rPr>
                        <a:t>56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713" marR="467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Times New Roman"/>
                          <a:ea typeface="Times New Roman"/>
                        </a:rPr>
                        <a:t>45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713" marR="467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Times New Roman"/>
                          <a:ea typeface="Times New Roman"/>
                        </a:rPr>
                        <a:t>480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713" marR="467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  <a:latin typeface="Times New Roman"/>
                          <a:ea typeface="Times New Roman"/>
                        </a:rPr>
                        <a:t>11</a:t>
                      </a:r>
                      <a:endParaRPr lang="ru-RU" sz="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713" marR="467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763688" y="1146206"/>
            <a:ext cx="4672689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Сводная таблица основных параметров работы ЭОП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243421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9" name="Oval 4"/>
          <p:cNvSpPr>
            <a:spLocks noChangeArrowheads="1"/>
          </p:cNvSpPr>
          <p:nvPr/>
        </p:nvSpPr>
        <p:spPr bwMode="auto">
          <a:xfrm>
            <a:off x="8388350" y="404813"/>
            <a:ext cx="539750" cy="539750"/>
          </a:xfrm>
          <a:prstGeom prst="ellipse">
            <a:avLst/>
          </a:prstGeom>
          <a:noFill/>
          <a:ln w="25400">
            <a:solidFill>
              <a:srgbClr val="000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36000" tIns="36000" rIns="36000" bIns="36000" anchor="ctr" anchorCtr="1"/>
          <a:lstStyle/>
          <a:p>
            <a:fld id="{78EE56FC-87E1-480C-930C-CC9FDD887085}" type="slidenum">
              <a:rPr lang="ru-RU" sz="2000" b="1">
                <a:latin typeface="Times New Roman" pitchFamily="18" charset="0"/>
                <a:cs typeface="Times New Roman" pitchFamily="18" charset="0"/>
              </a:rPr>
              <a:pPr/>
              <a:t>16</a:t>
            </a:fld>
            <a:endParaRPr lang="ru-RU" sz="2000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80" name="Rectangle 8"/>
          <p:cNvSpPr>
            <a:spLocks noChangeArrowheads="1"/>
          </p:cNvSpPr>
          <p:nvPr/>
        </p:nvSpPr>
        <p:spPr bwMode="auto">
          <a:xfrm>
            <a:off x="0" y="308610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3120" name="Text Box 48"/>
          <p:cNvSpPr txBox="1">
            <a:spLocks noChangeArrowheads="1"/>
          </p:cNvSpPr>
          <p:nvPr/>
        </p:nvSpPr>
        <p:spPr bwMode="auto">
          <a:xfrm>
            <a:off x="539750" y="2781300"/>
            <a:ext cx="8208963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 b="1">
                <a:latin typeface="Times New Roman" pitchFamily="18" charset="0"/>
              </a:rPr>
              <a:t>Спасибо за внимание!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Oval 4"/>
          <p:cNvSpPr>
            <a:spLocks noChangeArrowheads="1"/>
          </p:cNvSpPr>
          <p:nvPr/>
        </p:nvSpPr>
        <p:spPr bwMode="auto">
          <a:xfrm>
            <a:off x="8359775" y="330200"/>
            <a:ext cx="539750" cy="539750"/>
          </a:xfrm>
          <a:prstGeom prst="ellipse">
            <a:avLst/>
          </a:prstGeom>
          <a:noFill/>
          <a:ln w="25400">
            <a:solidFill>
              <a:srgbClr val="000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36000" tIns="36000" rIns="36000" bIns="36000" anchor="ctr" anchorCtr="1"/>
          <a:lstStyle/>
          <a:p>
            <a:fld id="{CC408BE7-7DD0-479E-BC5D-A8CE0FD0CA50}" type="slidenum">
              <a:rPr lang="ru-RU" sz="2000" b="1">
                <a:latin typeface="Times New Roman" pitchFamily="18" charset="0"/>
                <a:cs typeface="Times New Roman" pitchFamily="18" charset="0"/>
              </a:rPr>
              <a:pPr/>
              <a:t>2</a:t>
            </a:fld>
            <a:endParaRPr lang="ru-RU" sz="2000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171" name="Rectangle 8"/>
          <p:cNvSpPr>
            <a:spLocks noChangeArrowheads="1"/>
          </p:cNvSpPr>
          <p:nvPr/>
        </p:nvSpPr>
        <p:spPr bwMode="auto">
          <a:xfrm>
            <a:off x="0" y="320040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7172" name="Rectangle 11"/>
          <p:cNvSpPr>
            <a:spLocks noChangeArrowheads="1"/>
          </p:cNvSpPr>
          <p:nvPr/>
        </p:nvSpPr>
        <p:spPr bwMode="auto">
          <a:xfrm>
            <a:off x="0" y="320040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7173" name="Text Box 12"/>
          <p:cNvSpPr txBox="1">
            <a:spLocks noChangeArrowheads="1"/>
          </p:cNvSpPr>
          <p:nvPr/>
        </p:nvSpPr>
        <p:spPr bwMode="auto">
          <a:xfrm>
            <a:off x="179388" y="1479550"/>
            <a:ext cx="2305050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1600">
                <a:latin typeface="Times New Roman" pitchFamily="18" charset="0"/>
              </a:rPr>
              <a:t>Схема ЭОП 3-го поколенния</a:t>
            </a:r>
          </a:p>
        </p:txBody>
      </p:sp>
      <p:grpSp>
        <p:nvGrpSpPr>
          <p:cNvPr id="7207" name="Group 39"/>
          <p:cNvGrpSpPr>
            <a:grpSpLocks/>
          </p:cNvGrpSpPr>
          <p:nvPr/>
        </p:nvGrpSpPr>
        <p:grpSpPr bwMode="auto">
          <a:xfrm>
            <a:off x="611188" y="2133600"/>
            <a:ext cx="1584325" cy="2879725"/>
            <a:chOff x="693" y="1648"/>
            <a:chExt cx="661" cy="888"/>
          </a:xfrm>
        </p:grpSpPr>
        <p:sp>
          <p:nvSpPr>
            <p:cNvPr id="7190" name="Rectangle 22" descr="Темный горизонтальный"/>
            <p:cNvSpPr>
              <a:spLocks noChangeArrowheads="1"/>
            </p:cNvSpPr>
            <p:nvPr/>
          </p:nvSpPr>
          <p:spPr bwMode="auto">
            <a:xfrm>
              <a:off x="920" y="1706"/>
              <a:ext cx="29" cy="773"/>
            </a:xfrm>
            <a:prstGeom prst="rect">
              <a:avLst/>
            </a:prstGeom>
            <a:pattFill prst="dkHorz">
              <a:fgClr>
                <a:srgbClr val="000000"/>
              </a:fgClr>
              <a:bgClr>
                <a:srgbClr val="FFFFFF"/>
              </a:bgClr>
            </a:pattFill>
            <a:ln w="9525">
              <a:pattFill prst="pct60">
                <a:fgClr>
                  <a:srgbClr val="000000"/>
                </a:fgClr>
                <a:bgClr>
                  <a:srgbClr val="FFFFFF"/>
                </a:bgClr>
              </a:patt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191" name="Rectangle 23" descr="Светлый диагональный 2"/>
            <p:cNvSpPr>
              <a:spLocks noChangeArrowheads="1"/>
            </p:cNvSpPr>
            <p:nvPr/>
          </p:nvSpPr>
          <p:spPr bwMode="auto">
            <a:xfrm>
              <a:off x="777" y="1706"/>
              <a:ext cx="51" cy="773"/>
            </a:xfrm>
            <a:prstGeom prst="rect">
              <a:avLst/>
            </a:prstGeom>
            <a:pattFill prst="ltUpDiag">
              <a:fgClr>
                <a:srgbClr val="000000"/>
              </a:fgClr>
              <a:bgClr>
                <a:srgbClr val="FFFFFF"/>
              </a:bgClr>
            </a:patt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192" name="Rectangle 24"/>
            <p:cNvSpPr>
              <a:spLocks noChangeArrowheads="1"/>
            </p:cNvSpPr>
            <p:nvPr/>
          </p:nvSpPr>
          <p:spPr bwMode="auto">
            <a:xfrm>
              <a:off x="828" y="1706"/>
              <a:ext cx="43" cy="773"/>
            </a:xfrm>
            <a:prstGeom prst="rect">
              <a:avLst/>
            </a:prstGeom>
            <a:solidFill>
              <a:srgbClr val="40404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193" name="Rectangle 25"/>
            <p:cNvSpPr>
              <a:spLocks noChangeArrowheads="1"/>
            </p:cNvSpPr>
            <p:nvPr/>
          </p:nvSpPr>
          <p:spPr bwMode="auto">
            <a:xfrm>
              <a:off x="871" y="1706"/>
              <a:ext cx="50" cy="773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194" name="Rectangle 26"/>
            <p:cNvSpPr>
              <a:spLocks noChangeArrowheads="1"/>
            </p:cNvSpPr>
            <p:nvPr/>
          </p:nvSpPr>
          <p:spPr bwMode="auto">
            <a:xfrm>
              <a:off x="949" y="1706"/>
              <a:ext cx="61" cy="773"/>
            </a:xfrm>
            <a:prstGeom prst="rect">
              <a:avLst/>
            </a:prstGeom>
            <a:solidFill>
              <a:srgbClr val="80808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195" name="Rectangle 27"/>
            <p:cNvSpPr>
              <a:spLocks noChangeArrowheads="1"/>
            </p:cNvSpPr>
            <p:nvPr/>
          </p:nvSpPr>
          <p:spPr bwMode="auto">
            <a:xfrm>
              <a:off x="1000" y="1706"/>
              <a:ext cx="50" cy="773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196" name="Rectangle 28"/>
            <p:cNvSpPr>
              <a:spLocks noChangeArrowheads="1"/>
            </p:cNvSpPr>
            <p:nvPr/>
          </p:nvSpPr>
          <p:spPr bwMode="auto">
            <a:xfrm>
              <a:off x="1050" y="1706"/>
              <a:ext cx="61" cy="773"/>
            </a:xfrm>
            <a:prstGeom prst="rect">
              <a:avLst/>
            </a:prstGeom>
            <a:solidFill>
              <a:srgbClr val="DDD8C2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197" name="Rectangle 29" descr="Светлый диагональный 2"/>
            <p:cNvSpPr>
              <a:spLocks noChangeArrowheads="1"/>
            </p:cNvSpPr>
            <p:nvPr/>
          </p:nvSpPr>
          <p:spPr bwMode="auto">
            <a:xfrm>
              <a:off x="1111" y="1706"/>
              <a:ext cx="50" cy="773"/>
            </a:xfrm>
            <a:prstGeom prst="rect">
              <a:avLst/>
            </a:prstGeom>
            <a:pattFill prst="ltUpDiag">
              <a:fgClr>
                <a:srgbClr val="000000"/>
              </a:fgClr>
              <a:bgClr>
                <a:srgbClr val="FFFFFF"/>
              </a:bgClr>
            </a:patt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198" name="Rectangle 30"/>
            <p:cNvSpPr>
              <a:spLocks noChangeArrowheads="1"/>
            </p:cNvSpPr>
            <p:nvPr/>
          </p:nvSpPr>
          <p:spPr bwMode="auto">
            <a:xfrm>
              <a:off x="693" y="1648"/>
              <a:ext cx="552" cy="58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199" name="Rectangle 31"/>
            <p:cNvSpPr>
              <a:spLocks noChangeArrowheads="1"/>
            </p:cNvSpPr>
            <p:nvPr/>
          </p:nvSpPr>
          <p:spPr bwMode="auto">
            <a:xfrm>
              <a:off x="693" y="2479"/>
              <a:ext cx="552" cy="57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cxnSp>
          <p:nvCxnSpPr>
            <p:cNvPr id="7201" name="AutoShape 33"/>
            <p:cNvCxnSpPr>
              <a:cxnSpLocks noChangeShapeType="1"/>
            </p:cNvCxnSpPr>
            <p:nvPr/>
          </p:nvCxnSpPr>
          <p:spPr bwMode="auto">
            <a:xfrm>
              <a:off x="798" y="1761"/>
              <a:ext cx="552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202" name="AutoShape 34"/>
            <p:cNvCxnSpPr>
              <a:cxnSpLocks noChangeShapeType="1"/>
            </p:cNvCxnSpPr>
            <p:nvPr/>
          </p:nvCxnSpPr>
          <p:spPr bwMode="auto">
            <a:xfrm>
              <a:off x="854" y="1891"/>
              <a:ext cx="496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203" name="AutoShape 35"/>
            <p:cNvCxnSpPr>
              <a:cxnSpLocks noChangeShapeType="1"/>
            </p:cNvCxnSpPr>
            <p:nvPr/>
          </p:nvCxnSpPr>
          <p:spPr bwMode="auto">
            <a:xfrm>
              <a:off x="961" y="2153"/>
              <a:ext cx="388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204" name="AutoShape 36"/>
            <p:cNvCxnSpPr>
              <a:cxnSpLocks noChangeShapeType="1"/>
            </p:cNvCxnSpPr>
            <p:nvPr/>
          </p:nvCxnSpPr>
          <p:spPr bwMode="auto">
            <a:xfrm>
              <a:off x="1063" y="2274"/>
              <a:ext cx="291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205" name="AutoShape 37"/>
            <p:cNvCxnSpPr>
              <a:cxnSpLocks noChangeShapeType="1"/>
            </p:cNvCxnSpPr>
            <p:nvPr/>
          </p:nvCxnSpPr>
          <p:spPr bwMode="auto">
            <a:xfrm>
              <a:off x="1141" y="2402"/>
              <a:ext cx="213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206" name="AutoShape 38"/>
            <p:cNvCxnSpPr>
              <a:cxnSpLocks noChangeShapeType="1"/>
            </p:cNvCxnSpPr>
            <p:nvPr/>
          </p:nvCxnSpPr>
          <p:spPr bwMode="auto">
            <a:xfrm>
              <a:off x="937" y="2026"/>
              <a:ext cx="414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7208" name="Text Box 40"/>
          <p:cNvSpPr txBox="1">
            <a:spLocks noChangeArrowheads="1"/>
          </p:cNvSpPr>
          <p:nvPr/>
        </p:nvSpPr>
        <p:spPr bwMode="auto">
          <a:xfrm>
            <a:off x="2124075" y="2349500"/>
            <a:ext cx="2519363" cy="2430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ru-RU"/>
              <a:t>Стеклянная пластина</a:t>
            </a:r>
          </a:p>
          <a:p>
            <a:pPr algn="l">
              <a:spcBef>
                <a:spcPct val="50000"/>
              </a:spcBef>
            </a:pPr>
            <a:r>
              <a:rPr lang="ru-RU"/>
              <a:t>Фотокатод</a:t>
            </a:r>
          </a:p>
          <a:p>
            <a:pPr algn="l">
              <a:spcBef>
                <a:spcPct val="50000"/>
              </a:spcBef>
            </a:pPr>
            <a:r>
              <a:rPr lang="ru-RU"/>
              <a:t>ИБП</a:t>
            </a:r>
          </a:p>
          <a:p>
            <a:pPr algn="l">
              <a:spcBef>
                <a:spcPct val="50000"/>
              </a:spcBef>
            </a:pPr>
            <a:r>
              <a:rPr lang="ru-RU"/>
              <a:t>МКП</a:t>
            </a:r>
          </a:p>
          <a:p>
            <a:pPr algn="l">
              <a:spcBef>
                <a:spcPct val="50000"/>
              </a:spcBef>
            </a:pPr>
            <a:r>
              <a:rPr lang="ru-RU"/>
              <a:t>Люминофор (экран)</a:t>
            </a:r>
          </a:p>
          <a:p>
            <a:pPr algn="l">
              <a:spcBef>
                <a:spcPct val="50000"/>
              </a:spcBef>
            </a:pPr>
            <a:r>
              <a:rPr lang="ru-RU"/>
              <a:t>Стекло</a:t>
            </a:r>
          </a:p>
        </p:txBody>
      </p:sp>
      <p:sp>
        <p:nvSpPr>
          <p:cNvPr id="7212" name="Text Box 44"/>
          <p:cNvSpPr txBox="1">
            <a:spLocks noChangeArrowheads="1"/>
          </p:cNvSpPr>
          <p:nvPr/>
        </p:nvSpPr>
        <p:spPr bwMode="auto">
          <a:xfrm>
            <a:off x="5076825" y="1196975"/>
            <a:ext cx="302418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 b="1">
                <a:latin typeface="Times New Roman" pitchFamily="18" charset="0"/>
              </a:rPr>
              <a:t>Основные задачи</a:t>
            </a:r>
            <a:r>
              <a:rPr lang="ru-RU" sz="1600">
                <a:latin typeface="Times New Roman" pitchFamily="18" charset="0"/>
              </a:rPr>
              <a:t>:</a:t>
            </a:r>
          </a:p>
        </p:txBody>
      </p:sp>
      <p:sp>
        <p:nvSpPr>
          <p:cNvPr id="7213" name="Text Box 45"/>
          <p:cNvSpPr txBox="1">
            <a:spLocks noChangeArrowheads="1"/>
          </p:cNvSpPr>
          <p:nvPr/>
        </p:nvSpPr>
        <p:spPr bwMode="auto">
          <a:xfrm>
            <a:off x="4932363" y="1628775"/>
            <a:ext cx="3887787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>
              <a:spcBef>
                <a:spcPct val="50000"/>
              </a:spcBef>
              <a:buFontTx/>
              <a:buChar char="•"/>
            </a:pPr>
            <a:endParaRPr lang="ru-RU"/>
          </a:p>
        </p:txBody>
      </p:sp>
      <p:sp>
        <p:nvSpPr>
          <p:cNvPr id="7215" name="Text Box 47"/>
          <p:cNvSpPr txBox="1">
            <a:spLocks noChangeArrowheads="1"/>
          </p:cNvSpPr>
          <p:nvPr/>
        </p:nvSpPr>
        <p:spPr bwMode="auto">
          <a:xfrm>
            <a:off x="4787900" y="1628775"/>
            <a:ext cx="4284663" cy="4452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>
              <a:spcBef>
                <a:spcPct val="50000"/>
              </a:spcBef>
              <a:buFontTx/>
              <a:buAutoNum type="arabicPlain"/>
            </a:pPr>
            <a:r>
              <a:rPr lang="ru-RU" sz="1400">
                <a:latin typeface="Times New Roman" pitchFamily="18" charset="0"/>
              </a:rPr>
              <a:t>Изучение процессов взаимодействия заряженных частиц с ИБП</a:t>
            </a:r>
            <a:r>
              <a:rPr lang="en-US" sz="1400">
                <a:latin typeface="Times New Roman" pitchFamily="18" charset="0"/>
              </a:rPr>
              <a:t>;</a:t>
            </a:r>
            <a:endParaRPr lang="ru-RU" sz="1400">
              <a:latin typeface="Times New Roman" pitchFamily="18" charset="0"/>
            </a:endParaRPr>
          </a:p>
          <a:p>
            <a:pPr algn="l" eaLnBrk="1" hangingPunct="1">
              <a:spcBef>
                <a:spcPct val="50000"/>
              </a:spcBef>
              <a:buFontTx/>
              <a:buAutoNum type="arabicPlain"/>
            </a:pPr>
            <a:r>
              <a:rPr lang="ru-RU" sz="1400">
                <a:latin typeface="Times New Roman" pitchFamily="18" charset="0"/>
              </a:rPr>
              <a:t>Расчёт основных параметров</a:t>
            </a:r>
            <a:r>
              <a:rPr lang="en-US" sz="1400">
                <a:latin typeface="Times New Roman" pitchFamily="18" charset="0"/>
              </a:rPr>
              <a:t> </a:t>
            </a:r>
            <a:r>
              <a:rPr lang="ru-RU" sz="1400">
                <a:latin typeface="Times New Roman" pitchFamily="18" charset="0"/>
              </a:rPr>
              <a:t>плёнок </a:t>
            </a:r>
            <a:r>
              <a:rPr lang="en-US" sz="1400">
                <a:latin typeface="Times New Roman" pitchFamily="18" charset="0"/>
              </a:rPr>
              <a:t>Al </a:t>
            </a:r>
            <a:r>
              <a:rPr lang="ru-RU" sz="1400">
                <a:latin typeface="Times New Roman" pitchFamily="18" charset="0"/>
              </a:rPr>
              <a:t>и</a:t>
            </a:r>
            <a:r>
              <a:rPr lang="en-US" sz="1400">
                <a:latin typeface="Times New Roman" pitchFamily="18" charset="0"/>
              </a:rPr>
              <a:t> </a:t>
            </a:r>
            <a:r>
              <a:rPr lang="ru-RU" sz="1400">
                <a:latin typeface="Times New Roman" pitchFamily="18" charset="0"/>
              </a:rPr>
              <a:t>Al</a:t>
            </a:r>
            <a:r>
              <a:rPr lang="ru-RU" sz="800">
                <a:latin typeface="Times New Roman" pitchFamily="18" charset="0"/>
              </a:rPr>
              <a:t>2</a:t>
            </a:r>
            <a:r>
              <a:rPr lang="ru-RU" sz="1400">
                <a:latin typeface="Times New Roman" pitchFamily="18" charset="0"/>
              </a:rPr>
              <a:t>O</a:t>
            </a:r>
            <a:r>
              <a:rPr lang="ru-RU" sz="700">
                <a:latin typeface="Times New Roman" pitchFamily="18" charset="0"/>
              </a:rPr>
              <a:t>3 </a:t>
            </a:r>
            <a:r>
              <a:rPr lang="ru-RU" sz="1400">
                <a:latin typeface="Times New Roman" pitchFamily="18" charset="0"/>
              </a:rPr>
              <a:t>при прохождении электронов и сравнение полученных результатов с имеющимися экспериментальными данными</a:t>
            </a:r>
            <a:r>
              <a:rPr lang="en-US" sz="1400">
                <a:latin typeface="Times New Roman" pitchFamily="18" charset="0"/>
              </a:rPr>
              <a:t>;</a:t>
            </a:r>
            <a:r>
              <a:rPr lang="ru-RU" sz="900">
                <a:latin typeface="Times New Roman" pitchFamily="18" charset="0"/>
              </a:rPr>
              <a:t> </a:t>
            </a:r>
            <a:endParaRPr lang="en-US" sz="1400">
              <a:latin typeface="Times New Roman" pitchFamily="18" charset="0"/>
            </a:endParaRPr>
          </a:p>
          <a:p>
            <a:pPr algn="l" eaLnBrk="1" hangingPunct="1">
              <a:spcBef>
                <a:spcPct val="50000"/>
              </a:spcBef>
              <a:buFontTx/>
              <a:buAutoNum type="arabicPlain"/>
            </a:pPr>
            <a:r>
              <a:rPr lang="ru-RU" sz="1400">
                <a:latin typeface="Times New Roman" pitchFamily="18" charset="0"/>
              </a:rPr>
              <a:t>Расчёт коэффициента усиления МКП и эффективности регистрации;</a:t>
            </a:r>
          </a:p>
          <a:p>
            <a:pPr algn="l" eaLnBrk="1" hangingPunct="1">
              <a:spcBef>
                <a:spcPct val="50000"/>
              </a:spcBef>
              <a:buFontTx/>
              <a:buAutoNum type="arabicPlain"/>
            </a:pPr>
            <a:r>
              <a:rPr lang="ru-RU" sz="1400">
                <a:latin typeface="Times New Roman" pitchFamily="18" charset="0"/>
              </a:rPr>
              <a:t>Расчёт ионной проницаемости плёнки;</a:t>
            </a:r>
          </a:p>
          <a:p>
            <a:pPr algn="l" eaLnBrk="1" hangingPunct="1">
              <a:spcBef>
                <a:spcPct val="50000"/>
              </a:spcBef>
              <a:buFontTx/>
              <a:buAutoNum type="arabicPlain"/>
            </a:pPr>
            <a:r>
              <a:rPr lang="ru-RU" sz="1400">
                <a:latin typeface="Times New Roman" pitchFamily="18" charset="0"/>
              </a:rPr>
              <a:t>Влияния лёгких и тяжёлых ионов на коэффициент распыления цезия;</a:t>
            </a:r>
          </a:p>
          <a:p>
            <a:pPr algn="l" eaLnBrk="1" hangingPunct="1">
              <a:spcBef>
                <a:spcPct val="50000"/>
              </a:spcBef>
              <a:buFontTx/>
              <a:buAutoNum type="arabicPlain"/>
            </a:pPr>
            <a:r>
              <a:rPr lang="ru-RU" sz="1400">
                <a:latin typeface="Times New Roman" pitchFamily="18" charset="0"/>
              </a:rPr>
              <a:t>Выявление возможных причин нестабильности параметров ИБП;</a:t>
            </a:r>
          </a:p>
          <a:p>
            <a:pPr algn="l" eaLnBrk="1" hangingPunct="1">
              <a:spcBef>
                <a:spcPct val="50000"/>
              </a:spcBef>
              <a:buFontTx/>
              <a:buAutoNum type="arabicPlain"/>
            </a:pPr>
            <a:r>
              <a:rPr lang="ru-RU" sz="1400">
                <a:latin typeface="Times New Roman" pitchFamily="18" charset="0"/>
              </a:rPr>
              <a:t>Формулировка задач, изучение которых необходимо для более полной оценки влияния ИБП на характеристики работы ЭОП.</a:t>
            </a:r>
          </a:p>
          <a:p>
            <a:pPr algn="l" eaLnBrk="1" hangingPunct="1">
              <a:spcBef>
                <a:spcPct val="50000"/>
              </a:spcBef>
              <a:buFontTx/>
              <a:buAutoNum type="arabicPlain"/>
            </a:pPr>
            <a:endParaRPr lang="ru-RU" sz="140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Oval 4"/>
          <p:cNvSpPr>
            <a:spLocks noChangeArrowheads="1"/>
          </p:cNvSpPr>
          <p:nvPr/>
        </p:nvSpPr>
        <p:spPr bwMode="auto">
          <a:xfrm>
            <a:off x="8359775" y="330200"/>
            <a:ext cx="539750" cy="539750"/>
          </a:xfrm>
          <a:prstGeom prst="ellipse">
            <a:avLst/>
          </a:prstGeom>
          <a:noFill/>
          <a:ln w="25400">
            <a:solidFill>
              <a:srgbClr val="000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36000" tIns="36000" rIns="36000" bIns="36000" anchor="ctr" anchorCtr="1"/>
          <a:lstStyle/>
          <a:p>
            <a:fld id="{02055B48-9978-4EC6-AD56-4F49B5436DFA}" type="slidenum">
              <a:rPr lang="ru-RU" sz="2000" b="1">
                <a:latin typeface="Times New Roman" pitchFamily="18" charset="0"/>
                <a:cs typeface="Times New Roman" pitchFamily="18" charset="0"/>
              </a:rPr>
              <a:pPr/>
              <a:t>3</a:t>
            </a:fld>
            <a:endParaRPr lang="ru-RU" sz="2000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199" name="Rectangle 7"/>
          <p:cNvSpPr>
            <a:spLocks noChangeArrowheads="1"/>
          </p:cNvSpPr>
          <p:nvPr/>
        </p:nvSpPr>
        <p:spPr bwMode="auto">
          <a:xfrm>
            <a:off x="0" y="31813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8198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12664978"/>
              </p:ext>
            </p:extLst>
          </p:nvPr>
        </p:nvGraphicFramePr>
        <p:xfrm>
          <a:off x="900485" y="1781174"/>
          <a:ext cx="3095625" cy="5032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66" name="Equation" r:id="rId4" imgW="3314700" imgH="495300" progId="Equation.DSMT4">
                  <p:embed/>
                </p:oleObj>
              </mc:Choice>
              <mc:Fallback>
                <p:oleObj name="Equation" r:id="rId4" imgW="3314700" imgH="495300" progId="Equation.DSMT4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00485" y="1781174"/>
                        <a:ext cx="3095625" cy="5032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201" name="Rectangle 9"/>
          <p:cNvSpPr>
            <a:spLocks noChangeArrowheads="1"/>
          </p:cNvSpPr>
          <p:nvPr/>
        </p:nvSpPr>
        <p:spPr bwMode="auto">
          <a:xfrm>
            <a:off x="0" y="31813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8203" name="Rectangle 11"/>
          <p:cNvSpPr>
            <a:spLocks noChangeArrowheads="1"/>
          </p:cNvSpPr>
          <p:nvPr/>
        </p:nvSpPr>
        <p:spPr bwMode="auto">
          <a:xfrm>
            <a:off x="0" y="315753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8205" name="Rectangle 13"/>
          <p:cNvSpPr>
            <a:spLocks noChangeArrowheads="1"/>
          </p:cNvSpPr>
          <p:nvPr/>
        </p:nvSpPr>
        <p:spPr bwMode="auto">
          <a:xfrm>
            <a:off x="0" y="32908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8207" name="Rectangle 15"/>
          <p:cNvSpPr>
            <a:spLocks noChangeArrowheads="1"/>
          </p:cNvSpPr>
          <p:nvPr/>
        </p:nvSpPr>
        <p:spPr bwMode="auto">
          <a:xfrm>
            <a:off x="0" y="32813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8209" name="Rectangle 17"/>
          <p:cNvSpPr>
            <a:spLocks noChangeArrowheads="1"/>
          </p:cNvSpPr>
          <p:nvPr/>
        </p:nvSpPr>
        <p:spPr bwMode="auto">
          <a:xfrm>
            <a:off x="0" y="32908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8208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84160410"/>
              </p:ext>
            </p:extLst>
          </p:nvPr>
        </p:nvGraphicFramePr>
        <p:xfrm>
          <a:off x="1835696" y="5661248"/>
          <a:ext cx="800100" cy="276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67" name="Equation" r:id="rId6" imgW="800100" imgH="279400" progId="Equation.DSMT4">
                  <p:embed/>
                </p:oleObj>
              </mc:Choice>
              <mc:Fallback>
                <p:oleObj name="Equation" r:id="rId6" imgW="800100" imgH="279400" progId="Equation.DSMT4">
                  <p:embed/>
                  <p:pic>
                    <p:nvPicPr>
                      <p:cNvPr id="0" name="Object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35696" y="5661248"/>
                        <a:ext cx="800100" cy="2762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211" name="Rectangle 19"/>
          <p:cNvSpPr>
            <a:spLocks noChangeArrowheads="1"/>
          </p:cNvSpPr>
          <p:nvPr/>
        </p:nvSpPr>
        <p:spPr bwMode="auto">
          <a:xfrm>
            <a:off x="0" y="32908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8210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62215026"/>
              </p:ext>
            </p:extLst>
          </p:nvPr>
        </p:nvGraphicFramePr>
        <p:xfrm>
          <a:off x="1691680" y="6093296"/>
          <a:ext cx="1181100" cy="276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68" name="Equation" r:id="rId8" imgW="1180588" imgH="279279" progId="Equation.DSMT4">
                  <p:embed/>
                </p:oleObj>
              </mc:Choice>
              <mc:Fallback>
                <p:oleObj name="Equation" r:id="rId8" imgW="1180588" imgH="279279" progId="Equation.DSMT4">
                  <p:embed/>
                  <p:pic>
                    <p:nvPicPr>
                      <p:cNvPr id="0" name="Object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91680" y="6093296"/>
                        <a:ext cx="1181100" cy="2762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213" name="Rectangle 21"/>
          <p:cNvSpPr>
            <a:spLocks noChangeArrowheads="1"/>
          </p:cNvSpPr>
          <p:nvPr/>
        </p:nvSpPr>
        <p:spPr bwMode="auto">
          <a:xfrm>
            <a:off x="0" y="306863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8216" name="Rectangle 24"/>
          <p:cNvSpPr>
            <a:spLocks noChangeArrowheads="1"/>
          </p:cNvSpPr>
          <p:nvPr/>
        </p:nvSpPr>
        <p:spPr bwMode="auto">
          <a:xfrm>
            <a:off x="-1436688" y="1720850"/>
            <a:ext cx="9144001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8218" name="Text Box 26"/>
          <p:cNvSpPr txBox="1">
            <a:spLocks noChangeArrowheads="1"/>
          </p:cNvSpPr>
          <p:nvPr/>
        </p:nvSpPr>
        <p:spPr bwMode="auto">
          <a:xfrm>
            <a:off x="467543" y="1214948"/>
            <a:ext cx="4032945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400" b="1" dirty="0">
                <a:latin typeface="Times New Roman" pitchFamily="18" charset="0"/>
              </a:rPr>
              <a:t>Потери энергии на длине </a:t>
            </a:r>
            <a:r>
              <a:rPr lang="ru-RU" sz="1400" b="1" dirty="0" smtClean="0">
                <a:latin typeface="Times New Roman" pitchFamily="18" charset="0"/>
              </a:rPr>
              <a:t>пути (теория Бете):</a:t>
            </a:r>
            <a:endParaRPr lang="ru-RU" sz="1400" b="1" dirty="0">
              <a:latin typeface="Times New Roman" pitchFamily="18" charset="0"/>
            </a:endParaRPr>
          </a:p>
        </p:txBody>
      </p:sp>
      <p:sp>
        <p:nvSpPr>
          <p:cNvPr id="8221" name="Text Box 29"/>
          <p:cNvSpPr txBox="1">
            <a:spLocks noChangeArrowheads="1"/>
          </p:cNvSpPr>
          <p:nvPr/>
        </p:nvSpPr>
        <p:spPr bwMode="auto">
          <a:xfrm>
            <a:off x="611560" y="5157192"/>
            <a:ext cx="3744913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400" b="1" dirty="0">
                <a:latin typeface="Times New Roman" pitchFamily="18" charset="0"/>
              </a:rPr>
              <a:t>Доля энергии, уносимая обратно рассеянными электронами:</a:t>
            </a:r>
          </a:p>
        </p:txBody>
      </p:sp>
      <p:pic>
        <p:nvPicPr>
          <p:cNvPr id="8241" name="Picture 49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7895" y="1333044"/>
            <a:ext cx="3491880" cy="824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250" name="Picture 58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694" y="2462542"/>
            <a:ext cx="4474903" cy="22089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20719" y="4707035"/>
            <a:ext cx="496855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 smtClean="0">
                <a:latin typeface="Times New Roman" pitchFamily="18" charset="0"/>
              </a:rPr>
              <a:t>Зависимости энергии электронов от пройденного пути при разных значениях начальной энергии для плёнки </a:t>
            </a:r>
            <a:r>
              <a:rPr lang="ru-RU" sz="1200" dirty="0" err="1" smtClean="0">
                <a:latin typeface="Times New Roman" pitchFamily="18" charset="0"/>
              </a:rPr>
              <a:t>Al</a:t>
            </a:r>
            <a:endParaRPr lang="ru-RU" sz="1200" dirty="0">
              <a:latin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066066"/>
            <a:ext cx="3672408" cy="2171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98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985" y="6237312"/>
            <a:ext cx="4104456" cy="506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3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4702" y="4088142"/>
            <a:ext cx="4714782" cy="21865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987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7077" y="6166668"/>
            <a:ext cx="4895850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988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1893" y="1334319"/>
            <a:ext cx="3236913" cy="37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35115578"/>
              </p:ext>
            </p:extLst>
          </p:nvPr>
        </p:nvGraphicFramePr>
        <p:xfrm>
          <a:off x="467544" y="1844824"/>
          <a:ext cx="2808312" cy="542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016" name="Equation" r:id="rId8" imgW="2336800" imgH="546100" progId="Equation.DSMT4">
                  <p:embed/>
                </p:oleObj>
              </mc:Choice>
              <mc:Fallback>
                <p:oleObj name="Equation" r:id="rId8" imgW="2336800" imgH="546100" progId="Equation.DSMT4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7544" y="1844824"/>
                        <a:ext cx="2808312" cy="542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7" name="Прямоугольник 6"/>
              <p:cNvSpPr/>
              <p:nvPr/>
            </p:nvSpPr>
            <p:spPr>
              <a:xfrm>
                <a:off x="117985" y="2535204"/>
                <a:ext cx="3301887" cy="44595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ru-RU" i="1">
                        <a:latin typeface="Cambria Math"/>
                      </a:rPr>
                      <m:t>𝐿𝑖</m:t>
                    </m:r>
                    <m:d>
                      <m:dPr>
                        <m:ctrlPr>
                          <a:rPr lang="ru-RU" i="1">
                            <a:latin typeface="Cambria Math"/>
                          </a:rPr>
                        </m:ctrlPr>
                      </m:dPr>
                      <m:e>
                        <m:r>
                          <a:rPr lang="ru-RU" i="1">
                            <a:latin typeface="Cambria Math"/>
                          </a:rPr>
                          <m:t>𝑥</m:t>
                        </m:r>
                      </m:e>
                    </m:d>
                    <m:r>
                      <a:rPr lang="ru-RU" i="1">
                        <a:latin typeface="Cambria Math"/>
                      </a:rPr>
                      <m:t>=</m:t>
                    </m:r>
                    <m:nary>
                      <m:naryPr>
                        <m:limLoc m:val="subSup"/>
                        <m:ctrlPr>
                          <a:rPr lang="ru-RU" i="1">
                            <a:latin typeface="Cambria Math"/>
                          </a:rPr>
                        </m:ctrlPr>
                      </m:naryPr>
                      <m:sub>
                        <m:r>
                          <a:rPr lang="ru-RU" i="1">
                            <a:latin typeface="Cambria Math"/>
                          </a:rPr>
                          <m:t>0</m:t>
                        </m:r>
                      </m:sub>
                      <m:sup>
                        <m:r>
                          <a:rPr lang="ru-RU" i="1">
                            <a:latin typeface="Cambria Math"/>
                          </a:rPr>
                          <m:t>𝑥</m:t>
                        </m:r>
                      </m:sup>
                      <m:e>
                        <m:box>
                          <m:boxPr>
                            <m:ctrlPr>
                              <a:rPr lang="ru-RU" i="1">
                                <a:latin typeface="Cambria Math"/>
                              </a:rPr>
                            </m:ctrlPr>
                          </m:boxPr>
                          <m:e>
                            <m:argPr>
                              <m:argSz m:val="-1"/>
                            </m:argPr>
                            <m:f>
                              <m:fPr>
                                <m:ctrlPr>
                                  <a:rPr lang="ru-RU" i="1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ru-RU" i="1">
                                    <a:latin typeface="Cambria Math"/>
                                  </a:rPr>
                                  <m:t>𝑑𝑡</m:t>
                                </m:r>
                              </m:num>
                              <m:den>
                                <m:r>
                                  <a:rPr lang="ru-RU" i="1">
                                    <a:latin typeface="Cambria Math"/>
                                  </a:rPr>
                                  <m:t>𝑙𝑛𝑡</m:t>
                                </m:r>
                              </m:den>
                            </m:f>
                          </m:e>
                        </m:box>
                      </m:e>
                    </m:nary>
                  </m:oMath>
                </a14:m>
                <a:r>
                  <a:rPr lang="ru-RU" dirty="0" smtClean="0"/>
                  <a:t> - </a:t>
                </a:r>
                <a:r>
                  <a:rPr lang="ru-RU" sz="1200" dirty="0" smtClean="0">
                    <a:latin typeface="Times New Roman" pitchFamily="18" charset="0"/>
                    <a:cs typeface="Times New Roman" pitchFamily="18" charset="0"/>
                  </a:rPr>
                  <a:t>интегральный логарифм</a:t>
                </a:r>
                <a:endParaRPr lang="ru-RU" sz="12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7" name="Прямоугольник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7985" y="2535204"/>
                <a:ext cx="3301887" cy="445956"/>
              </a:xfrm>
              <a:prstGeom prst="rect">
                <a:avLst/>
              </a:prstGeom>
              <a:blipFill rotWithShape="1">
                <a:blip r:embed="rId10"/>
                <a:stretch>
                  <a:fillRect t="-115068" b="-17945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456443" y="3155220"/>
                <a:ext cx="216024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r</a:t>
                </a:r>
                <a14:m>
                  <m:oMath xmlns:m="http://schemas.openxmlformats.org/officeDocument/2006/math">
                    <m:r>
                      <a:rPr lang="en-US" i="1" baseline="-25000">
                        <a:latin typeface="Cambria Math"/>
                        <a:ea typeface="Cambria Math"/>
                      </a:rPr>
                      <m:t>𝜉</m:t>
                    </m:r>
                  </m:oMath>
                </a14:m>
                <a:r>
                  <a:rPr lang="en-US" dirty="0" smtClean="0"/>
                  <a:t>=K</a:t>
                </a:r>
                <a:r>
                  <a:rPr lang="en-US" dirty="0"/>
                  <a:t>R</a:t>
                </a:r>
                <a:r>
                  <a:rPr lang="en-US" baseline="-25000" dirty="0" smtClean="0"/>
                  <a:t>𝜉</a:t>
                </a:r>
                <a:r>
                  <a:rPr lang="en-US" sz="1200" dirty="0" smtClean="0">
                    <a:latin typeface="Times New Roman" pitchFamily="18" charset="0"/>
                  </a:rPr>
                  <a:t> </a:t>
                </a:r>
                <a:r>
                  <a:rPr lang="en-US" dirty="0" smtClean="0"/>
                  <a:t>~ K</a:t>
                </a:r>
                <a:r>
                  <a:rPr lang="el-GR" dirty="0" smtClean="0"/>
                  <a:t>ε</a:t>
                </a:r>
                <a:r>
                  <a:rPr lang="en-US" baseline="30000" dirty="0" smtClean="0"/>
                  <a:t>n</a:t>
                </a:r>
                <a:r>
                  <a:rPr lang="ru-RU" baseline="30000" dirty="0" smtClean="0"/>
                  <a:t>   (2)</a:t>
                </a:r>
                <a:endParaRPr lang="en-US" sz="1200" dirty="0" smtClean="0">
                  <a:latin typeface="Times New Roman" pitchFamily="18" charset="0"/>
                </a:endParaRPr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6443" y="3155220"/>
                <a:ext cx="2160240" cy="369332"/>
              </a:xfrm>
              <a:prstGeom prst="rect">
                <a:avLst/>
              </a:prstGeom>
              <a:blipFill rotWithShape="1">
                <a:blip r:embed="rId11"/>
                <a:stretch>
                  <a:fillRect t="-8333" b="-2666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13" name="Таблица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3787714"/>
              </p:ext>
            </p:extLst>
          </p:nvPr>
        </p:nvGraphicFramePr>
        <p:xfrm>
          <a:off x="4096250" y="1729092"/>
          <a:ext cx="4940246" cy="2254625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1142196"/>
                <a:gridCol w="451636"/>
                <a:gridCol w="451636"/>
                <a:gridCol w="533294"/>
                <a:gridCol w="623017"/>
                <a:gridCol w="711730"/>
                <a:gridCol w="666697"/>
                <a:gridCol w="360040"/>
              </a:tblGrid>
              <a:tr h="309175">
                <a:tc gridSpan="8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Значения </a:t>
                      </a:r>
                      <a:r>
                        <a:rPr lang="ru-RU" sz="1200" dirty="0">
                          <a:effectLst/>
                        </a:rPr>
                        <a:t>параметров </a:t>
                      </a:r>
                      <a:r>
                        <a:rPr lang="en-US" sz="1200" dirty="0">
                          <a:effectLst/>
                        </a:rPr>
                        <a:t>k</a:t>
                      </a:r>
                      <a:r>
                        <a:rPr lang="ru-RU" sz="1200" dirty="0">
                          <a:effectLst/>
                        </a:rPr>
                        <a:t> и </a:t>
                      </a:r>
                      <a:r>
                        <a:rPr lang="en-US" sz="1200" dirty="0">
                          <a:effectLst/>
                        </a:rPr>
                        <a:t>n</a:t>
                      </a:r>
                      <a:r>
                        <a:rPr lang="ru-RU" sz="1200" dirty="0">
                          <a:effectLst/>
                        </a:rPr>
                        <a:t> для различных энергий </a:t>
                      </a:r>
                      <a:r>
                        <a:rPr lang="ru-RU" sz="1200" dirty="0" smtClean="0">
                          <a:effectLst/>
                        </a:rPr>
                        <a:t> для алюминия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180340" marB="36195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43582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Параметры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 gridSpan="7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ε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6624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aseline="0" dirty="0">
                          <a:effectLst/>
                        </a:rPr>
                        <a:t>1-10</a:t>
                      </a:r>
                      <a:endParaRPr lang="ru-RU" sz="1000" baseline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aseline="0" dirty="0">
                          <a:effectLst/>
                        </a:rPr>
                        <a:t>5-50</a:t>
                      </a:r>
                      <a:endParaRPr lang="ru-RU" sz="1000" baseline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aseline="0" dirty="0">
                          <a:effectLst/>
                        </a:rPr>
                        <a:t>10-100</a:t>
                      </a:r>
                      <a:endParaRPr lang="ru-RU" sz="1000" baseline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aseline="0" dirty="0">
                          <a:effectLst/>
                        </a:rPr>
                        <a:t>50-500</a:t>
                      </a:r>
                      <a:endParaRPr lang="ru-RU" sz="1000" baseline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aseline="0" dirty="0">
                          <a:effectLst/>
                        </a:rPr>
                        <a:t>100-1000</a:t>
                      </a:r>
                      <a:endParaRPr lang="ru-RU" sz="1000" baseline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aseline="0" dirty="0">
                          <a:effectLst/>
                        </a:rPr>
                        <a:t>500-5000</a:t>
                      </a:r>
                      <a:endParaRPr lang="ru-RU" sz="1000" baseline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aseline="0" dirty="0" smtClean="0">
                          <a:effectLst/>
                        </a:rPr>
                        <a:t>10</a:t>
                      </a:r>
                      <a:r>
                        <a:rPr lang="en-US" sz="1000" baseline="30000" dirty="0" smtClean="0">
                          <a:effectLst/>
                        </a:rPr>
                        <a:t>3</a:t>
                      </a:r>
                      <a:r>
                        <a:rPr lang="ru-RU" sz="1000" baseline="0" dirty="0" smtClean="0">
                          <a:effectLst/>
                        </a:rPr>
                        <a:t>-10</a:t>
                      </a:r>
                      <a:r>
                        <a:rPr lang="en-US" sz="1000" baseline="30000" dirty="0" smtClean="0">
                          <a:effectLst/>
                        </a:rPr>
                        <a:t>4</a:t>
                      </a:r>
                      <a:endParaRPr lang="ru-RU" sz="1000" baseline="30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8312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n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aseline="0">
                          <a:effectLst/>
                        </a:rPr>
                        <a:t>1.35</a:t>
                      </a:r>
                      <a:endParaRPr lang="ru-RU" sz="1000" baseline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aseline="0">
                          <a:effectLst/>
                        </a:rPr>
                        <a:t>1.52</a:t>
                      </a:r>
                      <a:endParaRPr lang="ru-RU" sz="1000" baseline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aseline="0">
                          <a:effectLst/>
                        </a:rPr>
                        <a:t>1.64</a:t>
                      </a:r>
                      <a:endParaRPr lang="ru-RU" sz="1000" baseline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aseline="0">
                          <a:effectLst/>
                        </a:rPr>
                        <a:t>1.77</a:t>
                      </a:r>
                      <a:endParaRPr lang="ru-RU" sz="1000" baseline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aseline="0" dirty="0">
                          <a:effectLst/>
                        </a:rPr>
                        <a:t>1.80</a:t>
                      </a:r>
                      <a:endParaRPr lang="ru-RU" sz="1000" baseline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aseline="0" dirty="0">
                          <a:effectLst/>
                        </a:rPr>
                        <a:t>1.85</a:t>
                      </a:r>
                      <a:endParaRPr lang="ru-RU" sz="1000" baseline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aseline="0" dirty="0" smtClean="0">
                          <a:effectLst/>
                        </a:rPr>
                        <a:t>1.8</a:t>
                      </a:r>
                      <a:endParaRPr lang="ru-RU" sz="1000" baseline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221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k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aseline="0">
                          <a:effectLst/>
                        </a:rPr>
                        <a:t>1.37</a:t>
                      </a:r>
                      <a:endParaRPr lang="ru-RU" sz="1000" baseline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aseline="0">
                          <a:effectLst/>
                        </a:rPr>
                        <a:t>0.95</a:t>
                      </a:r>
                      <a:endParaRPr lang="ru-RU" sz="1000" baseline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aseline="0">
                          <a:effectLst/>
                        </a:rPr>
                        <a:t>0.64</a:t>
                      </a:r>
                      <a:endParaRPr lang="ru-RU" sz="1000" baseline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aseline="0">
                          <a:effectLst/>
                        </a:rPr>
                        <a:t>0.36</a:t>
                      </a:r>
                      <a:endParaRPr lang="ru-RU" sz="1000" baseline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aseline="0">
                          <a:effectLst/>
                        </a:rPr>
                        <a:t>0.31</a:t>
                      </a:r>
                      <a:endParaRPr lang="ru-RU" sz="1000" baseline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aseline="0">
                          <a:effectLst/>
                        </a:rPr>
                        <a:t>0.223</a:t>
                      </a:r>
                      <a:endParaRPr lang="ru-RU" sz="1000" baseline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aseline="0" dirty="0" smtClean="0">
                          <a:effectLst/>
                        </a:rPr>
                        <a:t>0.</a:t>
                      </a:r>
                      <a:r>
                        <a:rPr lang="en-US" sz="1000" baseline="0" dirty="0" smtClean="0">
                          <a:effectLst/>
                        </a:rPr>
                        <a:t>2</a:t>
                      </a:r>
                      <a:endParaRPr lang="ru-RU" sz="1000" baseline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8312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aseline="0" dirty="0">
                          <a:effectLst/>
                        </a:rPr>
                        <a:t>Максимальная погрешность, %</a:t>
                      </a:r>
                      <a:endParaRPr lang="ru-RU" sz="1000" baseline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5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5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3.5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3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0.5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14" name="Прямоугольник 13"/>
          <p:cNvSpPr/>
          <p:nvPr/>
        </p:nvSpPr>
        <p:spPr>
          <a:xfrm>
            <a:off x="203938" y="3548214"/>
            <a:ext cx="360915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dirty="0" smtClean="0">
                <a:latin typeface="Times New Roman" pitchFamily="18" charset="0"/>
              </a:rPr>
              <a:t>Где: </a:t>
            </a:r>
            <a:r>
              <a:rPr lang="en-US" sz="1000" dirty="0" smtClean="0">
                <a:latin typeface="Times New Roman" pitchFamily="18" charset="0"/>
              </a:rPr>
              <a:t>t</a:t>
            </a:r>
            <a:r>
              <a:rPr lang="ru-RU" sz="1000" dirty="0" smtClean="0">
                <a:latin typeface="Times New Roman" pitchFamily="18" charset="0"/>
              </a:rPr>
              <a:t> </a:t>
            </a:r>
            <a:r>
              <a:rPr lang="ru-RU" sz="1000" dirty="0">
                <a:latin typeface="Times New Roman" pitchFamily="18" charset="0"/>
              </a:rPr>
              <a:t>= ε</a:t>
            </a:r>
            <a:r>
              <a:rPr lang="ru-RU" sz="1000" baseline="30000" dirty="0">
                <a:latin typeface="Times New Roman" pitchFamily="18" charset="0"/>
              </a:rPr>
              <a:t>2</a:t>
            </a:r>
            <a:r>
              <a:rPr lang="ru-RU" sz="1000" dirty="0">
                <a:latin typeface="Times New Roman" pitchFamily="18" charset="0"/>
              </a:rPr>
              <a:t>, ε — безразмерная энергия, </a:t>
            </a:r>
            <a:r>
              <a:rPr lang="ru-RU" sz="1000" dirty="0" smtClean="0">
                <a:latin typeface="Times New Roman" pitchFamily="18" charset="0"/>
              </a:rPr>
              <a:t>равная ε </a:t>
            </a:r>
            <a:r>
              <a:rPr lang="ru-RU" sz="1000" dirty="0">
                <a:latin typeface="Times New Roman" pitchFamily="18" charset="0"/>
              </a:rPr>
              <a:t>= </a:t>
            </a:r>
            <a:r>
              <a:rPr lang="en-US" sz="1000" dirty="0" err="1">
                <a:latin typeface="Times New Roman" pitchFamily="18" charset="0"/>
              </a:rPr>
              <a:t>bE</a:t>
            </a:r>
            <a:r>
              <a:rPr lang="ru-RU" sz="1000" dirty="0">
                <a:latin typeface="Times New Roman" pitchFamily="18" charset="0"/>
              </a:rPr>
              <a:t>/</a:t>
            </a:r>
            <a:r>
              <a:rPr lang="en-US" sz="1000" dirty="0">
                <a:latin typeface="Times New Roman" pitchFamily="18" charset="0"/>
              </a:rPr>
              <a:t>I</a:t>
            </a:r>
            <a:endParaRPr lang="ru-RU" sz="1000" dirty="0">
              <a:latin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418407" y="1988840"/>
            <a:ext cx="3722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aseline="30000" dirty="0" smtClean="0"/>
              <a:t>(1)</a:t>
            </a: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4220722" y="6394847"/>
            <a:ext cx="418509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>
                <a:latin typeface="Times New Roman" pitchFamily="18" charset="0"/>
              </a:rPr>
              <a:t>Сплошная линия по ф-</a:t>
            </a:r>
            <a:r>
              <a:rPr lang="ru-RU" sz="1000" dirty="0" err="1" smtClean="0">
                <a:latin typeface="Times New Roman" pitchFamily="18" charset="0"/>
              </a:rPr>
              <a:t>ле</a:t>
            </a:r>
            <a:r>
              <a:rPr lang="ru-RU" sz="1000" dirty="0" smtClean="0">
                <a:latin typeface="Times New Roman" pitchFamily="18" charset="0"/>
              </a:rPr>
              <a:t> (1), пунктир – (2)</a:t>
            </a:r>
            <a:endParaRPr lang="ru-RU" sz="1000" dirty="0">
              <a:latin typeface="Times New Roman" pitchFamily="18" charset="0"/>
            </a:endParaRPr>
          </a:p>
        </p:txBody>
      </p:sp>
      <p:pic>
        <p:nvPicPr>
          <p:cNvPr id="23" name="Picture 9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7328" y="764478"/>
            <a:ext cx="3170237" cy="585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" name="Picture 10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0962" y="1281931"/>
            <a:ext cx="771525" cy="238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155893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1364096"/>
            <a:ext cx="3157314" cy="4176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3" name="Объект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77475552"/>
              </p:ext>
            </p:extLst>
          </p:nvPr>
        </p:nvGraphicFramePr>
        <p:xfrm>
          <a:off x="2339752" y="1829096"/>
          <a:ext cx="1638300" cy="276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014" name="Equation" r:id="rId4" imgW="1638300" imgH="279400" progId="Equation.DSMT4">
                  <p:embed/>
                </p:oleObj>
              </mc:Choice>
              <mc:Fallback>
                <p:oleObj name="Equation" r:id="rId4" imgW="1638300" imgH="279400" progId="Equation.DSMT4">
                  <p:embed/>
                  <p:pic>
                    <p:nvPicPr>
                      <p:cNvPr id="0" name="Объект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39752" y="1829096"/>
                        <a:ext cx="1638300" cy="2762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8877272"/>
              </p:ext>
            </p:extLst>
          </p:nvPr>
        </p:nvGraphicFramePr>
        <p:xfrm>
          <a:off x="1979712" y="2348880"/>
          <a:ext cx="6515100" cy="1590040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1485900"/>
                <a:gridCol w="914400"/>
                <a:gridCol w="914400"/>
                <a:gridCol w="800100"/>
                <a:gridCol w="800100"/>
                <a:gridCol w="800100"/>
                <a:gridCol w="800100"/>
              </a:tblGrid>
              <a:tr h="0">
                <a:tc gridSpan="7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Расчётные </a:t>
                      </a:r>
                      <a:r>
                        <a:rPr lang="ru-RU" sz="1200" dirty="0">
                          <a:effectLst/>
                        </a:rPr>
                        <a:t>значения максимальной глубины проникновения </a:t>
                      </a:r>
                      <a:r>
                        <a:rPr lang="ru-RU" sz="1200" dirty="0" smtClean="0">
                          <a:effectLst/>
                        </a:rPr>
                        <a:t> электрона  для алюминия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180340" marB="36195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3083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E,</a:t>
                      </a:r>
                      <a:r>
                        <a:rPr lang="ru-RU" sz="1200">
                          <a:effectLst/>
                        </a:rPr>
                        <a:t> кэВ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0.2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0.4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0.6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0.8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1.0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1.2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3591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R</a:t>
                      </a:r>
                      <a:r>
                        <a:rPr lang="en-US" sz="1200" baseline="-25000">
                          <a:effectLst/>
                        </a:rPr>
                        <a:t>ξ, </a:t>
                      </a:r>
                      <a:r>
                        <a:rPr lang="ru-RU" sz="1200">
                          <a:effectLst/>
                        </a:rPr>
                        <a:t>нм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3.88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9.90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17.16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25.28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34.15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43.67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4099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d</a:t>
                      </a:r>
                      <a:r>
                        <a:rPr lang="en-US" sz="1200" baseline="-25000">
                          <a:effectLst/>
                        </a:rPr>
                        <a:t>max, </a:t>
                      </a:r>
                      <a:r>
                        <a:rPr lang="ru-RU" sz="1200">
                          <a:effectLst/>
                        </a:rPr>
                        <a:t>нм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</a:t>
                      </a:r>
                      <a:r>
                        <a:rPr lang="ru-RU" sz="1200">
                          <a:effectLst/>
                        </a:rPr>
                        <a:t>.</a:t>
                      </a:r>
                      <a:r>
                        <a:rPr lang="en-US" sz="1200">
                          <a:effectLst/>
                        </a:rPr>
                        <a:t>05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7</a:t>
                      </a:r>
                      <a:r>
                        <a:rPr lang="ru-RU" sz="1200">
                          <a:effectLst/>
                        </a:rPr>
                        <a:t>.</a:t>
                      </a:r>
                      <a:r>
                        <a:rPr lang="en-US" sz="1200">
                          <a:effectLst/>
                        </a:rPr>
                        <a:t>01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12</a:t>
                      </a:r>
                      <a:r>
                        <a:rPr lang="ru-RU" sz="1200">
                          <a:effectLst/>
                        </a:rPr>
                        <a:t>.</a:t>
                      </a:r>
                      <a:r>
                        <a:rPr lang="en-US" sz="1200">
                          <a:effectLst/>
                        </a:rPr>
                        <a:t>15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17</a:t>
                      </a:r>
                      <a:r>
                        <a:rPr lang="ru-RU" sz="1200">
                          <a:effectLst/>
                        </a:rPr>
                        <a:t>.</a:t>
                      </a:r>
                      <a:r>
                        <a:rPr lang="en-US" sz="1200">
                          <a:effectLst/>
                        </a:rPr>
                        <a:t>90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24</a:t>
                      </a:r>
                      <a:r>
                        <a:rPr lang="ru-RU" sz="1200">
                          <a:effectLst/>
                        </a:rPr>
                        <a:t>.</a:t>
                      </a:r>
                      <a:r>
                        <a:rPr lang="en-US" sz="1200">
                          <a:effectLst/>
                        </a:rPr>
                        <a:t>18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30</a:t>
                      </a:r>
                      <a:r>
                        <a:rPr lang="ru-RU" sz="1200" dirty="0">
                          <a:effectLst/>
                        </a:rPr>
                        <a:t>.</a:t>
                      </a:r>
                      <a:r>
                        <a:rPr lang="en-US" sz="1200" dirty="0">
                          <a:effectLst/>
                        </a:rPr>
                        <a:t>92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550522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8" y="1340769"/>
            <a:ext cx="3521505" cy="2232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2424" y="3944089"/>
            <a:ext cx="331544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dirty="0" smtClean="0">
                <a:latin typeface="Times New Roman" pitchFamily="18" charset="0"/>
              </a:rPr>
              <a:t> </a:t>
            </a:r>
            <a:r>
              <a:rPr lang="ru-RU" sz="1000" dirty="0">
                <a:latin typeface="Times New Roman" pitchFamily="18" charset="0"/>
              </a:rPr>
              <a:t>Зависимость энергии, поглощённой в плёнке от толщины для разных значений начальной энергии в кэВ: 1 – 0.2; 2 – 0.4; 3 – 0.6; 4 – 0.8; 5 – 1.0; 6 – 1.2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2549155"/>
              </p:ext>
            </p:extLst>
          </p:nvPr>
        </p:nvGraphicFramePr>
        <p:xfrm>
          <a:off x="3995937" y="1340769"/>
          <a:ext cx="4608510" cy="1521027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605135"/>
                <a:gridCol w="695454"/>
                <a:gridCol w="569008"/>
                <a:gridCol w="650294"/>
                <a:gridCol w="650294"/>
                <a:gridCol w="731582"/>
                <a:gridCol w="706743"/>
              </a:tblGrid>
              <a:tr h="523322">
                <a:tc gridSpan="7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Результаты </a:t>
                      </a:r>
                      <a:r>
                        <a:rPr lang="ru-RU" sz="1200" dirty="0">
                          <a:effectLst/>
                        </a:rPr>
                        <a:t>расчёта энергии, уносимой обратно рассеянными электронами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180340" marB="36195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7221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E</a:t>
                      </a:r>
                      <a:r>
                        <a:rPr lang="ru-RU" sz="1200">
                          <a:effectLst/>
                        </a:rPr>
                        <a:t>, кэВ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0.2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0.4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0.6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0.8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1.0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1.2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0075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0.084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0.129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0.129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0.129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0.129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0.129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0589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E</a:t>
                      </a:r>
                      <a:r>
                        <a:rPr lang="en-US" sz="1200" baseline="-25000">
                          <a:effectLst/>
                        </a:rPr>
                        <a:t>η</a:t>
                      </a:r>
                      <a:r>
                        <a:rPr lang="ru-RU" sz="1200" baseline="-25000">
                          <a:effectLst/>
                        </a:rPr>
                        <a:t>, </a:t>
                      </a:r>
                      <a:r>
                        <a:rPr lang="ru-RU" sz="1200">
                          <a:effectLst/>
                        </a:rPr>
                        <a:t>кэВ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0.0168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0.051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0.0774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0.1032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0.1290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0.1548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graphicFrame>
        <p:nvGraphicFramePr>
          <p:cNvPr id="4" name="Объект 3"/>
          <p:cNvGraphicFramePr>
            <a:graphicFrameLocks noChangeAspect="1"/>
          </p:cNvGraphicFramePr>
          <p:nvPr/>
        </p:nvGraphicFramePr>
        <p:xfrm>
          <a:off x="1331913" y="3175000"/>
          <a:ext cx="238125" cy="238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040" r:id="rId4" imgW="241195" imgH="241195" progId="Equation.DSMT4">
                  <p:embed/>
                </p:oleObj>
              </mc:Choice>
              <mc:Fallback>
                <p:oleObj r:id="rId4" imgW="241195" imgH="241195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31913" y="3175000"/>
                        <a:ext cx="238125" cy="2381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331913" y="31750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3307089"/>
              </p:ext>
            </p:extLst>
          </p:nvPr>
        </p:nvGraphicFramePr>
        <p:xfrm>
          <a:off x="1257037" y="4941168"/>
          <a:ext cx="6583680" cy="1588135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548640"/>
                <a:gridCol w="548640"/>
                <a:gridCol w="548640"/>
                <a:gridCol w="548640"/>
                <a:gridCol w="548640"/>
                <a:gridCol w="548640"/>
                <a:gridCol w="548640"/>
                <a:gridCol w="548640"/>
                <a:gridCol w="548640"/>
                <a:gridCol w="548640"/>
                <a:gridCol w="548640"/>
                <a:gridCol w="548640"/>
              </a:tblGrid>
              <a:tr h="25717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3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5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7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8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9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10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11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12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13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14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15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286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200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0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0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0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0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0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0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0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0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0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0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0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1653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400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92.4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15.4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0.4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0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0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0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0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0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0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0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0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2288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600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289.6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149.6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59.6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33.6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17.6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7.6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2.6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0.6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0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0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0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1145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800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490.8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346.8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220.8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168.8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125.8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90.8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63.8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43.8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28.8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18.8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11.8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3558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1000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684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549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418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357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301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249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204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164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129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101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77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159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1200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872.2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747.2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620.2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558.2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498.2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440.2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386.2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335.2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288.2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245.2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207.2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2124103" y="4588187"/>
            <a:ext cx="5011628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Энергия электронов (в эВ) на выходе из плёнок 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AL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разной толщины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14213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Oval 4"/>
          <p:cNvSpPr>
            <a:spLocks noChangeArrowheads="1"/>
          </p:cNvSpPr>
          <p:nvPr/>
        </p:nvSpPr>
        <p:spPr bwMode="auto">
          <a:xfrm>
            <a:off x="8359775" y="330200"/>
            <a:ext cx="539750" cy="539750"/>
          </a:xfrm>
          <a:prstGeom prst="ellipse">
            <a:avLst/>
          </a:prstGeom>
          <a:noFill/>
          <a:ln w="25400">
            <a:solidFill>
              <a:srgbClr val="000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36000" tIns="36000" rIns="36000" bIns="36000" anchor="ctr" anchorCtr="1"/>
          <a:lstStyle/>
          <a:p>
            <a:fld id="{4D00C1A5-8DAC-4D81-880F-B6CEAD4E3A04}" type="slidenum">
              <a:rPr lang="ru-RU" sz="2000" b="1">
                <a:latin typeface="Times New Roman" pitchFamily="18" charset="0"/>
                <a:cs typeface="Times New Roman" pitchFamily="18" charset="0"/>
              </a:rPr>
              <a:pPr/>
              <a:t>7</a:t>
            </a:fld>
            <a:endParaRPr lang="ru-RU" sz="2000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41" name="Rectangle 17"/>
          <p:cNvSpPr>
            <a:spLocks noChangeArrowheads="1"/>
          </p:cNvSpPr>
          <p:nvPr/>
        </p:nvSpPr>
        <p:spPr bwMode="auto">
          <a:xfrm>
            <a:off x="1282700" y="2897188"/>
            <a:ext cx="9398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178" name="Rectangle 154"/>
          <p:cNvSpPr>
            <a:spLocks noChangeArrowheads="1"/>
          </p:cNvSpPr>
          <p:nvPr/>
        </p:nvSpPr>
        <p:spPr bwMode="auto">
          <a:xfrm>
            <a:off x="1282700" y="2897188"/>
            <a:ext cx="9398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325" name="Group 30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2272107"/>
              </p:ext>
            </p:extLst>
          </p:nvPr>
        </p:nvGraphicFramePr>
        <p:xfrm>
          <a:off x="971552" y="1700213"/>
          <a:ext cx="6480767" cy="914400"/>
        </p:xfrm>
        <a:graphic>
          <a:graphicData uri="http://schemas.openxmlformats.org/drawingml/2006/table">
            <a:tbl>
              <a:tblPr/>
              <a:tblGrid>
                <a:gridCol w="692390"/>
                <a:gridCol w="964458"/>
                <a:gridCol w="964458"/>
                <a:gridCol w="964458"/>
                <a:gridCol w="964458"/>
                <a:gridCol w="964458"/>
                <a:gridCol w="966087"/>
              </a:tblGrid>
              <a:tr h="168217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E, 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кэВ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0.2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0.4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0.6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0.8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1.0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1.2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8217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 Wη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0.109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0.109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0.109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0.109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0.109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0.109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8217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E</a:t>
                      </a:r>
                      <a:r>
                        <a:rPr kumimoji="0" lang="en-US" sz="1400" b="0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η, 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эВ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21.8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43.6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65.4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87.2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109.0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130.8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314" name="Text Box 290"/>
          <p:cNvSpPr txBox="1">
            <a:spLocks noChangeArrowheads="1"/>
          </p:cNvSpPr>
          <p:nvPr/>
        </p:nvSpPr>
        <p:spPr bwMode="auto">
          <a:xfrm>
            <a:off x="971550" y="1125538"/>
            <a:ext cx="727392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400" b="1" dirty="0">
                <a:latin typeface="Times New Roman" pitchFamily="18" charset="0"/>
              </a:rPr>
              <a:t>Расчётные значения энергии, уносимой обратно рассеянными электронами для плёнки </a:t>
            </a:r>
            <a:r>
              <a:rPr lang="ru-RU" sz="1400" b="1" dirty="0" smtClean="0">
                <a:latin typeface="Times New Roman" pitchFamily="18" charset="0"/>
              </a:rPr>
              <a:t>окиси алюминия</a:t>
            </a:r>
            <a:endParaRPr lang="ru-RU" sz="1400" dirty="0"/>
          </a:p>
        </p:txBody>
      </p:sp>
      <p:pic>
        <p:nvPicPr>
          <p:cNvPr id="1323" name="Picture 29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020260"/>
            <a:ext cx="3528392" cy="2180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26" name="Text Box 302"/>
          <p:cNvSpPr txBox="1">
            <a:spLocks noChangeArrowheads="1"/>
          </p:cNvSpPr>
          <p:nvPr/>
        </p:nvSpPr>
        <p:spPr bwMode="auto">
          <a:xfrm>
            <a:off x="1293324" y="2744788"/>
            <a:ext cx="71278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400" b="1" dirty="0">
                <a:latin typeface="Times New Roman" pitchFamily="18" charset="0"/>
              </a:rPr>
              <a:t>Зависимость энергии, поглощённой в плёнке, в зависимости от толщины</a:t>
            </a:r>
          </a:p>
        </p:txBody>
      </p:sp>
      <p:sp>
        <p:nvSpPr>
          <p:cNvPr id="1327" name="Text Box 303"/>
          <p:cNvSpPr txBox="1">
            <a:spLocks noChangeArrowheads="1"/>
          </p:cNvSpPr>
          <p:nvPr/>
        </p:nvSpPr>
        <p:spPr bwMode="auto">
          <a:xfrm>
            <a:off x="6804025" y="3357563"/>
            <a:ext cx="184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1330" name="Text Box 306"/>
          <p:cNvSpPr txBox="1">
            <a:spLocks noChangeArrowheads="1"/>
          </p:cNvSpPr>
          <p:nvPr/>
        </p:nvSpPr>
        <p:spPr bwMode="auto">
          <a:xfrm>
            <a:off x="7651886" y="3160374"/>
            <a:ext cx="1008063" cy="1900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400" dirty="0">
                <a:latin typeface="Times New Roman" pitchFamily="18" charset="0"/>
              </a:rPr>
              <a:t>1 – 0.2 кэВ</a:t>
            </a:r>
          </a:p>
          <a:p>
            <a:pPr>
              <a:spcBef>
                <a:spcPct val="50000"/>
              </a:spcBef>
            </a:pPr>
            <a:r>
              <a:rPr lang="ru-RU" sz="1400" dirty="0">
                <a:latin typeface="Times New Roman" pitchFamily="18" charset="0"/>
              </a:rPr>
              <a:t>2 – 0.4 кэВ</a:t>
            </a:r>
          </a:p>
          <a:p>
            <a:pPr>
              <a:spcBef>
                <a:spcPct val="50000"/>
              </a:spcBef>
            </a:pPr>
            <a:r>
              <a:rPr lang="ru-RU" sz="1400" dirty="0">
                <a:latin typeface="Times New Roman" pitchFamily="18" charset="0"/>
              </a:rPr>
              <a:t>3 – 0.6 кэВ</a:t>
            </a:r>
          </a:p>
          <a:p>
            <a:pPr>
              <a:spcBef>
                <a:spcPct val="50000"/>
              </a:spcBef>
            </a:pPr>
            <a:r>
              <a:rPr lang="ru-RU" sz="1400" dirty="0">
                <a:latin typeface="Times New Roman" pitchFamily="18" charset="0"/>
              </a:rPr>
              <a:t>4 – 0.8 кэВ</a:t>
            </a:r>
          </a:p>
          <a:p>
            <a:pPr>
              <a:spcBef>
                <a:spcPct val="50000"/>
              </a:spcBef>
            </a:pPr>
            <a:r>
              <a:rPr lang="ru-RU" sz="1400" dirty="0">
                <a:latin typeface="Times New Roman" pitchFamily="18" charset="0"/>
              </a:rPr>
              <a:t>5 – 1.0 кэВ</a:t>
            </a:r>
          </a:p>
          <a:p>
            <a:pPr>
              <a:spcBef>
                <a:spcPct val="50000"/>
              </a:spcBef>
            </a:pPr>
            <a:r>
              <a:rPr lang="ru-RU" sz="1400" dirty="0">
                <a:latin typeface="Times New Roman" pitchFamily="18" charset="0"/>
              </a:rPr>
              <a:t>6 – 1.2 кэВ</a:t>
            </a:r>
          </a:p>
        </p:txBody>
      </p:sp>
      <p:pic>
        <p:nvPicPr>
          <p:cNvPr id="4505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3049588"/>
            <a:ext cx="3850302" cy="21511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08213511"/>
              </p:ext>
            </p:extLst>
          </p:nvPr>
        </p:nvGraphicFramePr>
        <p:xfrm>
          <a:off x="1043608" y="1916832"/>
          <a:ext cx="6583680" cy="1028700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940435"/>
                <a:gridCol w="940435"/>
                <a:gridCol w="940435"/>
                <a:gridCol w="940435"/>
                <a:gridCol w="940435"/>
                <a:gridCol w="940435"/>
                <a:gridCol w="941070"/>
              </a:tblGrid>
              <a:tr h="3429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/>
                          <a:ea typeface="Times New Roman"/>
                        </a:rPr>
                        <a:t>E,</a:t>
                      </a: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</a:rPr>
                        <a:t> кэВ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0.2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0.4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0.6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</a:rPr>
                        <a:t>0.8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1.0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1.2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29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ε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1.64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3.28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4.93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6.57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8.21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9.85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29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Times New Roman"/>
                        </a:rPr>
                        <a:t>R</a:t>
                      </a:r>
                      <a:r>
                        <a:rPr lang="en-US" sz="1200" baseline="-25000">
                          <a:effectLst/>
                          <a:latin typeface="Times New Roman"/>
                          <a:ea typeface="Times New Roman"/>
                        </a:rPr>
                        <a:t>ξ,</a:t>
                      </a: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, нм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Times New Roman"/>
                        </a:rPr>
                        <a:t>2</a:t>
                      </a: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.</a:t>
                      </a:r>
                      <a:r>
                        <a:rPr lang="en-US" sz="1200">
                          <a:effectLst/>
                          <a:latin typeface="Times New Roman"/>
                          <a:ea typeface="Times New Roman"/>
                        </a:rPr>
                        <a:t>21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Times New Roman"/>
                        </a:rPr>
                        <a:t>5</a:t>
                      </a: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.</a:t>
                      </a:r>
                      <a:r>
                        <a:rPr lang="en-US" sz="1200">
                          <a:effectLst/>
                          <a:latin typeface="Times New Roman"/>
                          <a:ea typeface="Times New Roman"/>
                        </a:rPr>
                        <a:t>63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Times New Roman"/>
                        </a:rPr>
                        <a:t>9</a:t>
                      </a: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.</a:t>
                      </a:r>
                      <a:r>
                        <a:rPr lang="en-US" sz="1200">
                          <a:effectLst/>
                          <a:latin typeface="Times New Roman"/>
                          <a:ea typeface="Times New Roman"/>
                        </a:rPr>
                        <a:t>74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Times New Roman"/>
                        </a:rPr>
                        <a:t>14</a:t>
                      </a: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.</a:t>
                      </a:r>
                      <a:r>
                        <a:rPr lang="en-US" sz="1200">
                          <a:effectLst/>
                          <a:latin typeface="Times New Roman"/>
                          <a:ea typeface="Times New Roman"/>
                        </a:rPr>
                        <a:t>4</a:t>
                      </a: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Times New Roman"/>
                        </a:rPr>
                        <a:t>20</a:t>
                      </a: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.</a:t>
                      </a:r>
                      <a:r>
                        <a:rPr lang="en-US" sz="1200">
                          <a:effectLst/>
                          <a:latin typeface="Times New Roman"/>
                          <a:ea typeface="Times New Roman"/>
                        </a:rPr>
                        <a:t>1</a:t>
                      </a: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/>
                          <a:ea typeface="Times New Roman"/>
                        </a:rPr>
                        <a:t>26</a:t>
                      </a: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</a:rPr>
                        <a:t>.</a:t>
                      </a:r>
                      <a:r>
                        <a:rPr lang="en-US" sz="1200" dirty="0">
                          <a:effectLst/>
                          <a:latin typeface="Times New Roman"/>
                          <a:ea typeface="Times New Roman"/>
                        </a:rPr>
                        <a:t>5</a:t>
                      </a: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</a:rPr>
                        <a:t>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-244018" y="1196752"/>
            <a:ext cx="8752589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Траекторный пробег </a:t>
            </a:r>
            <a:r>
              <a:rPr lang="ru-RU" sz="12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и максимальная глубина пробега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электронов при разных начальных энергиях в пленке Al</a:t>
            </a:r>
            <a:r>
              <a:rPr kumimoji="0" lang="ru-RU" sz="12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O</a:t>
            </a:r>
            <a:r>
              <a:rPr kumimoji="0" lang="ru-RU" sz="12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3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Коэффициент К для 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Al</a:t>
            </a:r>
            <a:r>
              <a:rPr kumimoji="0" lang="ru-RU" sz="14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O</a:t>
            </a:r>
            <a:r>
              <a:rPr kumimoji="0" lang="ru-RU" sz="14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3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: 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K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= 16894768.85.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7123717"/>
              </p:ext>
            </p:extLst>
          </p:nvPr>
        </p:nvGraphicFramePr>
        <p:xfrm>
          <a:off x="1043608" y="2924944"/>
          <a:ext cx="6583680" cy="345440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940435"/>
                <a:gridCol w="940435"/>
                <a:gridCol w="940435"/>
                <a:gridCol w="940435"/>
                <a:gridCol w="940435"/>
                <a:gridCol w="940435"/>
                <a:gridCol w="941070"/>
              </a:tblGrid>
              <a:tr h="3454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Times New Roman"/>
                        </a:rPr>
                        <a:t>d</a:t>
                      </a:r>
                      <a:r>
                        <a:rPr lang="en-US" sz="1200" baseline="-25000">
                          <a:effectLst/>
                          <a:latin typeface="Times New Roman"/>
                          <a:ea typeface="Times New Roman"/>
                        </a:rPr>
                        <a:t>max</a:t>
                      </a:r>
                      <a:r>
                        <a:rPr lang="ru-RU" sz="1200" baseline="-25000">
                          <a:effectLst/>
                          <a:latin typeface="Times New Roman"/>
                          <a:ea typeface="Times New Roman"/>
                        </a:rPr>
                        <a:t>, </a:t>
                      </a: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нм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1.64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4.17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7.22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10.67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14.89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</a:rPr>
                        <a:t>18.64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788433"/>
              </p:ext>
            </p:extLst>
          </p:nvPr>
        </p:nvGraphicFramePr>
        <p:xfrm>
          <a:off x="1115616" y="4077072"/>
          <a:ext cx="6581777" cy="2289175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441832"/>
                <a:gridCol w="479921"/>
                <a:gridCol w="860811"/>
                <a:gridCol w="457068"/>
                <a:gridCol w="457068"/>
                <a:gridCol w="457068"/>
                <a:gridCol w="914135"/>
                <a:gridCol w="457068"/>
                <a:gridCol w="457068"/>
                <a:gridCol w="457068"/>
                <a:gridCol w="457068"/>
                <a:gridCol w="685602"/>
              </a:tblGrid>
              <a:tr h="26733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</a:rPr>
                        <a:t>30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</a:rPr>
                        <a:t>50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</a:rPr>
                        <a:t>70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</a:rPr>
                        <a:t>80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</a:rPr>
                        <a:t>90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</a:rPr>
                        <a:t>100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</a:rPr>
                        <a:t>110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</a:rPr>
                        <a:t>120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</a:rPr>
                        <a:t>130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</a:rPr>
                        <a:t>140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</a:rPr>
                        <a:t>150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353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</a:rPr>
                        <a:t>200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</a:rPr>
                        <a:t>0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  <a:latin typeface="Times New Roman"/>
                          <a:ea typeface="Times New Roman"/>
                        </a:rPr>
                        <a:t>0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</a:rPr>
                        <a:t>0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</a:rPr>
                        <a:t>0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</a:rPr>
                        <a:t>0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  <a:latin typeface="Times New Roman"/>
                          <a:ea typeface="Times New Roman"/>
                        </a:rPr>
                        <a:t>0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</a:rPr>
                        <a:t>0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</a:rPr>
                        <a:t>0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</a:rPr>
                        <a:t>0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</a:rPr>
                        <a:t>0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</a:rPr>
                        <a:t>0</a:t>
                      </a:r>
                      <a:r>
                        <a:rPr lang="en-US" sz="1100">
                          <a:effectLst/>
                          <a:latin typeface="Times New Roman"/>
                          <a:ea typeface="Times New Roman"/>
                        </a:rPr>
                        <a:t>/75*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</a:rPr>
                        <a:t>400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</a:rPr>
                        <a:t>15.4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  <a:latin typeface="Times New Roman"/>
                          <a:ea typeface="Times New Roman"/>
                        </a:rPr>
                        <a:t>0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</a:rPr>
                        <a:t>0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</a:rPr>
                        <a:t>0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</a:rPr>
                        <a:t>0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  <a:latin typeface="Times New Roman"/>
                          <a:ea typeface="Times New Roman"/>
                        </a:rPr>
                        <a:t>0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</a:rPr>
                        <a:t>0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</a:rPr>
                        <a:t>0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</a:rPr>
                        <a:t>0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</a:rPr>
                        <a:t>0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</a:rPr>
                        <a:t>0</a:t>
                      </a:r>
                      <a:r>
                        <a:rPr lang="en-US" sz="1100">
                          <a:effectLst/>
                          <a:latin typeface="Times New Roman"/>
                          <a:ea typeface="Times New Roman"/>
                        </a:rPr>
                        <a:t>/310*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591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</a:rPr>
                        <a:t>600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</a:rPr>
                        <a:t>154.6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</a:rPr>
                        <a:t>28.6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</a:rPr>
                        <a:t>2.6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</a:rPr>
                        <a:t>0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</a:rPr>
                        <a:t>0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/>
                          <a:ea typeface="Times New Roman"/>
                        </a:rPr>
                        <a:t>0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</a:rPr>
                        <a:t>0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</a:rPr>
                        <a:t>0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</a:rPr>
                        <a:t>0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</a:rPr>
                        <a:t>0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</a:rPr>
                        <a:t>0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210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</a:rPr>
                        <a:t>800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</a:rPr>
                        <a:t>358.8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  <a:latin typeface="Times New Roman"/>
                          <a:ea typeface="Times New Roman"/>
                        </a:rPr>
                        <a:t>157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</a:rPr>
                        <a:t>49.8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</a:rPr>
                        <a:t>24.8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</a:rPr>
                        <a:t>10.8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  <a:latin typeface="Times New Roman"/>
                          <a:ea typeface="Times New Roman"/>
                        </a:rPr>
                        <a:t>4.8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</a:rPr>
                        <a:t>1.8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</a:rPr>
                        <a:t>0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</a:rPr>
                        <a:t>0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</a:rPr>
                        <a:t>0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</a:rPr>
                        <a:t>0</a:t>
                      </a:r>
                      <a:r>
                        <a:rPr lang="en-US" sz="1100">
                          <a:effectLst/>
                          <a:latin typeface="Times New Roman"/>
                          <a:ea typeface="Times New Roman"/>
                        </a:rPr>
                        <a:t>/750*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718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</a:rPr>
                        <a:t>1000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</a:rPr>
                        <a:t>578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</a:rPr>
                        <a:t>365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</a:rPr>
                        <a:t>196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</a:rPr>
                        <a:t>135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</a:rPr>
                        <a:t>89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/>
                          <a:ea typeface="Times New Roman"/>
                        </a:rPr>
                        <a:t>56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</a:rPr>
                        <a:t>33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</a:rPr>
                        <a:t>19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</a:rPr>
                        <a:t>11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</a:rPr>
                        <a:t>6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</a:rPr>
                        <a:t>3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337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</a:rPr>
                        <a:t>1200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</a:rPr>
                        <a:t>791.2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  <a:latin typeface="Times New Roman"/>
                          <a:ea typeface="Times New Roman"/>
                        </a:rPr>
                        <a:t>589.2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</a:rPr>
                        <a:t>402.2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</a:rPr>
                        <a:t>321.2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</a:rPr>
                        <a:t>250.2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  <a:latin typeface="Times New Roman"/>
                          <a:ea typeface="Times New Roman"/>
                        </a:rPr>
                        <a:t>190.2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</a:rPr>
                        <a:t>141.2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</a:rPr>
                        <a:t>102.2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</a:rPr>
                        <a:t>72.2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</a:rPr>
                        <a:t>49.2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/>
                          <a:ea typeface="Times New Roman"/>
                        </a:rPr>
                        <a:t>33</a:t>
                      </a:r>
                      <a:r>
                        <a:rPr lang="en-US" sz="1100" dirty="0">
                          <a:effectLst/>
                          <a:latin typeface="Times New Roman"/>
                          <a:ea typeface="Times New Roman"/>
                        </a:rPr>
                        <a:t>/11</a:t>
                      </a:r>
                      <a:r>
                        <a:rPr lang="ru-RU" sz="1100" dirty="0">
                          <a:effectLst/>
                          <a:latin typeface="Times New Roman"/>
                          <a:ea typeface="Times New Roman"/>
                        </a:rPr>
                        <a:t>6</a:t>
                      </a:r>
                      <a:r>
                        <a:rPr lang="en-US" sz="1100" dirty="0">
                          <a:effectLst/>
                          <a:latin typeface="Times New Roman"/>
                          <a:ea typeface="Times New Roman"/>
                        </a:rPr>
                        <a:t>*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1365268" y="3622152"/>
            <a:ext cx="5534015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Расчётные значения энергии электронов в эВ на выходе из плёнки 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Al</a:t>
            </a:r>
            <a:r>
              <a:rPr kumimoji="0" lang="ru-RU" sz="12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</a:t>
            </a:r>
            <a:r>
              <a:rPr kumimoji="0" lang="ru-RU" sz="12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3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64676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Oval 4"/>
          <p:cNvSpPr>
            <a:spLocks noChangeArrowheads="1"/>
          </p:cNvSpPr>
          <p:nvPr/>
        </p:nvSpPr>
        <p:spPr bwMode="auto">
          <a:xfrm>
            <a:off x="8359775" y="330200"/>
            <a:ext cx="539750" cy="539750"/>
          </a:xfrm>
          <a:prstGeom prst="ellipse">
            <a:avLst/>
          </a:prstGeom>
          <a:noFill/>
          <a:ln w="25400">
            <a:solidFill>
              <a:srgbClr val="000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36000" tIns="36000" rIns="36000" bIns="36000" anchor="ctr" anchorCtr="1"/>
          <a:lstStyle/>
          <a:p>
            <a:fld id="{9F11057B-2FF5-42FD-B61A-808F38D67AC4}" type="slidenum">
              <a:rPr lang="ru-RU" sz="2000" b="1">
                <a:latin typeface="Times New Roman" pitchFamily="18" charset="0"/>
                <a:cs typeface="Times New Roman" pitchFamily="18" charset="0"/>
              </a:rPr>
              <a:pPr/>
              <a:t>9</a:t>
            </a:fld>
            <a:endParaRPr lang="ru-RU" sz="2000" b="1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24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2349500"/>
            <a:ext cx="4319588" cy="2665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7" name="Rectangle 11"/>
          <p:cNvSpPr>
            <a:spLocks noChangeArrowheads="1"/>
          </p:cNvSpPr>
          <p:nvPr/>
        </p:nvSpPr>
        <p:spPr bwMode="auto">
          <a:xfrm>
            <a:off x="0" y="32813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9226" name="Object 10"/>
          <p:cNvGraphicFramePr>
            <a:graphicFrameLocks noChangeAspect="1"/>
          </p:cNvGraphicFramePr>
          <p:nvPr/>
        </p:nvGraphicFramePr>
        <p:xfrm>
          <a:off x="1692275" y="1700213"/>
          <a:ext cx="1438275" cy="295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47" name="Equation" r:id="rId5" imgW="1435100" imgH="292100" progId="Equation.DSMT4">
                  <p:embed/>
                </p:oleObj>
              </mc:Choice>
              <mc:Fallback>
                <p:oleObj name="Equation" r:id="rId5" imgW="1435100" imgH="292100" progId="Equation.DSMT4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92275" y="1700213"/>
                        <a:ext cx="1438275" cy="2952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228" name="Text Box 12"/>
          <p:cNvSpPr txBox="1">
            <a:spLocks noChangeArrowheads="1"/>
          </p:cNvSpPr>
          <p:nvPr/>
        </p:nvSpPr>
        <p:spPr bwMode="auto">
          <a:xfrm>
            <a:off x="900113" y="1341438"/>
            <a:ext cx="352742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400" b="1">
                <a:latin typeface="Times New Roman" pitchFamily="18" charset="0"/>
              </a:rPr>
              <a:t>Коэффициент проницаемости:</a:t>
            </a:r>
          </a:p>
        </p:txBody>
      </p:sp>
      <p:sp>
        <p:nvSpPr>
          <p:cNvPr id="9230" name="Text Box 14"/>
          <p:cNvSpPr txBox="1">
            <a:spLocks noChangeArrowheads="1"/>
          </p:cNvSpPr>
          <p:nvPr/>
        </p:nvSpPr>
        <p:spPr bwMode="auto">
          <a:xfrm>
            <a:off x="323850" y="5157788"/>
            <a:ext cx="3960813" cy="942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400">
                <a:latin typeface="Times New Roman" pitchFamily="18" charset="0"/>
              </a:rPr>
              <a:t>Расчётные зависимости коэффициента проницаемости для плёнки алюминия. Точками нанесены экспериментальные данные для           Е = 800 эВ</a:t>
            </a:r>
          </a:p>
        </p:txBody>
      </p:sp>
      <p:pic>
        <p:nvPicPr>
          <p:cNvPr id="9235" name="Picture 19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7900" y="2349500"/>
            <a:ext cx="4248150" cy="266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36" name="Text Box 20"/>
          <p:cNvSpPr txBox="1">
            <a:spLocks noChangeArrowheads="1"/>
          </p:cNvSpPr>
          <p:nvPr/>
        </p:nvSpPr>
        <p:spPr bwMode="auto">
          <a:xfrm>
            <a:off x="4787900" y="5229225"/>
            <a:ext cx="4105275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400">
                <a:latin typeface="Times New Roman" pitchFamily="18" charset="0"/>
              </a:rPr>
              <a:t>Коэффициент проницаемости для плёнки окисла алюминия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3851920" y="1493838"/>
            <a:ext cx="4572000" cy="55399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000" dirty="0">
                <a:latin typeface="Times New Roman" pitchFamily="18" charset="0"/>
              </a:rPr>
              <a:t>где d — толщина плёнки, а RN — нормальный пробег, соответствующий такой толщине плёнки, при которой коэффициент прохождения падает в е раз</a:t>
            </a:r>
            <a:r>
              <a:rPr lang="ru-RU" sz="1000" dirty="0" smtClean="0">
                <a:latin typeface="Times New Roman" pitchFamily="18" charset="0"/>
              </a:rPr>
              <a:t>.</a:t>
            </a:r>
            <a:endParaRPr lang="ru-RU" sz="1000" dirty="0">
              <a:latin typeface="Times New Roman" pitchFamily="18" charset="0"/>
            </a:endParaRPr>
          </a:p>
          <a:p>
            <a:r>
              <a:rPr lang="ru-RU" sz="1000" dirty="0" smtClean="0"/>
              <a:t> </a:t>
            </a:r>
            <a:r>
              <a:rPr lang="ru-RU" sz="1000" dirty="0"/>
              <a:t>(для </a:t>
            </a:r>
            <a:r>
              <a:rPr lang="en-US" sz="1000" dirty="0"/>
              <a:t>Al</a:t>
            </a:r>
            <a:r>
              <a:rPr lang="ru-RU" sz="1000" dirty="0"/>
              <a:t>)</a:t>
            </a:r>
            <a:r>
              <a:rPr lang="en-GB" sz="1000" dirty="0"/>
              <a:t>.</a:t>
            </a:r>
            <a:endParaRPr lang="ru-RU" sz="1000" dirty="0">
              <a:latin typeface="Times New Roman" pitchFamily="18" charset="0"/>
            </a:endParaRPr>
          </a:p>
        </p:txBody>
      </p:sp>
      <p:sp>
        <p:nvSpPr>
          <p:cNvPr id="3" name="Rectangle 2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79755899"/>
              </p:ext>
            </p:extLst>
          </p:nvPr>
        </p:nvGraphicFramePr>
        <p:xfrm>
          <a:off x="4546080" y="1909336"/>
          <a:ext cx="1081361" cy="2769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48" r:id="rId8" imgW="1930400" imgH="495300" progId="Equation.DSMT4">
                  <p:embed/>
                </p:oleObj>
              </mc:Choice>
              <mc:Fallback>
                <p:oleObj r:id="rId8" imgW="1930400" imgH="495300" progId="Equation.DSMT4">
                  <p:embed/>
                  <p:pic>
                    <p:nvPicPr>
                      <p:cNvPr id="0" name="Object 2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46080" y="1909336"/>
                        <a:ext cx="1081361" cy="27699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Андреева АА">
  <a:themeElements>
    <a:clrScheme name="Презентация1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Презентация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Презентация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резентация1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резентация1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резентация1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резентация1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резентация1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езентация1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езентация1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езентация1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езентация1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езентация1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езентация1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Андреева АА</Template>
  <TotalTime>635</TotalTime>
  <Words>1326</Words>
  <Application>Microsoft Office PowerPoint</Application>
  <PresentationFormat>Экран (4:3)</PresentationFormat>
  <Paragraphs>627</Paragraphs>
  <Slides>16</Slides>
  <Notes>9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3</vt:i4>
      </vt:variant>
      <vt:variant>
        <vt:lpstr>Заголовки слайдов</vt:lpstr>
      </vt:variant>
      <vt:variant>
        <vt:i4>16</vt:i4>
      </vt:variant>
    </vt:vector>
  </HeadingPairs>
  <TitlesOfParts>
    <vt:vector size="20" baseType="lpstr">
      <vt:lpstr>Андреева АА</vt:lpstr>
      <vt:lpstr>Equation</vt:lpstr>
      <vt:lpstr>Equation.DSMT4</vt:lpstr>
      <vt:lpstr>Точечный рисунок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Андреева Настя</dc:creator>
  <cp:lastModifiedBy>Sasha</cp:lastModifiedBy>
  <cp:revision>44</cp:revision>
  <dcterms:created xsi:type="dcterms:W3CDTF">2007-06-19T15:30:07Z</dcterms:created>
  <dcterms:modified xsi:type="dcterms:W3CDTF">2019-12-08T10:49:51Z</dcterms:modified>
</cp:coreProperties>
</file>