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2" r:id="rId15"/>
    <p:sldId id="268" r:id="rId16"/>
    <p:sldId id="273" r:id="rId17"/>
    <p:sldId id="274" r:id="rId18"/>
    <p:sldId id="275" r:id="rId19"/>
    <p:sldId id="276" r:id="rId20"/>
    <p:sldId id="277" r:id="rId21"/>
    <p:sldId id="278" r:id="rId22"/>
    <p:sldId id="26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ann" initials="J" lastIdx="1" clrIdx="0">
    <p:extLst>
      <p:ext uri="{19B8F6BF-5375-455C-9EA6-DF929625EA0E}">
        <p15:presenceInfo xmlns:p15="http://schemas.microsoft.com/office/powerpoint/2012/main" userId="Johan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335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676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140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247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728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40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92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89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277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363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49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1A91133-61C6-41B9-BE02-B69E684979E6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BC302FE-4BEF-4FD6-9881-9FE74821D76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19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DDC80-FBCA-47CC-B3DD-C5E5E0F7B5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700" b="1" dirty="0"/>
              <a:t>Методы и оборудование контроля «чистых помещений»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B17540C-D400-4FB8-999F-24751A13F7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058400" cy="1511071"/>
          </a:xfrm>
        </p:spPr>
        <p:txBody>
          <a:bodyPr>
            <a:normAutofit/>
          </a:bodyPr>
          <a:lstStyle/>
          <a:p>
            <a:pPr algn="r"/>
            <a:r>
              <a:rPr lang="ru-RU" cap="none" dirty="0">
                <a:solidFill>
                  <a:schemeClr val="tx1"/>
                </a:solidFill>
              </a:rPr>
              <a:t>Студент: Большаков И.М. </a:t>
            </a:r>
          </a:p>
          <a:p>
            <a:pPr algn="r"/>
            <a:r>
              <a:rPr lang="ru-RU" cap="none" dirty="0">
                <a:solidFill>
                  <a:schemeClr val="tx1"/>
                </a:solidFill>
              </a:rPr>
              <a:t>Группа: РЭМ-11</a:t>
            </a:r>
          </a:p>
          <a:p>
            <a:pPr algn="r"/>
            <a:r>
              <a:rPr lang="ru-RU" cap="none" dirty="0">
                <a:solidFill>
                  <a:schemeClr val="tx1"/>
                </a:solidFill>
              </a:rPr>
              <a:t>Преподаватель: Беркин А.Б.</a:t>
            </a:r>
          </a:p>
        </p:txBody>
      </p:sp>
    </p:spTree>
    <p:extLst>
      <p:ext uri="{BB962C8B-B14F-4D97-AF65-F5344CB8AC3E}">
        <p14:creationId xmlns:p14="http://schemas.microsoft.com/office/powerpoint/2010/main" val="1491984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8D4CA2-679E-4384-A015-7E5844108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Методы контроля чистоты поверхностей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983940-F7A8-4243-853F-BCEEBC531138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10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5F5A341-EFC3-4932-8A00-066E5DE260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8"/>
          <a:stretch/>
        </p:blipFill>
        <p:spPr>
          <a:xfrm>
            <a:off x="7009657" y="2373744"/>
            <a:ext cx="4245794" cy="35528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3CEA48E-0612-4725-A6B8-582523CB64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32" y="2620739"/>
            <a:ext cx="2840602" cy="265279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2F60940-4AFA-4727-B3B5-E7F269285D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074" y="2620739"/>
            <a:ext cx="2571601" cy="24999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513FD05-E4D8-4A16-87BA-7FA8D72C4335}"/>
              </a:ext>
            </a:extLst>
          </p:cNvPr>
          <p:cNvSpPr txBox="1"/>
          <p:nvPr/>
        </p:nvSpPr>
        <p:spPr>
          <a:xfrm>
            <a:off x="788932" y="5403334"/>
            <a:ext cx="257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Рис.4. – Функциональная схема электронного микроскопа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4E3C33-40E5-4864-A6BD-47638DE7572F}"/>
              </a:ext>
            </a:extLst>
          </p:cNvPr>
          <p:cNvSpPr txBox="1"/>
          <p:nvPr/>
        </p:nvSpPr>
        <p:spPr>
          <a:xfrm>
            <a:off x="3899294" y="5403334"/>
            <a:ext cx="257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Рис.5. – Функциональная схема атомно-силового микроскопа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1EEBAF-5F30-4BC8-A0C0-3E3B11EB5BF8}"/>
              </a:ext>
            </a:extLst>
          </p:cNvPr>
          <p:cNvSpPr txBox="1"/>
          <p:nvPr/>
        </p:nvSpPr>
        <p:spPr>
          <a:xfrm>
            <a:off x="7009657" y="1850524"/>
            <a:ext cx="4146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Таблица 2 – Сравнение методов контроля чистоты поверхностей </a:t>
            </a:r>
          </a:p>
        </p:txBody>
      </p:sp>
    </p:spTree>
    <p:extLst>
      <p:ext uri="{BB962C8B-B14F-4D97-AF65-F5344CB8AC3E}">
        <p14:creationId xmlns:p14="http://schemas.microsoft.com/office/powerpoint/2010/main" val="1614413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DA206-3EB5-4233-84D6-40BE3B2DB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Дополнительные методы контроля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2424B41A-1A03-4807-8FB1-AF7C423C69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8178914"/>
              </p:ext>
            </p:extLst>
          </p:nvPr>
        </p:nvGraphicFramePr>
        <p:xfrm>
          <a:off x="2235200" y="2474336"/>
          <a:ext cx="7232073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7164">
                  <a:extLst>
                    <a:ext uri="{9D8B030D-6E8A-4147-A177-3AD203B41FA5}">
                      <a16:colId xmlns:a16="http://schemas.microsoft.com/office/drawing/2014/main" val="1448582410"/>
                    </a:ext>
                  </a:extLst>
                </a:gridCol>
                <a:gridCol w="4294909">
                  <a:extLst>
                    <a:ext uri="{9D8B030D-6E8A-4147-A177-3AD203B41FA5}">
                      <a16:colId xmlns:a16="http://schemas.microsoft.com/office/drawing/2014/main" val="2088721068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Контролируемый параметр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Оборудование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05317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Поток воздуха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Термоанемометр, трехмерный ультразвуковой анемометр, крыльчатый анемометр, </a:t>
                      </a:r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расходомер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383073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Перепад давления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Электронный микроманометр, наклонный манометр, </a:t>
                      </a:r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механический датчик перепада давления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3382814"/>
                  </a:ext>
                </a:extLst>
              </a:tr>
              <a:tr h="18622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Целостность установленной системы фильтрации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Счетчик частиц, генератор аэрозолей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9136590"/>
                  </a:ext>
                </a:extLst>
              </a:tr>
              <a:tr h="23979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Герметичность ограждающих конструкций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7465667"/>
                  </a:ext>
                </a:extLst>
              </a:tr>
              <a:tr h="18622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Температура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Термометр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409486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Влажность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Гигрометр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855484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Осаждение частиц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Фотометр для осажденных частиц, контрольные пластины, микроскоп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090342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422C1D3-CDC8-426E-B573-32F58725AEA8}"/>
              </a:ext>
            </a:extLst>
          </p:cNvPr>
          <p:cNvSpPr txBox="1"/>
          <p:nvPr/>
        </p:nvSpPr>
        <p:spPr>
          <a:xfrm>
            <a:off x="2235199" y="2166559"/>
            <a:ext cx="7232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Таблица 3 – Дополнительные методы контроля «чистых помещений»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A52E0-1B12-43D2-9228-D694FCCABDCF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311661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96BD6-8E21-4673-8A4F-B0B382479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1522"/>
            <a:ext cx="10058400" cy="985838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Анализ воздушных потоков. Помещение с однонаправленным воздушным потоком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1CC904-3AA4-4AA4-BD6A-B532CAEE8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7280102" cy="4023360"/>
          </a:xfrm>
        </p:spPr>
        <p:txBody>
          <a:bodyPr>
            <a:normAutofit/>
          </a:bodyPr>
          <a:lstStyle/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</a:rPr>
              <a:t>Средняя скорость воздуха</a:t>
            </a:r>
            <a:r>
              <a:rPr lang="en-US" dirty="0">
                <a:solidFill>
                  <a:schemeClr val="tx1"/>
                </a:solidFill>
              </a:rPr>
              <a:t> [1]</a:t>
            </a:r>
            <a:r>
              <a:rPr lang="ru-RU" dirty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en-US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 err="1">
                <a:solidFill>
                  <a:schemeClr val="tx1"/>
                </a:solidFill>
              </a:rPr>
              <a:t>v</a:t>
            </a:r>
            <a:r>
              <a:rPr lang="en-US" baseline="-25000" dirty="0" err="1">
                <a:solidFill>
                  <a:schemeClr val="tx1"/>
                </a:solidFill>
              </a:rPr>
              <a:t>n</a:t>
            </a:r>
            <a:r>
              <a:rPr lang="en-US" baseline="-25000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м/с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tx1"/>
                </a:solidFill>
              </a:rPr>
              <a:t> скорость потока воздуха в точке измерения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число ячеек измерения.</a:t>
            </a:r>
            <a:endParaRPr lang="en-US" dirty="0">
              <a:solidFill>
                <a:schemeClr val="tx1"/>
              </a:solidFill>
            </a:endParaRP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</a:rPr>
              <a:t>Однородность скорости потока воздуха:</a:t>
            </a:r>
            <a:endParaRPr lang="en-US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en-US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solidFill>
                  <a:schemeClr val="tx1"/>
                </a:solidFill>
              </a:rPr>
              <a:t>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tx1"/>
                </a:solidFill>
              </a:rPr>
              <a:t> стандартное отклонение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007509-361C-4633-932C-5D5170D277E9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5F13B3-187C-4622-AE8E-CB8B4AEA8F64}"/>
              </a:ext>
            </a:extLst>
          </p:cNvPr>
          <p:cNvSpPr txBox="1"/>
          <p:nvPr/>
        </p:nvSpPr>
        <p:spPr>
          <a:xfrm>
            <a:off x="1097280" y="93809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14644-3-2020</a:t>
            </a:r>
            <a:r>
              <a:rPr lang="en-US" dirty="0"/>
              <a:t> </a:t>
            </a:r>
            <a:r>
              <a:rPr lang="ru-RU" dirty="0"/>
              <a:t>Чистые помещения и связанные с ними контролируемые среды. Часть 3. Методы испытаний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72671F-D302-4771-B2B5-1D71A95BB7A0}"/>
              </a:ext>
            </a:extLst>
          </p:cNvPr>
          <p:cNvSpPr txBox="1"/>
          <p:nvPr/>
        </p:nvSpPr>
        <p:spPr>
          <a:xfrm>
            <a:off x="8711433" y="5888025"/>
            <a:ext cx="2571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Рис.7. – УЗ-анемометр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079FF4-D973-4C1F-8862-AA7BF93BEC56}"/>
              </a:ext>
            </a:extLst>
          </p:cNvPr>
          <p:cNvSpPr txBox="1"/>
          <p:nvPr/>
        </p:nvSpPr>
        <p:spPr>
          <a:xfrm>
            <a:off x="9102385" y="3930783"/>
            <a:ext cx="2304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Рис.6. – Принципиальная схема термоанемометра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Таблица 11">
                <a:extLst>
                  <a:ext uri="{FF2B5EF4-FFF2-40B4-BE49-F238E27FC236}">
                    <a16:creationId xmlns:a16="http://schemas.microsoft.com/office/drawing/2014/main" id="{C3FBE32C-8DB7-412A-96D5-6F981E6567C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02413"/>
                  </p:ext>
                </p:extLst>
              </p:nvPr>
            </p:nvGraphicFramePr>
            <p:xfrm>
              <a:off x="1097280" y="2191635"/>
              <a:ext cx="7280102" cy="9375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69273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5873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93750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sub>
                                </m:sSub>
                                <m:r>
                                  <a:rPr lang="ru-RU" sz="18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nary>
                                      <m:naryPr>
                                        <m:chr m:val="∑"/>
                                        <m:subHide m:val="on"/>
                                        <m:supHide m:val="on"/>
                                        <m:ctrlPr>
                                          <a:rPr lang="ru-RU" sz="180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>
                                          <m:sSubPr>
                                            <m:ctrlPr>
                                              <a:rPr lang="ru-RU" sz="180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b="0" i="0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n</m:t>
                                            </m:r>
                                          </m:sub>
                                        </m:sSub>
                                      </m:e>
                                    </m:nary>
                                  </m:num>
                                  <m:den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𝑁</m:t>
                                    </m:r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м</m:t>
                                        </m:r>
                                      </m:num>
                                      <m:den>
                                        <m: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с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m:rPr>
                                    <m:nor/>
                                  </m:rPr>
                                  <a:rPr lang="ru-RU" sz="180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8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9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Таблица 11">
                <a:extLst>
                  <a:ext uri="{FF2B5EF4-FFF2-40B4-BE49-F238E27FC236}">
                    <a16:creationId xmlns:a16="http://schemas.microsoft.com/office/drawing/2014/main" id="{C3FBE32C-8DB7-412A-96D5-6F981E6567C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02413"/>
                  </p:ext>
                </p:extLst>
              </p:nvPr>
            </p:nvGraphicFramePr>
            <p:xfrm>
              <a:off x="1097280" y="2191635"/>
              <a:ext cx="7280102" cy="9375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69273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5873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93750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2"/>
                          <a:stretch>
                            <a:fillRect r="-8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9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Таблица 12">
                <a:extLst>
                  <a:ext uri="{FF2B5EF4-FFF2-40B4-BE49-F238E27FC236}">
                    <a16:creationId xmlns:a16="http://schemas.microsoft.com/office/drawing/2014/main" id="{ADD4E82B-5B50-4DF5-8E37-4C340BF39EA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9009868"/>
                  </p:ext>
                </p:extLst>
              </p:nvPr>
            </p:nvGraphicFramePr>
            <p:xfrm>
              <a:off x="1125579" y="4038984"/>
              <a:ext cx="7280102" cy="86227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69273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5873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86227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v</m:t>
                                    </m:r>
                                  </m:sub>
                                </m:sSub>
                                <m:r>
                                  <a:rPr lang="ru-RU" sz="18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1−</m:t>
                                    </m:r>
                                    <m:d>
                                      <m:d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σ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ru-RU" sz="1800" i="1" kern="1200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b="0" i="1" kern="1200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𝑣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800" b="0" i="0" kern="1200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a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</m:d>
                                <m:r>
                                  <a:rPr lang="en-US" sz="1800" b="0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∙</m:t>
                                </m:r>
                                <m:r>
                                  <m:rPr>
                                    <m:nor/>
                                  </m:rPr>
                                  <a:rPr lang="en-US" sz="1800" b="0" i="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100</m:t>
                                </m:r>
                                <m:r>
                                  <m:rPr>
                                    <m:nor/>
                                  </m:rPr>
                                  <a:rPr lang="ru-RU" sz="180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8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(10)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Таблица 12">
                <a:extLst>
                  <a:ext uri="{FF2B5EF4-FFF2-40B4-BE49-F238E27FC236}">
                    <a16:creationId xmlns:a16="http://schemas.microsoft.com/office/drawing/2014/main" id="{ADD4E82B-5B50-4DF5-8E37-4C340BF39EA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9009868"/>
                  </p:ext>
                </p:extLst>
              </p:nvPr>
            </p:nvGraphicFramePr>
            <p:xfrm>
              <a:off x="1125579" y="4038984"/>
              <a:ext cx="7280102" cy="86227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69273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5873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86227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3"/>
                          <a:stretch>
                            <a:fillRect r="-8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(10)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050" name="Picture 2" descr="Термоанемометр">
            <a:extLst>
              <a:ext uri="{FF2B5EF4-FFF2-40B4-BE49-F238E27FC236}">
                <a16:creationId xmlns:a16="http://schemas.microsoft.com/office/drawing/2014/main" id="{02AFFC16-1869-42ED-86E0-35A7871AC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744" y="1834738"/>
            <a:ext cx="1256981" cy="208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P Systems- 2 axis ultrasonic anemometers from Gill Instruments">
            <a:extLst>
              <a:ext uri="{FF2B5EF4-FFF2-40B4-BE49-F238E27FC236}">
                <a16:creationId xmlns:a16="http://schemas.microsoft.com/office/drawing/2014/main" id="{CBE2D26E-1166-4164-87BA-7AB9A794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255" y="4472934"/>
            <a:ext cx="839958" cy="139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913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2BC55-5555-445B-BECE-65E25E072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Анализ воздушных потоков. Помещение с однонаправленным воздушным потоком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81B25D-85B6-44F8-99C1-6873B1D56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789420" cy="4023360"/>
          </a:xfrm>
        </p:spPr>
        <p:txBody>
          <a:bodyPr/>
          <a:lstStyle/>
          <a:p>
            <a:pPr marL="0" indent="449263" algn="just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Расход приточного воздуха</a:t>
            </a:r>
            <a:r>
              <a:rPr lang="en-US" dirty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solidFill>
                  <a:schemeClr val="tx1"/>
                </a:solidFill>
                <a:cs typeface="Times New Roman" panose="02020603050405020304" pitchFamily="18" charset="0"/>
              </a:rPr>
              <a:t>A</a:t>
            </a:r>
            <a:r>
              <a:rPr lang="en-US" baseline="-25000" dirty="0">
                <a:solidFill>
                  <a:schemeClr val="tx1"/>
                </a:solidFill>
                <a:cs typeface="Times New Roman" panose="02020603050405020304" pitchFamily="18" charset="0"/>
              </a:rPr>
              <a:t>C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tx1"/>
                </a:solidFill>
              </a:rPr>
              <a:t> площадь ячейки измерения, м</a:t>
            </a:r>
            <a:r>
              <a:rPr lang="ru-RU" baseline="30000" dirty="0">
                <a:solidFill>
                  <a:schemeClr val="tx1"/>
                </a:solidFill>
              </a:rPr>
              <a:t>2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0" indent="44926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</a:rPr>
              <a:t>Расход приточного воздуха в воздуховодах может быть измерен с использованием расходомера.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Таблица 6">
                <a:extLst>
                  <a:ext uri="{FF2B5EF4-FFF2-40B4-BE49-F238E27FC236}">
                    <a16:creationId xmlns:a16="http://schemas.microsoft.com/office/drawing/2014/main" id="{84FF81FD-B3E2-4C40-80D2-28EA9B17A6C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2212929"/>
                  </p:ext>
                </p:extLst>
              </p:nvPr>
            </p:nvGraphicFramePr>
            <p:xfrm>
              <a:off x="1097280" y="2260091"/>
              <a:ext cx="6789420" cy="9375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013191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776229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93750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𝑄</m:t>
                                </m:r>
                                <m:r>
                                  <a:rPr lang="ru-RU" sz="18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d>
                                      <m:dPr>
                                        <m:ctrlPr>
                                          <a:rPr lang="ru-RU" sz="180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b="0" i="0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n</m:t>
                                            </m:r>
                                          </m:sub>
                                        </m:s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∙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𝐴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b="0" i="0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C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nary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ru-RU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ru-RU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м</m:t>
                                            </m:r>
                                          </m:e>
                                          <m:sup>
                                            <m:r>
                                              <a:rPr lang="ru-RU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3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с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m:rPr>
                                    <m:nor/>
                                  </m:rPr>
                                  <a:rPr lang="ru-RU" sz="180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8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(11)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Таблица 6">
                <a:extLst>
                  <a:ext uri="{FF2B5EF4-FFF2-40B4-BE49-F238E27FC236}">
                    <a16:creationId xmlns:a16="http://schemas.microsoft.com/office/drawing/2014/main" id="{84FF81FD-B3E2-4C40-80D2-28EA9B17A6C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2212929"/>
                  </p:ext>
                </p:extLst>
              </p:nvPr>
            </p:nvGraphicFramePr>
            <p:xfrm>
              <a:off x="1097280" y="2260091"/>
              <a:ext cx="6789420" cy="9375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013191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776229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93750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2"/>
                          <a:stretch>
                            <a:fillRect r="-128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(11)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Picture 6" descr="ᐉ testo 417 анемометр крыльчатый купить тесто по выгодной цене в Москве.">
            <a:extLst>
              <a:ext uri="{FF2B5EF4-FFF2-40B4-BE49-F238E27FC236}">
                <a16:creationId xmlns:a16="http://schemas.microsoft.com/office/drawing/2014/main" id="{FDA99684-5093-4CE1-949F-6419234C0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909" y="1925059"/>
            <a:ext cx="1272540" cy="12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B59489-853C-4610-BF74-20CDA0F91D49}"/>
              </a:ext>
            </a:extLst>
          </p:cNvPr>
          <p:cNvSpPr txBox="1"/>
          <p:nvPr/>
        </p:nvSpPr>
        <p:spPr>
          <a:xfrm>
            <a:off x="8965070" y="3334194"/>
            <a:ext cx="257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Рис.8. – Крыльчатый анемометр</a:t>
            </a:r>
          </a:p>
        </p:txBody>
      </p:sp>
      <p:pic>
        <p:nvPicPr>
          <p:cNvPr id="3074" name="Picture 2" descr="Диафрагменный расходомер">
            <a:extLst>
              <a:ext uri="{FF2B5EF4-FFF2-40B4-BE49-F238E27FC236}">
                <a16:creationId xmlns:a16="http://schemas.microsoft.com/office/drawing/2014/main" id="{73102274-22A7-470A-A65A-C6ECD3E99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428" y="4069054"/>
            <a:ext cx="3235501" cy="145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1FF49C-B80A-453E-8AAF-B331415F41D3}"/>
              </a:ext>
            </a:extLst>
          </p:cNvPr>
          <p:cNvSpPr txBox="1"/>
          <p:nvPr/>
        </p:nvSpPr>
        <p:spPr>
          <a:xfrm>
            <a:off x="8536377" y="5529293"/>
            <a:ext cx="257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Рис.9. – Принцип работы диафрагменного расходомера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3F1154-4DF1-4595-BB81-72C17E2E15A4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426496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2BC55-5555-445B-BECE-65E25E072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Анализ воздушных потоков. Помещение с </a:t>
            </a:r>
            <a:r>
              <a:rPr lang="ru-RU" sz="3600" dirty="0" err="1">
                <a:solidFill>
                  <a:schemeClr val="tx1"/>
                </a:solidFill>
              </a:rPr>
              <a:t>неоднонаправленным</a:t>
            </a:r>
            <a:r>
              <a:rPr lang="ru-RU" sz="3600" dirty="0">
                <a:solidFill>
                  <a:schemeClr val="tx1"/>
                </a:solidFill>
              </a:rPr>
              <a:t> воздушным потоком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81B25D-85B6-44F8-99C1-6873B1D56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6789420" cy="4023360"/>
          </a:xfrm>
        </p:spPr>
        <p:txBody>
          <a:bodyPr>
            <a:normAutofit/>
          </a:bodyPr>
          <a:lstStyle/>
          <a:p>
            <a:pPr marL="0" indent="44926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В помещении с </a:t>
            </a:r>
            <a:r>
              <a:rPr lang="ru-RU" dirty="0" err="1">
                <a:solidFill>
                  <a:schemeClr val="tx1"/>
                </a:solidFill>
              </a:rPr>
              <a:t>неоднонаправленным</a:t>
            </a:r>
            <a:r>
              <a:rPr lang="ru-RU" dirty="0">
                <a:solidFill>
                  <a:schemeClr val="tx1"/>
                </a:solidFill>
              </a:rPr>
              <a:t> потоком воздуха рекомендуется использовать расходомер с раструбом (</a:t>
            </a:r>
            <a:r>
              <a:rPr lang="ru-RU" dirty="0" err="1">
                <a:solidFill>
                  <a:schemeClr val="tx1"/>
                </a:solidFill>
              </a:rPr>
              <a:t>балометр</a:t>
            </a:r>
            <a:r>
              <a:rPr lang="ru-RU" dirty="0">
                <a:solidFill>
                  <a:schemeClr val="tx1"/>
                </a:solidFill>
              </a:rPr>
              <a:t>), позволяющий оценить среднюю скорость изменяющегося потока воздуха.</a:t>
            </a:r>
          </a:p>
          <a:p>
            <a:pPr marL="0" indent="44926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Оценка расхода приточного воздуха может быть выполнена с помощью анемометра, помещаемого после каждого финишного фильтра </a:t>
            </a:r>
            <a:r>
              <a:rPr lang="en-US" dirty="0">
                <a:solidFill>
                  <a:schemeClr val="tx1"/>
                </a:solidFill>
              </a:rPr>
              <a:t>[1]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1FF49C-B80A-453E-8AAF-B331415F41D3}"/>
              </a:ext>
            </a:extLst>
          </p:cNvPr>
          <p:cNvSpPr txBox="1"/>
          <p:nvPr/>
        </p:nvSpPr>
        <p:spPr>
          <a:xfrm>
            <a:off x="8860376" y="3857414"/>
            <a:ext cx="2571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Рис.10. – </a:t>
            </a:r>
            <a:r>
              <a:rPr lang="ru-RU" sz="1400" dirty="0" err="1"/>
              <a:t>Балометр</a:t>
            </a:r>
            <a:endParaRPr lang="ru-RU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3F1154-4DF1-4595-BB81-72C17E2E15A4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</a:t>
            </a:r>
            <a:r>
              <a:rPr lang="en-US" sz="2000" dirty="0"/>
              <a:t>4</a:t>
            </a:r>
            <a:endParaRPr lang="ru-RU" sz="2000" dirty="0"/>
          </a:p>
        </p:txBody>
      </p:sp>
      <p:pic>
        <p:nvPicPr>
          <p:cNvPr id="4098" name="Picture 2" descr="Basınçlı hava ve gazlar için akış ölçer - VA 520">
            <a:extLst>
              <a:ext uri="{FF2B5EF4-FFF2-40B4-BE49-F238E27FC236}">
                <a16:creationId xmlns:a16="http://schemas.microsoft.com/office/drawing/2014/main" id="{BD59A413-513B-4628-B57E-37FD89F15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377" y="1997719"/>
            <a:ext cx="2895600" cy="202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906F22C-1608-4414-A035-D8671BB19869}"/>
              </a:ext>
            </a:extLst>
          </p:cNvPr>
          <p:cNvSpPr txBox="1"/>
          <p:nvPr/>
        </p:nvSpPr>
        <p:spPr>
          <a:xfrm>
            <a:off x="1097280" y="93809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14644-3-2020</a:t>
            </a:r>
            <a:r>
              <a:rPr lang="en-US" dirty="0"/>
              <a:t> </a:t>
            </a:r>
            <a:r>
              <a:rPr lang="ru-RU" dirty="0"/>
              <a:t>Чистые помещения и связанные с ними контролируемые среды. Часть 3. Методы испытаний</a:t>
            </a:r>
          </a:p>
        </p:txBody>
      </p:sp>
    </p:spTree>
    <p:extLst>
      <p:ext uri="{BB962C8B-B14F-4D97-AF65-F5344CB8AC3E}">
        <p14:creationId xmlns:p14="http://schemas.microsoft.com/office/powerpoint/2010/main" val="1959776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96BD6-8E21-4673-8A4F-B0B382479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091029"/>
            <a:ext cx="10058400" cy="646331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Контроль перепада давления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1CC904-3AA4-4AA4-BD6A-B532CAEE8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7280102" cy="4023360"/>
          </a:xfrm>
        </p:spPr>
        <p:txBody>
          <a:bodyPr>
            <a:normAutofit lnSpcReduction="10000"/>
          </a:bodyPr>
          <a:lstStyle/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Перед измерением: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tx1"/>
                </a:solidFill>
              </a:rPr>
              <a:t> определить допустимые пределы перепадов давления между помещениями</a:t>
            </a:r>
            <a:r>
              <a:rPr lang="en-US" dirty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tx1"/>
                </a:solidFill>
              </a:rPr>
              <a:t>убедиться, что расходы приточного воздуха находятся в заданных пределах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chemeClr val="tx1"/>
                </a:solidFill>
              </a:rPr>
              <a:t>убедиться в том, что двери, окна закрыты, система фильтрации исправна.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</a:rPr>
              <a:t>После подготовки выполнить измерения между отдельными чистыми помещениями </a:t>
            </a:r>
            <a:r>
              <a:rPr lang="en-US" dirty="0">
                <a:solidFill>
                  <a:schemeClr val="tx1"/>
                </a:solidFill>
              </a:rPr>
              <a:t>[1]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en-US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en-US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007509-361C-4633-932C-5D5170D277E9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</a:t>
            </a:r>
            <a:r>
              <a:rPr lang="en-US" sz="2000" dirty="0"/>
              <a:t>5</a:t>
            </a:r>
            <a:endParaRPr lang="ru-RU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5F13B3-187C-4622-AE8E-CB8B4AEA8F64}"/>
              </a:ext>
            </a:extLst>
          </p:cNvPr>
          <p:cNvSpPr txBox="1"/>
          <p:nvPr/>
        </p:nvSpPr>
        <p:spPr>
          <a:xfrm>
            <a:off x="1097280" y="93809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</a:t>
            </a:r>
            <a:r>
              <a:rPr lang="ru-RU" dirty="0"/>
              <a:t>, с</a:t>
            </a:r>
            <a:r>
              <a:rPr lang="en-US" dirty="0"/>
              <a:t>] </a:t>
            </a:r>
            <a:r>
              <a:rPr lang="ru-RU" dirty="0"/>
              <a:t>ГОСТ Р ИСО 14644-3-2020</a:t>
            </a:r>
            <a:r>
              <a:rPr lang="en-US" dirty="0"/>
              <a:t> </a:t>
            </a:r>
            <a:r>
              <a:rPr lang="ru-RU" dirty="0"/>
              <a:t>Чистые помещения и связанные с ними контролируемые среды. Часть 3. Методы испытаний</a:t>
            </a:r>
          </a:p>
        </p:txBody>
      </p:sp>
      <p:pic>
        <p:nvPicPr>
          <p:cNvPr id="1032" name="Picture 8" descr="Жидкостный наклонный манометр MM » Атлас Групп">
            <a:extLst>
              <a:ext uri="{FF2B5EF4-FFF2-40B4-BE49-F238E27FC236}">
                <a16:creationId xmlns:a16="http://schemas.microsoft.com/office/drawing/2014/main" id="{00052ECC-5724-406D-A9E4-0760133C0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640" y="4189097"/>
            <a:ext cx="1783195" cy="142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572671F-D302-4771-B2B5-1D71A95BB7A0}"/>
              </a:ext>
            </a:extLst>
          </p:cNvPr>
          <p:cNvSpPr txBox="1"/>
          <p:nvPr/>
        </p:nvSpPr>
        <p:spPr>
          <a:xfrm>
            <a:off x="8711436" y="5605875"/>
            <a:ext cx="2571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Рис.12. – Наклонный манометр</a:t>
            </a:r>
          </a:p>
        </p:txBody>
      </p:sp>
      <p:pic>
        <p:nvPicPr>
          <p:cNvPr id="1038" name="Picture 14" descr="Дифманометр TESTO 510 ( электронный микроманометр) - Автоекоприлад">
            <a:extLst>
              <a:ext uri="{FF2B5EF4-FFF2-40B4-BE49-F238E27FC236}">
                <a16:creationId xmlns:a16="http://schemas.microsoft.com/office/drawing/2014/main" id="{DA1FF79D-A667-40EE-B0FA-74091538E2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89"/>
          <a:stretch/>
        </p:blipFill>
        <p:spPr bwMode="auto">
          <a:xfrm>
            <a:off x="9499243" y="1798112"/>
            <a:ext cx="995993" cy="172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2079FF4-D973-4C1F-8862-AA7BF93BEC56}"/>
              </a:ext>
            </a:extLst>
          </p:cNvPr>
          <p:cNvSpPr txBox="1"/>
          <p:nvPr/>
        </p:nvSpPr>
        <p:spPr>
          <a:xfrm>
            <a:off x="9105640" y="3522666"/>
            <a:ext cx="1961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Рис.11. – Электронный микроманометр</a:t>
            </a:r>
          </a:p>
        </p:txBody>
      </p:sp>
    </p:spTree>
    <p:extLst>
      <p:ext uri="{BB962C8B-B14F-4D97-AF65-F5344CB8AC3E}">
        <p14:creationId xmlns:p14="http://schemas.microsoft.com/office/powerpoint/2010/main" val="3152719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E3E29F-2873-4D38-93C1-06F80DE3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Целостность системы фильтрации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3224E6-E223-4677-B084-B9C5786B8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 lnSpcReduction="10000"/>
          </a:bodyPr>
          <a:lstStyle/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Методика испытания: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контрольный аэрозоль подается на входы фильтров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определяется концентрация аэрозоля до фильтра и используется как 100% опорное значение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выполняется измерение концентрации в помещении. Сканирование производится по всей поверхности фильтра, в местах герметизации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Для подтверждения стабильности концентрации аэрозоля до фильтров, п.2 следует повторять через интервалы времени в процессе сканирования.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</a:rPr>
              <a:t>Утечка имеет место, если показание сканера частиц превышает 0,01%</a:t>
            </a: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37A07A-62D1-4A4F-B9BE-86AA599AEE71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515904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362E55-F441-4DC1-AF80-049ED9FF3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Целостность системы фильтрации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3668FC-20BC-4993-ADAB-00F6CD852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1" y="1845734"/>
            <a:ext cx="7173306" cy="4364566"/>
          </a:xfrm>
        </p:spPr>
        <p:txBody>
          <a:bodyPr>
            <a:normAutofit lnSpcReduction="10000"/>
          </a:bodyPr>
          <a:lstStyle/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Геометрические параметры измерительной системы: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</a:rPr>
              <a:t>Площадь прямоугольного пробоотборника</a:t>
            </a:r>
            <a:r>
              <a:rPr lang="en-US" dirty="0">
                <a:solidFill>
                  <a:schemeClr val="tx1"/>
                </a:solidFill>
              </a:rPr>
              <a:t> [1]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solidFill>
                  <a:schemeClr val="tx1"/>
                </a:solidFill>
              </a:rPr>
              <a:t>W</a:t>
            </a:r>
            <a:r>
              <a:rPr lang="en-US" i="1" baseline="-25000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 – 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размер стороны пробоотборника, перпендикулярный направлению сканирования, см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; </a:t>
            </a:r>
            <a:r>
              <a:rPr lang="en-US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Q</a:t>
            </a:r>
            <a:r>
              <a:rPr lang="en-US" i="1" baseline="-25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va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 –</a:t>
            </a:r>
            <a:r>
              <a:rPr lang="ru-RU" dirty="0">
                <a:solidFill>
                  <a:schemeClr val="tx1"/>
                </a:solidFill>
              </a:rPr>
              <a:t> скорость отбора проб счетчика, см/с; </a:t>
            </a:r>
            <a:r>
              <a:rPr lang="ru-RU" i="1" dirty="0">
                <a:solidFill>
                  <a:schemeClr val="tx1"/>
                </a:solidFill>
              </a:rPr>
              <a:t>U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tx1"/>
                </a:solidFill>
              </a:rPr>
              <a:t> скорость воздуха на лицевой поверхности фильтра, см/с</a:t>
            </a:r>
            <a:endParaRPr lang="ru-RU" i="1" baseline="-250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</a:rPr>
              <a:t>Номинальный размер круглого пробоотборника: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solidFill>
                  <a:schemeClr val="tx1"/>
                </a:solidFill>
              </a:rPr>
              <a:t>D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tx1"/>
                </a:solidFill>
              </a:rPr>
              <a:t> диаметр, см</a:t>
            </a:r>
            <a:r>
              <a:rPr lang="en-US" dirty="0">
                <a:solidFill>
                  <a:schemeClr val="tx1"/>
                </a:solidFill>
              </a:rPr>
              <a:t>; </a:t>
            </a:r>
            <a:r>
              <a:rPr lang="en-US" i="1" dirty="0" err="1">
                <a:solidFill>
                  <a:schemeClr val="tx1"/>
                </a:solidFill>
              </a:rPr>
              <a:t>W</a:t>
            </a:r>
            <a:r>
              <a:rPr lang="en-US" i="1" baseline="-25000" dirty="0" err="1">
                <a:solidFill>
                  <a:schemeClr val="tx1"/>
                </a:solidFill>
              </a:rPr>
              <a:t>s</a:t>
            </a:r>
            <a:r>
              <a:rPr lang="en-US" baseline="-25000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размер зоны перекрывания, см.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>
                <a:extLst>
                  <a:ext uri="{FF2B5EF4-FFF2-40B4-BE49-F238E27FC236}">
                    <a16:creationId xmlns:a16="http://schemas.microsoft.com/office/drawing/2014/main" id="{1AAABADC-82EC-4873-851B-6FAA10771AA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7775248"/>
                  </p:ext>
                </p:extLst>
              </p:nvPr>
            </p:nvGraphicFramePr>
            <p:xfrm>
              <a:off x="1097281" y="2541075"/>
              <a:ext cx="7173306" cy="9375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353187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20119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93750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ru-RU" sz="1800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sz="1800" b="0" i="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𝑣𝑎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𝑈</m:t>
                                    </m:r>
                                  </m:den>
                                </m:f>
                                <m:r>
                                  <m:rPr>
                                    <m:nor/>
                                  </m:rPr>
                                  <a:rPr lang="ru-RU" sz="1800" b="0" i="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ru-RU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см</m:t>
                                        </m:r>
                                      </m:e>
                                      <m:sup>
                                        <m: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m:rPr>
                                    <m:nor/>
                                  </m:rPr>
                                  <a:rPr lang="ru-RU" sz="180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8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(12)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>
                <a:extLst>
                  <a:ext uri="{FF2B5EF4-FFF2-40B4-BE49-F238E27FC236}">
                    <a16:creationId xmlns:a16="http://schemas.microsoft.com/office/drawing/2014/main" id="{1AAABADC-82EC-4873-851B-6FAA10771AA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7775248"/>
                  </p:ext>
                </p:extLst>
              </p:nvPr>
            </p:nvGraphicFramePr>
            <p:xfrm>
              <a:off x="1097281" y="2541075"/>
              <a:ext cx="7173306" cy="9375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353187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20119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93750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2"/>
                          <a:stretch>
                            <a:fillRect r="-129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(12)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>
                <a:extLst>
                  <a:ext uri="{FF2B5EF4-FFF2-40B4-BE49-F238E27FC236}">
                    <a16:creationId xmlns:a16="http://schemas.microsoft.com/office/drawing/2014/main" id="{8A0AF34B-35DC-4D9B-A338-4494AEE946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6005622"/>
                  </p:ext>
                </p:extLst>
              </p:nvPr>
            </p:nvGraphicFramePr>
            <p:xfrm>
              <a:off x="1097280" y="5129706"/>
              <a:ext cx="7173307" cy="9375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353188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20119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93750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sz="1800" b="0" i="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ru-RU" sz="1800" b="0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2∙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ru-RU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sSubSup>
                                      <m:sSubSup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𝑠</m:t>
                                        </m:r>
                                      </m:sub>
                                      <m:sup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e>
                                </m:rad>
                                <m:r>
                                  <m:rPr>
                                    <m:nor/>
                                  </m:rPr>
                                  <a:rPr lang="ru-RU" sz="180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8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</a:t>
                          </a:r>
                          <a:r>
                            <a:rPr lang="ru-RU" dirty="0"/>
                            <a:t>3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>
                <a:extLst>
                  <a:ext uri="{FF2B5EF4-FFF2-40B4-BE49-F238E27FC236}">
                    <a16:creationId xmlns:a16="http://schemas.microsoft.com/office/drawing/2014/main" id="{8A0AF34B-35DC-4D9B-A338-4494AEE946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6005622"/>
                  </p:ext>
                </p:extLst>
              </p:nvPr>
            </p:nvGraphicFramePr>
            <p:xfrm>
              <a:off x="1097280" y="5129706"/>
              <a:ext cx="7173307" cy="9375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6353188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20119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93750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3"/>
                          <a:stretch>
                            <a:fillRect r="-129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</a:t>
                          </a:r>
                          <a:r>
                            <a:rPr lang="ru-RU" dirty="0"/>
                            <a:t>3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CD3CBA6-2833-4202-8493-A0DD4D8EFE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643" y="2230536"/>
            <a:ext cx="2786037" cy="23281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658B35-474D-4177-BB8C-9D418E31F448}"/>
              </a:ext>
            </a:extLst>
          </p:cNvPr>
          <p:cNvSpPr txBox="1"/>
          <p:nvPr/>
        </p:nvSpPr>
        <p:spPr>
          <a:xfrm>
            <a:off x="8369643" y="4597421"/>
            <a:ext cx="2786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Рис.1</a:t>
            </a:r>
            <a:r>
              <a:rPr lang="en-US" sz="1400" dirty="0"/>
              <a:t>3</a:t>
            </a:r>
            <a:r>
              <a:rPr lang="ru-RU" sz="1400" dirty="0"/>
              <a:t>. – Размеры круглого пробоотборника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684E73-65A5-435F-B1EE-89887C853835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17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0D72BB5-9377-4DCC-B73F-FE54B52E83C3}"/>
              </a:ext>
            </a:extLst>
          </p:cNvPr>
          <p:cNvSpPr/>
          <p:nvPr/>
        </p:nvSpPr>
        <p:spPr>
          <a:xfrm>
            <a:off x="1036320" y="65576"/>
            <a:ext cx="8671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14644-3-2020</a:t>
            </a:r>
            <a:r>
              <a:rPr lang="en-US" dirty="0"/>
              <a:t> </a:t>
            </a:r>
            <a:r>
              <a:rPr lang="ru-RU" dirty="0"/>
              <a:t>Чистые помещения и связанные с ними контролируемые среды. Часть 3. Методы испытаний</a:t>
            </a:r>
          </a:p>
        </p:txBody>
      </p:sp>
    </p:spTree>
    <p:extLst>
      <p:ext uri="{BB962C8B-B14F-4D97-AF65-F5344CB8AC3E}">
        <p14:creationId xmlns:p14="http://schemas.microsoft.com/office/powerpoint/2010/main" val="3399911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CEDF48-B0A0-4554-9832-B5FC8A9F3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Целостность системы фильтрации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E3FC53-7A61-4035-9E0A-8CDC92381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926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Среднее число частиц, указывающее на утечку:</a:t>
            </a:r>
            <a:endParaRPr lang="en-US" dirty="0">
              <a:solidFill>
                <a:schemeClr val="tx1"/>
              </a:solidFill>
            </a:endParaRPr>
          </a:p>
          <a:p>
            <a:pPr marL="0" indent="44926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i="1" baseline="-25000" dirty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максимальное число частиц после фильтра.</a:t>
            </a:r>
            <a:endParaRPr lang="en-US" i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</a:rPr>
              <a:t>Скорость сканирования:</a:t>
            </a:r>
            <a:endParaRPr lang="en-US" dirty="0">
              <a:solidFill>
                <a:schemeClr val="tx1"/>
              </a:solidFill>
            </a:endParaRPr>
          </a:p>
          <a:p>
            <a:pPr marL="0" indent="44926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i="1" dirty="0">
                <a:solidFill>
                  <a:schemeClr val="tx1"/>
                </a:solidFill>
              </a:rPr>
              <a:t>С</a:t>
            </a:r>
            <a:r>
              <a:rPr lang="en-US" i="1" baseline="-25000" dirty="0">
                <a:solidFill>
                  <a:schemeClr val="tx1"/>
                </a:solidFill>
              </a:rPr>
              <a:t>c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концентрация контрольного аэрозоля до фильтра, частиц/м</a:t>
            </a:r>
            <a:r>
              <a:rPr lang="ru-RU" baseline="30000" dirty="0">
                <a:solidFill>
                  <a:schemeClr val="tx1"/>
                </a:solidFill>
              </a:rPr>
              <a:t>3</a:t>
            </a:r>
            <a:r>
              <a:rPr lang="ru-RU" dirty="0">
                <a:solidFill>
                  <a:schemeClr val="tx1"/>
                </a:solidFill>
              </a:rPr>
              <a:t>;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i="1" baseline="-25000" dirty="0">
                <a:solidFill>
                  <a:schemeClr val="tx1"/>
                </a:solidFill>
              </a:rPr>
              <a:t>l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 –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 допустимый проскок испытуемой системы фильтрации для частиц с размером 0.3 мкм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;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i="1" baseline="-25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C13D6B-653F-4050-A075-FDB5ED9BD386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Таблица 6">
                <a:extLst>
                  <a:ext uri="{FF2B5EF4-FFF2-40B4-BE49-F238E27FC236}">
                    <a16:creationId xmlns:a16="http://schemas.microsoft.com/office/drawing/2014/main" id="{0AA615B9-9543-4F9B-8C8E-5212585998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3051968"/>
                  </p:ext>
                </p:extLst>
              </p:nvPr>
            </p:nvGraphicFramePr>
            <p:xfrm>
              <a:off x="1097280" y="3647669"/>
              <a:ext cx="10058399" cy="58312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08429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11499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5831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ru-RU" sz="1800" b="0" i="1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С</m:t>
                                    </m:r>
                                  </m:e>
                                  <m:sub>
                                    <m:r>
                                      <a:rPr lang="ru-RU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с</m:t>
                                    </m:r>
                                  </m:sub>
                                </m:sSub>
                                <m:r>
                                  <a:rPr lang="en-US" sz="1800" b="0" i="1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𝑙</m:t>
                                    </m:r>
                                  </m:sub>
                                </m:sSub>
                                <m:f>
                                  <m:fPr>
                                    <m:type m:val="lin"/>
                                    <m:ctrlP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∙</m:t>
                                    </m:r>
                                    <m:r>
                                      <a:rPr lang="ru-RU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0.000472</m:t>
                                    </m:r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∙</m:t>
                                    </m:r>
                                    <m:sSub>
                                      <m:sSubPr>
                                        <m:ctrlP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m:rPr>
                                    <m:nor/>
                                  </m:rPr>
                                  <a:rPr lang="ru-RU" sz="1800" b="0" i="0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ru-RU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ru-RU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см</m:t>
                                        </m:r>
                                      </m:num>
                                      <m:den>
                                        <m:r>
                                          <a:rPr lang="ru-RU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с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m:rPr>
                                    <m:nor/>
                                  </m:rPr>
                                  <a:rPr lang="ru-RU" sz="1800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800" u="none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US" dirty="0"/>
                            <a:t>(1</a:t>
                          </a:r>
                          <a:r>
                            <a:rPr lang="ru-RU" dirty="0"/>
                            <a:t>5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Таблица 6">
                <a:extLst>
                  <a:ext uri="{FF2B5EF4-FFF2-40B4-BE49-F238E27FC236}">
                    <a16:creationId xmlns:a16="http://schemas.microsoft.com/office/drawing/2014/main" id="{0AA615B9-9543-4F9B-8C8E-5212585998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53051968"/>
                  </p:ext>
                </p:extLst>
              </p:nvPr>
            </p:nvGraphicFramePr>
            <p:xfrm>
              <a:off x="1097280" y="3647669"/>
              <a:ext cx="10058399" cy="58312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08429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11499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58312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2"/>
                          <a:stretch>
                            <a:fillRect t="-55670" r="-12936" b="-907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US" dirty="0"/>
                            <a:t>(1</a:t>
                          </a:r>
                          <a:r>
                            <a:rPr lang="ru-RU" dirty="0"/>
                            <a:t>5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Таблица 7">
                <a:extLst>
                  <a:ext uri="{FF2B5EF4-FFF2-40B4-BE49-F238E27FC236}">
                    <a16:creationId xmlns:a16="http://schemas.microsoft.com/office/drawing/2014/main" id="{708A2C8E-65A1-4A95-9402-34EE93D504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6270598"/>
                  </p:ext>
                </p:extLst>
              </p:nvPr>
            </p:nvGraphicFramePr>
            <p:xfrm>
              <a:off x="1097280" y="2264947"/>
              <a:ext cx="10058399" cy="58312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08429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11499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5831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ru-RU" sz="1800" b="0" i="1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+2</m:t>
                                    </m:r>
                                  </m:e>
                                </m:d>
                                <m:r>
                                  <a:rPr lang="en-US" sz="1800" b="0" i="1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800" b="0" i="1" u="none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1+</m:t>
                                    </m:r>
                                    <m:sSub>
                                      <m:sSubPr>
                                        <m:ctrlP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sz="1800" b="0" i="1" u="none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e>
                                </m:rad>
                                <m:r>
                                  <m:rPr>
                                    <m:nor/>
                                  </m:rPr>
                                  <a:rPr lang="ru-RU" sz="1800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800" u="none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US" dirty="0"/>
                            <a:t>(1</a:t>
                          </a:r>
                          <a:r>
                            <a:rPr lang="ru-RU" dirty="0"/>
                            <a:t>4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Таблица 7">
                <a:extLst>
                  <a:ext uri="{FF2B5EF4-FFF2-40B4-BE49-F238E27FC236}">
                    <a16:creationId xmlns:a16="http://schemas.microsoft.com/office/drawing/2014/main" id="{708A2C8E-65A1-4A95-9402-34EE93D504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6270598"/>
                  </p:ext>
                </p:extLst>
              </p:nvPr>
            </p:nvGraphicFramePr>
            <p:xfrm>
              <a:off x="1097280" y="2264947"/>
              <a:ext cx="10058399" cy="58312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08429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11499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58312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3"/>
                          <a:stretch>
                            <a:fillRect r="-129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US" dirty="0"/>
                            <a:t>(1</a:t>
                          </a:r>
                          <a:r>
                            <a:rPr lang="ru-RU" dirty="0"/>
                            <a:t>4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40549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6F1FE-7DAE-44A2-9737-E0D406056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Герметичность ограждающих сооружений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7F49E7-1F5D-4471-9D7E-668F42A98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</a:pPr>
            <a:r>
              <a:rPr lang="ru-RU" dirty="0">
                <a:solidFill>
                  <a:schemeClr val="tx1"/>
                </a:solidFill>
              </a:rPr>
              <a:t>Следует создать концентрацию загрязнений в воздухе за пределами чистого помещения или оборудования до уровня, превышающего показание на шкале сканера 0,1%. Утечка имеет место, если показание сканера превышает 0,01%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</a:pPr>
            <a:r>
              <a:rPr lang="ru-RU" dirty="0">
                <a:solidFill>
                  <a:schemeClr val="tx1"/>
                </a:solidFill>
              </a:rPr>
              <a:t>Методика испытания: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0" algn="l"/>
              </a:tabLst>
            </a:pPr>
            <a:r>
              <a:rPr lang="ru-RU" dirty="0">
                <a:solidFill>
                  <a:schemeClr val="tx1"/>
                </a:solidFill>
              </a:rPr>
              <a:t>определяется концентрация частиц в воздухе за пределами помещения</a:t>
            </a:r>
            <a:r>
              <a:rPr lang="en-US" dirty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0" algn="l"/>
              </a:tabLst>
            </a:pPr>
            <a:r>
              <a:rPr lang="ru-RU" dirty="0">
                <a:solidFill>
                  <a:schemeClr val="tx1"/>
                </a:solidFill>
              </a:rPr>
              <a:t>для определения утечек производится сканирование на расстоянии не более 5 см от мест соединения, герметизации или границы между поверхностями</a:t>
            </a:r>
            <a:r>
              <a:rPr lang="en-US" dirty="0">
                <a:solidFill>
                  <a:schemeClr val="tx1"/>
                </a:solidFill>
              </a:rPr>
              <a:t> [1]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5D5C765-5DEE-4C53-AE4B-5EC49049923E}"/>
              </a:ext>
            </a:extLst>
          </p:cNvPr>
          <p:cNvSpPr/>
          <p:nvPr/>
        </p:nvSpPr>
        <p:spPr>
          <a:xfrm>
            <a:off x="1036320" y="65576"/>
            <a:ext cx="8671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14644-3-2020</a:t>
            </a:r>
            <a:r>
              <a:rPr lang="en-US" dirty="0"/>
              <a:t> </a:t>
            </a:r>
            <a:r>
              <a:rPr lang="ru-RU" dirty="0"/>
              <a:t>Чистые помещения и связанные с ними контролируемые среды. Часть 3. Методы испытаний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6B413F-66D5-49FF-B976-868AD0B1156C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</a:t>
            </a:r>
            <a:r>
              <a:rPr lang="en-US" sz="2000" dirty="0"/>
              <a:t>9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0788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B4FC5A-6495-48EB-B411-6EB787FFC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E53E33-B975-4FE2-80F0-7BE8674A9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42913" algn="just" fontAlgn="base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Чистые помещения широко применяются в электронной, приборостроительной, фармацевтической, пищевой и других отраслях промышленности, в производстве медицинских изделий, в больницах и т.д. Они стали неотъемлемой частью многих современных процессов и средством защиты человека, материалов и продукции от загрязнений.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C3163A-1E45-4B43-AF71-F09DDB6E3ED1}"/>
              </a:ext>
            </a:extLst>
          </p:cNvPr>
          <p:cNvSpPr txBox="1"/>
          <p:nvPr/>
        </p:nvSpPr>
        <p:spPr>
          <a:xfrm>
            <a:off x="11748654" y="101937"/>
            <a:ext cx="332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578849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F24BD-8C38-4C12-A3B7-5C0FC89F3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Температура и влажность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5EEA39-CCD5-49E8-B22D-A65D6C27C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1" y="1845733"/>
            <a:ext cx="7224684" cy="4416521"/>
          </a:xfrm>
        </p:spPr>
        <p:txBody>
          <a:bodyPr>
            <a:noAutofit/>
          </a:bodyPr>
          <a:lstStyle/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Методика испытаний: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определяется требуемая величина влажности и температуры и допустимые отклонения от нее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marL="0" indent="442913" algn="just">
              <a:lnSpc>
                <a:spcPct val="150000"/>
              </a:lnSpc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выполняются измерения вне помещения для получения информации о наружных условиях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marL="0" indent="442913" algn="just">
              <a:lnSpc>
                <a:spcPct val="150000"/>
              </a:lnSpc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в нескольких точках (зонах) помещения производятся измерения температуры и влажности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marL="0" indent="442913" algn="just">
              <a:lnSpc>
                <a:spcPct val="150000"/>
              </a:lnSpc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производится статистическая обработка полученных данных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Fluke 975 - измеритель параметров микроклимата комбинированный, цена - по  запросу, описание, характеристики, фото, габаритные размеры - ЗАО Промприбор">
            <a:extLst>
              <a:ext uri="{FF2B5EF4-FFF2-40B4-BE49-F238E27FC236}">
                <a16:creationId xmlns:a16="http://schemas.microsoft.com/office/drawing/2014/main" id="{4F0618C1-6FAB-4E9D-BCAA-8BB4E6092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564" y="2416824"/>
            <a:ext cx="2521527" cy="254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0C5CE9-B8CB-4FB9-B0E3-D0858848C0A8}"/>
              </a:ext>
            </a:extLst>
          </p:cNvPr>
          <p:cNvSpPr txBox="1"/>
          <p:nvPr/>
        </p:nvSpPr>
        <p:spPr>
          <a:xfrm>
            <a:off x="8799308" y="4960600"/>
            <a:ext cx="2786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Рис.14. – Измеритель параметров микроклимата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276057-5412-4545-BA46-5C49B60F82A4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138486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34B1A1-6A66-4C0B-B64B-200523725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Осаждение частиц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545798-BC42-4B1C-88EC-1AF8C0830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791719"/>
          </a:xfrm>
        </p:spPr>
        <p:txBody>
          <a:bodyPr/>
          <a:lstStyle/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Основной принцип испытания заключается в осаждении частиц на контрольные пластины с последующим определением концентрации и скорости осаждения с использованием микроскопа или фотометра.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Контрольная пластина должна иметь тот же электрический потенциал, что и контролируемая поверхность располагаться той же плоскости в месте поверхности, представляющем риск в эксплуатируемом состоянии.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Условие для определения времени отбора проб и площади поверхности:</a:t>
            </a:r>
            <a:endParaRPr lang="en-US" dirty="0">
              <a:solidFill>
                <a:schemeClr val="tx1"/>
              </a:solidFill>
            </a:endParaRP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4316CA-A8B5-4FF1-81AE-C122FB301817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>
                <a:extLst>
                  <a:ext uri="{FF2B5EF4-FFF2-40B4-BE49-F238E27FC236}">
                    <a16:creationId xmlns:a16="http://schemas.microsoft.com/office/drawing/2014/main" id="{9D340B29-03B0-4159-9ACD-0F17A458E40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2122489"/>
                  </p:ext>
                </p:extLst>
              </p:nvPr>
            </p:nvGraphicFramePr>
            <p:xfrm>
              <a:off x="1066800" y="5054328"/>
              <a:ext cx="10058399" cy="58312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08429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11499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5831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𝐴</m:t>
                                </m:r>
                                <m:r>
                                  <a:rPr lang="en-US" sz="1800" b="0" i="1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∙</m:t>
                                </m:r>
                                <m:r>
                                  <a:rPr lang="en-US" sz="1800" b="0" i="1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𝑇</m:t>
                                </m:r>
                                <m:r>
                                  <a:rPr lang="en-US" sz="1800" b="0" i="1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≥20</m:t>
                                </m:r>
                                <m:r>
                                  <m:rPr>
                                    <m:nor/>
                                  </m:rPr>
                                  <a:rPr lang="ru-RU" sz="1800" u="none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800" u="none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US" dirty="0"/>
                            <a:t>(1</a:t>
                          </a:r>
                          <a:r>
                            <a:rPr lang="ru-RU" dirty="0"/>
                            <a:t>6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>
                <a:extLst>
                  <a:ext uri="{FF2B5EF4-FFF2-40B4-BE49-F238E27FC236}">
                    <a16:creationId xmlns:a16="http://schemas.microsoft.com/office/drawing/2014/main" id="{9D340B29-03B0-4159-9ACD-0F17A458E40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2122489"/>
                  </p:ext>
                </p:extLst>
              </p:nvPr>
            </p:nvGraphicFramePr>
            <p:xfrm>
              <a:off x="1066800" y="5054328"/>
              <a:ext cx="10058399" cy="583125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8908429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1149970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58312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2"/>
                          <a:stretch>
                            <a:fillRect r="-129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US" dirty="0"/>
                            <a:t>(1</a:t>
                          </a:r>
                          <a:r>
                            <a:rPr lang="ru-RU" dirty="0"/>
                            <a:t>6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085458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DDC80-FBCA-47CC-B3DD-C5E5E0F7B5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700" b="1" dirty="0"/>
              <a:t>Методы и оборудование контроля «чистых помещений»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B17540C-D400-4FB8-999F-24751A13F7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058400" cy="1511071"/>
          </a:xfrm>
        </p:spPr>
        <p:txBody>
          <a:bodyPr>
            <a:normAutofit/>
          </a:bodyPr>
          <a:lstStyle/>
          <a:p>
            <a:pPr algn="r"/>
            <a:r>
              <a:rPr lang="ru-RU" cap="none" dirty="0">
                <a:solidFill>
                  <a:schemeClr val="tx1"/>
                </a:solidFill>
              </a:rPr>
              <a:t>Студент: Большаков И.М. </a:t>
            </a:r>
          </a:p>
          <a:p>
            <a:pPr algn="r"/>
            <a:r>
              <a:rPr lang="ru-RU" cap="none" dirty="0">
                <a:solidFill>
                  <a:schemeClr val="tx1"/>
                </a:solidFill>
              </a:rPr>
              <a:t>Группа: РЭМ-11</a:t>
            </a:r>
          </a:p>
          <a:p>
            <a:pPr algn="r"/>
            <a:r>
              <a:rPr lang="ru-RU" cap="none" dirty="0">
                <a:solidFill>
                  <a:schemeClr val="tx1"/>
                </a:solidFill>
              </a:rPr>
              <a:t>Преподаватель: Беркин А.Б.</a:t>
            </a:r>
          </a:p>
        </p:txBody>
      </p:sp>
    </p:spTree>
    <p:extLst>
      <p:ext uri="{BB962C8B-B14F-4D97-AF65-F5344CB8AC3E}">
        <p14:creationId xmlns:p14="http://schemas.microsoft.com/office/powerpoint/2010/main" val="3259737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631114-DEEB-4FD0-8454-0F8086170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Классификация чистоты воздуха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7679CC-8E82-4CD0-9B65-2D0E76955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30154"/>
            <a:ext cx="4998720" cy="3055866"/>
          </a:xfrm>
        </p:spPr>
        <p:txBody>
          <a:bodyPr/>
          <a:lstStyle/>
          <a:p>
            <a:pPr marL="0" indent="442913" algn="just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Максимально допустимая концентрация частиц </a:t>
            </a:r>
            <a:r>
              <a:rPr lang="en-US" i="1" dirty="0">
                <a:solidFill>
                  <a:schemeClr val="tx1"/>
                </a:solidFill>
              </a:rPr>
              <a:t>C</a:t>
            </a:r>
            <a:r>
              <a:rPr lang="en-US" baseline="-25000" dirty="0">
                <a:solidFill>
                  <a:schemeClr val="tx1"/>
                </a:solidFill>
              </a:rPr>
              <a:t>n</a:t>
            </a:r>
            <a:r>
              <a:rPr lang="ru-RU" dirty="0">
                <a:solidFill>
                  <a:schemeClr val="tx1"/>
                </a:solidFill>
              </a:rPr>
              <a:t>, с размерами, равными или большими заданного размера </a:t>
            </a:r>
            <a:r>
              <a:rPr lang="en-US" i="1" dirty="0">
                <a:solidFill>
                  <a:schemeClr val="tx1"/>
                </a:solidFill>
              </a:rPr>
              <a:t>D</a:t>
            </a:r>
            <a:r>
              <a:rPr lang="ru-RU" dirty="0">
                <a:solidFill>
                  <a:schemeClr val="tx1"/>
                </a:solidFill>
              </a:rPr>
              <a:t>, для данного класса чистоты </a:t>
            </a:r>
            <a:r>
              <a:rPr lang="en-US" i="1" dirty="0">
                <a:solidFill>
                  <a:schemeClr val="tx1"/>
                </a:solidFill>
              </a:rPr>
              <a:t>N </a:t>
            </a:r>
            <a:r>
              <a:rPr lang="en-US" dirty="0">
                <a:solidFill>
                  <a:schemeClr val="tx1"/>
                </a:solidFill>
              </a:rPr>
              <a:t>[1]: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ctr">
              <a:lnSpc>
                <a:spcPct val="150000"/>
              </a:lnSpc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531B10-7608-462A-9D86-8E521E699557}"/>
              </a:ext>
            </a:extLst>
          </p:cNvPr>
          <p:cNvSpPr txBox="1"/>
          <p:nvPr/>
        </p:nvSpPr>
        <p:spPr>
          <a:xfrm>
            <a:off x="1097280" y="93809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14644-1-2017 Чистые помещения и связанные с ними контролируемые среды. Часть 1. Классификация чистоты воздуха по концентрации частиц</a:t>
            </a:r>
            <a:r>
              <a:rPr lang="en-US" dirty="0"/>
              <a:t>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6">
                <a:extLst>
                  <a:ext uri="{FF2B5EF4-FFF2-40B4-BE49-F238E27FC236}">
                    <a16:creationId xmlns:a16="http://schemas.microsoft.com/office/drawing/2014/main" id="{82CE8B96-A9D9-413B-8B77-1ED6A80F3E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3537125"/>
                  </p:ext>
                </p:extLst>
              </p:nvPr>
            </p:nvGraphicFramePr>
            <p:xfrm>
              <a:off x="1420292" y="4015771"/>
              <a:ext cx="4675707" cy="55613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95488">
                      <a:extLst>
                        <a:ext uri="{9D8B030D-6E8A-4147-A177-3AD203B41FA5}">
                          <a16:colId xmlns:a16="http://schemas.microsoft.com/office/drawing/2014/main" val="1651873303"/>
                        </a:ext>
                      </a:extLst>
                    </a:gridCol>
                    <a:gridCol w="480219">
                      <a:extLst>
                        <a:ext uri="{9D8B030D-6E8A-4147-A177-3AD203B41FA5}">
                          <a16:colId xmlns:a16="http://schemas.microsoft.com/office/drawing/2014/main" val="147385912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80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ru-RU" sz="1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n</m:t>
                                  </m:r>
                                </m:sub>
                              </m:sSub>
                              <m:r>
                                <a:rPr lang="ru-RU" sz="18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𝑁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18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ru-RU" sz="18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8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0.1</m:t>
                                          </m:r>
                                        </m:num>
                                        <m:den>
                                          <m:r>
                                            <a:rPr lang="ru-RU" sz="18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𝐷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ru-RU" sz="1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2.08</m:t>
                                  </m:r>
                                </m:sup>
                              </m:s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ru-RU" sz="180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ru-RU" sz="1800" i="1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1800" b="0" i="1" kern="12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частиц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ru-RU" sz="1800" i="1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1800" b="0" i="1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м</m:t>
                                          </m:r>
                                        </m:e>
                                        <m:sup>
                                          <m:r>
                                            <a:rPr lang="ru-RU" sz="1800" b="0" i="1" kern="1200" smtClean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3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oMath>
                          </a14:m>
                          <a:r>
                            <a:rPr lang="ru-RU" sz="180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7392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6">
                <a:extLst>
                  <a:ext uri="{FF2B5EF4-FFF2-40B4-BE49-F238E27FC236}">
                    <a16:creationId xmlns:a16="http://schemas.microsoft.com/office/drawing/2014/main" id="{82CE8B96-A9D9-413B-8B77-1ED6A80F3E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3537125"/>
                  </p:ext>
                </p:extLst>
              </p:nvPr>
            </p:nvGraphicFramePr>
            <p:xfrm>
              <a:off x="1420292" y="4015771"/>
              <a:ext cx="4675707" cy="55613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95488">
                      <a:extLst>
                        <a:ext uri="{9D8B030D-6E8A-4147-A177-3AD203B41FA5}">
                          <a16:colId xmlns:a16="http://schemas.microsoft.com/office/drawing/2014/main" val="1651873303"/>
                        </a:ext>
                      </a:extLst>
                    </a:gridCol>
                    <a:gridCol w="480219">
                      <a:extLst>
                        <a:ext uri="{9D8B030D-6E8A-4147-A177-3AD203B41FA5}">
                          <a16:colId xmlns:a16="http://schemas.microsoft.com/office/drawing/2014/main" val="1473859123"/>
                        </a:ext>
                      </a:extLst>
                    </a:gridCol>
                  </a:tblGrid>
                  <a:tr h="55613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2"/>
                          <a:stretch>
                            <a:fillRect r="-11466" b="-6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(1)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7392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48C9DD5-A9A4-482C-AE66-DC7B0B9151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r="2370" b="21557"/>
          <a:stretch/>
        </p:blipFill>
        <p:spPr>
          <a:xfrm>
            <a:off x="6334124" y="2089027"/>
            <a:ext cx="5718241" cy="27381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099EAC-8F15-482D-8EF9-98281D34B170}"/>
              </a:ext>
            </a:extLst>
          </p:cNvPr>
          <p:cNvSpPr txBox="1"/>
          <p:nvPr/>
        </p:nvSpPr>
        <p:spPr>
          <a:xfrm>
            <a:off x="11715750" y="47642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2385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9BE13F-684D-4E8B-8A0B-3B09A4373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3"/>
            <a:ext cx="10058401" cy="1450757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Методика контроля концентрации частиц в воздухе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5A241C-DB34-4062-97CF-D03D9B08A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2913"/>
            <a:r>
              <a:rPr lang="ru-RU" dirty="0">
                <a:solidFill>
                  <a:schemeClr val="tx1"/>
                </a:solidFill>
              </a:rPr>
              <a:t>Этапы проведения анализа чистоты воздуха помещения</a:t>
            </a:r>
            <a:r>
              <a:rPr lang="en-US" dirty="0">
                <a:solidFill>
                  <a:schemeClr val="tx1"/>
                </a:solidFill>
              </a:rPr>
              <a:t> [1]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marL="442913" indent="277813" algn="just"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калибровка счетчика частиц и подготовка чистого помещения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marL="442913" indent="277813" algn="just"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определение количества точек отбора проб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ru-RU" dirty="0">
                <a:solidFill>
                  <a:schemeClr val="tx1"/>
                </a:solidFill>
              </a:rPr>
              <a:t>определение объема пробы</a:t>
            </a:r>
            <a:r>
              <a:rPr lang="en-US" dirty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  <a:p>
            <a:pPr marL="442913" indent="277813" algn="just"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взятие проб воздуха</a:t>
            </a:r>
            <a:r>
              <a:rPr lang="en-US" dirty="0">
                <a:solidFill>
                  <a:schemeClr val="tx1"/>
                </a:solidFill>
              </a:rPr>
              <a:t>;</a:t>
            </a:r>
          </a:p>
          <a:p>
            <a:pPr marL="442913" indent="277813" algn="just"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</a:rPr>
              <a:t>обработка результатов.</a:t>
            </a:r>
            <a:endParaRPr lang="en-US" dirty="0">
              <a:solidFill>
                <a:schemeClr val="tx1"/>
              </a:solidFill>
            </a:endParaRPr>
          </a:p>
          <a:p>
            <a:pPr marL="442913" indent="277813" algn="just">
              <a:buFont typeface="+mj-lt"/>
              <a:buAutoNum type="arabicParenR"/>
            </a:pP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23FAB5-34E9-442A-B74A-276E962CF419}"/>
              </a:ext>
            </a:extLst>
          </p:cNvPr>
          <p:cNvSpPr txBox="1"/>
          <p:nvPr/>
        </p:nvSpPr>
        <p:spPr>
          <a:xfrm>
            <a:off x="11715750" y="55757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B5A6F4-CC11-4307-B461-BBFD0EC44192}"/>
              </a:ext>
            </a:extLst>
          </p:cNvPr>
          <p:cNvSpPr txBox="1"/>
          <p:nvPr/>
        </p:nvSpPr>
        <p:spPr>
          <a:xfrm>
            <a:off x="1097279" y="0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14644-1-2017 Чистые помещения и связанные с ними контролируемые среды. Часть 1. Классификация чистоты воздуха по концентрации частиц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628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12E1C4-3978-4EC6-8255-1E615BF2D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Счетчик частиц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D2EE2C-1254-4ED6-A851-C18161051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5750561" cy="4023360"/>
          </a:xfrm>
        </p:spPr>
        <p:txBody>
          <a:bodyPr>
            <a:normAutofit/>
          </a:bodyPr>
          <a:lstStyle/>
          <a:p>
            <a:pPr marL="0" indent="442913" algn="just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Работа счетчика частиц основана на принципе рассеяния падающего на частицы излучения. Импульсы рассеянного излучения преобразуются в электрические. Амплитуда и количество импульсов определяют, соответственно, размер и количество частиц.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7E0421-8BD3-451D-A9DE-EECD4439B0E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680" y="2245360"/>
            <a:ext cx="4185920" cy="25541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204A0C-1128-4EAE-8E31-87E6A9BEDA9F}"/>
              </a:ext>
            </a:extLst>
          </p:cNvPr>
          <p:cNvSpPr txBox="1"/>
          <p:nvPr/>
        </p:nvSpPr>
        <p:spPr>
          <a:xfrm>
            <a:off x="7091680" y="4799521"/>
            <a:ext cx="4185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Рис.1. – Функциональная схема счетчика частиц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82C1A0-F29A-4948-99B7-7E6C0446A8B0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78179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9A0FC9-4E48-46C8-AEC2-116F52409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Калибровка счетчика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D3839F-BA7C-4D11-9805-8A929B8F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998720" cy="293870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</a:rPr>
              <a:t>Алгоритм калибровки счетчика</a:t>
            </a:r>
            <a:r>
              <a:rPr lang="en-US" sz="1800" dirty="0">
                <a:solidFill>
                  <a:schemeClr val="tx1"/>
                </a:solidFill>
              </a:rPr>
              <a:t> [1]: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1800" dirty="0">
                <a:solidFill>
                  <a:schemeClr val="tx1"/>
                </a:solidFill>
              </a:rPr>
              <a:t>выполнить подстройку напряжения каналов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i="1" dirty="0" err="1">
                <a:solidFill>
                  <a:schemeClr val="tx1"/>
                </a:solidFill>
              </a:rPr>
              <a:t>V</a:t>
            </a:r>
            <a:r>
              <a:rPr lang="en-US" sz="1800" baseline="-25000" dirty="0" err="1">
                <a:solidFill>
                  <a:schemeClr val="tx1"/>
                </a:solidFill>
              </a:rPr>
              <a:t>m</a:t>
            </a:r>
            <a:r>
              <a:rPr lang="ru-RU" sz="1800" dirty="0">
                <a:solidFill>
                  <a:schemeClr val="tx1"/>
                </a:solidFill>
              </a:rPr>
              <a:t>, соответствующих размерам частиц в диапазоне </a:t>
            </a:r>
            <a:r>
              <a:rPr lang="en-US" sz="1800" i="1" dirty="0" err="1">
                <a:solidFill>
                  <a:schemeClr val="tx1"/>
                </a:solidFill>
              </a:rPr>
              <a:t>x</a:t>
            </a:r>
            <a:r>
              <a:rPr lang="en-US" sz="1800" baseline="-25000" dirty="0" err="1">
                <a:solidFill>
                  <a:schemeClr val="tx1"/>
                </a:solidFill>
              </a:rPr>
              <a:t>r</a:t>
            </a:r>
            <a:r>
              <a:rPr lang="ru-RU" sz="1800" dirty="0">
                <a:solidFill>
                  <a:schemeClr val="tx1"/>
                </a:solidFill>
              </a:rPr>
              <a:t>, согласно эталонной кривой калибровки</a:t>
            </a:r>
            <a:r>
              <a:rPr lang="en-US" sz="1800" dirty="0">
                <a:solidFill>
                  <a:schemeClr val="tx1"/>
                </a:solidFill>
              </a:rPr>
              <a:t>;</a:t>
            </a: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sz="1800" dirty="0">
                <a:solidFill>
                  <a:schemeClr val="tx1"/>
                </a:solidFill>
              </a:rPr>
              <a:t>определить напряжение при регистрации частицы </a:t>
            </a:r>
            <a:r>
              <a:rPr lang="en-US" sz="1800" i="1" dirty="0" err="1">
                <a:solidFill>
                  <a:schemeClr val="tx1"/>
                </a:solidFill>
              </a:rPr>
              <a:t>V</a:t>
            </a:r>
            <a:r>
              <a:rPr lang="en-US" sz="1800" baseline="-25000" dirty="0" err="1">
                <a:solidFill>
                  <a:schemeClr val="tx1"/>
                </a:solidFill>
              </a:rPr>
              <a:t>m</a:t>
            </a:r>
            <a:r>
              <a:rPr lang="en-US" sz="1800" baseline="-25000" dirty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по распределению импульсов</a:t>
            </a:r>
            <a:r>
              <a:rPr lang="en-US" sz="1800" dirty="0">
                <a:solidFill>
                  <a:schemeClr val="tx1"/>
                </a:solidFill>
              </a:rPr>
              <a:t>;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A6B15E7-0922-432D-BB03-5A79D2DEC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446" y="1974841"/>
            <a:ext cx="2176455" cy="188657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E6CB8F7-8155-40D8-B94C-669681114E8B}"/>
              </a:ext>
            </a:extLst>
          </p:cNvPr>
          <p:cNvSpPr txBox="1"/>
          <p:nvPr/>
        </p:nvSpPr>
        <p:spPr>
          <a:xfrm>
            <a:off x="6580446" y="3844626"/>
            <a:ext cx="2285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Рис.2. – Распределение импульсов для частиц </a:t>
            </a:r>
            <a:r>
              <a:rPr lang="en-US" sz="1400" dirty="0"/>
              <a:t>PCL</a:t>
            </a:r>
            <a:endParaRPr lang="ru-RU" sz="1400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5A67C6E-F3F1-458F-ACEB-5C480CD3F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353" y="1871243"/>
            <a:ext cx="1616139" cy="199017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9D777BC-0DC6-4890-8E1D-76EBB7A6B781}"/>
              </a:ext>
            </a:extLst>
          </p:cNvPr>
          <p:cNvSpPr txBox="1"/>
          <p:nvPr/>
        </p:nvSpPr>
        <p:spPr>
          <a:xfrm>
            <a:off x="9091353" y="3995302"/>
            <a:ext cx="2285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Рис.3. – Кривая калибровки</a:t>
            </a:r>
          </a:p>
        </p:txBody>
      </p:sp>
      <p:sp>
        <p:nvSpPr>
          <p:cNvPr id="20" name="Объект 2">
            <a:extLst>
              <a:ext uri="{FF2B5EF4-FFF2-40B4-BE49-F238E27FC236}">
                <a16:creationId xmlns:a16="http://schemas.microsoft.com/office/drawing/2014/main" id="{C30D6D77-BA3D-4E62-B18A-4D65129706A8}"/>
              </a:ext>
            </a:extLst>
          </p:cNvPr>
          <p:cNvSpPr txBox="1">
            <a:spLocks/>
          </p:cNvSpPr>
          <p:nvPr/>
        </p:nvSpPr>
        <p:spPr>
          <a:xfrm>
            <a:off x="1097279" y="4744768"/>
            <a:ext cx="7994073" cy="149813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 startAt="3"/>
            </a:pPr>
            <a:r>
              <a:rPr lang="ru-RU" sz="1800" dirty="0">
                <a:solidFill>
                  <a:schemeClr val="tx1"/>
                </a:solidFill>
              </a:rPr>
              <a:t>построить кривую калибровки и определить размер частиц </a:t>
            </a:r>
            <a:r>
              <a:rPr lang="en-US" sz="1800" i="1" dirty="0" err="1">
                <a:solidFill>
                  <a:schemeClr val="tx1"/>
                </a:solidFill>
              </a:rPr>
              <a:t>x</a:t>
            </a:r>
            <a:r>
              <a:rPr lang="en-US" sz="1800" baseline="-25000" dirty="0" err="1">
                <a:solidFill>
                  <a:schemeClr val="tx1"/>
                </a:solidFill>
              </a:rPr>
              <a:t>m</a:t>
            </a:r>
            <a:r>
              <a:rPr lang="en-US" sz="1800" dirty="0">
                <a:solidFill>
                  <a:schemeClr val="tx1"/>
                </a:solidFill>
              </a:rPr>
              <a:t>;</a:t>
            </a:r>
          </a:p>
          <a:p>
            <a:pPr marL="0" indent="360363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 startAt="3"/>
              <a:tabLst>
                <a:tab pos="360363" algn="l"/>
              </a:tabLst>
            </a:pPr>
            <a:r>
              <a:rPr lang="ru-RU" sz="1800" dirty="0">
                <a:solidFill>
                  <a:schemeClr val="tx1"/>
                </a:solidFill>
              </a:rPr>
              <a:t>вычислить ошибку калибровки </a:t>
            </a:r>
            <a:r>
              <a:rPr lang="el-GR" sz="1800" dirty="0">
                <a:solidFill>
                  <a:schemeClr val="tx1"/>
                </a:solidFill>
              </a:rPr>
              <a:t>ε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и проверить её соответствие требованиям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Таблица 21">
                <a:extLst>
                  <a:ext uri="{FF2B5EF4-FFF2-40B4-BE49-F238E27FC236}">
                    <a16:creationId xmlns:a16="http://schemas.microsoft.com/office/drawing/2014/main" id="{FA942E91-E071-4342-8A78-8F95FD0D5BD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9937334"/>
                  </p:ext>
                </p:extLst>
              </p:nvPr>
            </p:nvGraphicFramePr>
            <p:xfrm>
              <a:off x="3223491" y="5636791"/>
              <a:ext cx="5642494" cy="6061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493545">
                      <a:extLst>
                        <a:ext uri="{9D8B030D-6E8A-4147-A177-3AD203B41FA5}">
                          <a16:colId xmlns:a16="http://schemas.microsoft.com/office/drawing/2014/main" val="454424935"/>
                        </a:ext>
                      </a:extLst>
                    </a:gridCol>
                    <a:gridCol w="2148949">
                      <a:extLst>
                        <a:ext uri="{9D8B030D-6E8A-4147-A177-3AD203B41FA5}">
                          <a16:colId xmlns:a16="http://schemas.microsoft.com/office/drawing/2014/main" val="132938068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ru-RU" sz="180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ε</m:t>
                                </m:r>
                                <m:d>
                                  <m:dPr>
                                    <m:ctrlPr>
                                      <a:rPr lang="ru-RU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  <m:r>
                                  <a:rPr lang="ru-RU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m</m:t>
                                        </m:r>
                                      </m:sub>
                                    </m:sSub>
                                    <m:r>
                                      <a:rPr lang="ru-RU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ru-RU" sz="1800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r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ru-RU" sz="1800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r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ru-RU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100%</m:t>
                                </m:r>
                                <m:r>
                                  <a:rPr lang="ru-RU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lang="ru-RU" sz="1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(2)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556444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Таблица 21">
                <a:extLst>
                  <a:ext uri="{FF2B5EF4-FFF2-40B4-BE49-F238E27FC236}">
                    <a16:creationId xmlns:a16="http://schemas.microsoft.com/office/drawing/2014/main" id="{FA942E91-E071-4342-8A78-8F95FD0D5BD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9937334"/>
                  </p:ext>
                </p:extLst>
              </p:nvPr>
            </p:nvGraphicFramePr>
            <p:xfrm>
              <a:off x="3223491" y="5636791"/>
              <a:ext cx="5642494" cy="60610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493545">
                      <a:extLst>
                        <a:ext uri="{9D8B030D-6E8A-4147-A177-3AD203B41FA5}">
                          <a16:colId xmlns:a16="http://schemas.microsoft.com/office/drawing/2014/main" val="454424935"/>
                        </a:ext>
                      </a:extLst>
                    </a:gridCol>
                    <a:gridCol w="2148949">
                      <a:extLst>
                        <a:ext uri="{9D8B030D-6E8A-4147-A177-3AD203B41FA5}">
                          <a16:colId xmlns:a16="http://schemas.microsoft.com/office/drawing/2014/main" val="1329380685"/>
                        </a:ext>
                      </a:extLst>
                    </a:gridCol>
                  </a:tblGrid>
                  <a:tr h="60610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>
                          <a:blip r:embed="rId4"/>
                          <a:stretch>
                            <a:fillRect r="-614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(2)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5564444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AF0C2BE8-0FFE-46A6-9715-B53747CEAAEE}"/>
              </a:ext>
            </a:extLst>
          </p:cNvPr>
          <p:cNvSpPr txBox="1"/>
          <p:nvPr/>
        </p:nvSpPr>
        <p:spPr>
          <a:xfrm>
            <a:off x="1066800" y="44574"/>
            <a:ext cx="1005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21501-4-2012</a:t>
            </a:r>
            <a:r>
              <a:rPr lang="en-US" dirty="0"/>
              <a:t> </a:t>
            </a:r>
            <a:r>
              <a:rPr lang="ru-RU" dirty="0"/>
              <a:t>Получение распределения частиц по размерам. Оптические методы оценки отдельных частиц. Часть 4. Счетчики частиц в воздухе для чистых зон, работающие на принципе рассеяния света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58069D3-F6F6-4FFF-8905-E2DD567378D5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38411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7AC933-D565-42D1-9469-657030601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Точки отбора проб и объем пробы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DCFAC7-45FC-42AA-8875-E1FFFD07A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2913" algn="just"/>
            <a:r>
              <a:rPr lang="ru-RU" dirty="0">
                <a:solidFill>
                  <a:schemeClr val="tx1"/>
                </a:solidFill>
              </a:rPr>
              <a:t>Минимальное число точек отбора проб для площади помещения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>
                <a:solidFill>
                  <a:schemeClr val="tx1"/>
                </a:solidFill>
              </a:rPr>
              <a:t>&lt;1000 </a:t>
            </a:r>
            <a:r>
              <a:rPr lang="ru-RU" dirty="0">
                <a:solidFill>
                  <a:schemeClr val="tx1"/>
                </a:solidFill>
              </a:rPr>
              <a:t>м</a:t>
            </a:r>
            <a:r>
              <a:rPr lang="ru-RU" baseline="30000" dirty="0">
                <a:solidFill>
                  <a:schemeClr val="tx1"/>
                </a:solidFill>
              </a:rPr>
              <a:t>2</a:t>
            </a:r>
            <a:r>
              <a:rPr lang="en-US" baseline="30000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[1]</a:t>
            </a:r>
            <a:r>
              <a:rPr lang="ru-RU" dirty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marL="0" indent="442913" algn="just"/>
            <a:endParaRPr lang="en-US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Для площади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>
                <a:solidFill>
                  <a:schemeClr val="tx1"/>
                </a:solidFill>
              </a:rPr>
              <a:t>≥1000 </a:t>
            </a:r>
            <a:r>
              <a:rPr lang="ru-RU" dirty="0">
                <a:solidFill>
                  <a:schemeClr val="tx1"/>
                </a:solidFill>
              </a:rPr>
              <a:t>м</a:t>
            </a:r>
            <a:r>
              <a:rPr lang="ru-RU" baseline="30000" dirty="0">
                <a:solidFill>
                  <a:schemeClr val="tx1"/>
                </a:solidFill>
              </a:rPr>
              <a:t>2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442913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</a:rPr>
              <a:t>Объем пробы в предположении, что в ней должно содержаться не менее 20 частиц с размерами, соответствующими наибольшему из заданных пороговых значений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4">
                <a:extLst>
                  <a:ext uri="{FF2B5EF4-FFF2-40B4-BE49-F238E27FC236}">
                    <a16:creationId xmlns:a16="http://schemas.microsoft.com/office/drawing/2014/main" id="{3F6B5E0E-6273-4D3A-BDBE-F4742AA8D8C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6360308"/>
                  </p:ext>
                </p:extLst>
              </p:nvPr>
            </p:nvGraphicFramePr>
            <p:xfrm>
              <a:off x="1097280" y="2319106"/>
              <a:ext cx="10058400" cy="39808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37069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rad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(3)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4">
                <a:extLst>
                  <a:ext uri="{FF2B5EF4-FFF2-40B4-BE49-F238E27FC236}">
                    <a16:creationId xmlns:a16="http://schemas.microsoft.com/office/drawing/2014/main" id="{3F6B5E0E-6273-4D3A-BDBE-F4742AA8D8C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6360308"/>
                  </p:ext>
                </p:extLst>
              </p:nvPr>
            </p:nvGraphicFramePr>
            <p:xfrm>
              <a:off x="1097280" y="2319106"/>
              <a:ext cx="10058400" cy="398082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39808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t="-7576" r="-8767" b="-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(3)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4">
                <a:extLst>
                  <a:ext uri="{FF2B5EF4-FFF2-40B4-BE49-F238E27FC236}">
                    <a16:creationId xmlns:a16="http://schemas.microsoft.com/office/drawing/2014/main" id="{FA888289-4859-46B3-ADB7-EAF4018CC74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2685465"/>
                  </p:ext>
                </p:extLst>
              </p:nvPr>
            </p:nvGraphicFramePr>
            <p:xfrm>
              <a:off x="1097280" y="3231484"/>
              <a:ext cx="10058400" cy="70777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37069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8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ru-RU" sz="180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L</m:t>
                                    </m:r>
                                  </m:sub>
                                </m:sSub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=27</m:t>
                                </m:r>
                                <m:d>
                                  <m:d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𝐴</m:t>
                                        </m:r>
                                      </m:num>
                                      <m:den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1000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4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4">
                <a:extLst>
                  <a:ext uri="{FF2B5EF4-FFF2-40B4-BE49-F238E27FC236}">
                    <a16:creationId xmlns:a16="http://schemas.microsoft.com/office/drawing/2014/main" id="{FA888289-4859-46B3-ADB7-EAF4018CC74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2685465"/>
                  </p:ext>
                </p:extLst>
              </p:nvPr>
            </p:nvGraphicFramePr>
            <p:xfrm>
              <a:off x="1097280" y="3231484"/>
              <a:ext cx="10058400" cy="70777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70777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r="-87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4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Таблица 4">
                <a:extLst>
                  <a:ext uri="{FF2B5EF4-FFF2-40B4-BE49-F238E27FC236}">
                    <a16:creationId xmlns:a16="http://schemas.microsoft.com/office/drawing/2014/main" id="{408D87F3-62B2-4220-837E-B0BDDF3557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0662036"/>
                  </p:ext>
                </p:extLst>
              </p:nvPr>
            </p:nvGraphicFramePr>
            <p:xfrm>
              <a:off x="1097280" y="4833959"/>
              <a:ext cx="10058400" cy="6741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37069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ru-RU" sz="180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sub>
                                </m:sSub>
                                <m:r>
                                  <a:rPr lang="ru-RU" sz="18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20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𝐶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ru-RU" sz="1800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n</m:t>
                                        </m:r>
                                        <m:r>
                                          <a:rPr lang="ru-RU" sz="1800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, 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ru-RU" sz="1800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max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ru-RU" sz="18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1000</m:t>
                                </m:r>
                                <m:r>
                                  <a:rPr lang="ru-RU" sz="1800" b="0" i="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ru-RU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л</m:t>
                                    </m:r>
                                  </m:e>
                                </m:d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5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Таблица 4">
                <a:extLst>
                  <a:ext uri="{FF2B5EF4-FFF2-40B4-BE49-F238E27FC236}">
                    <a16:creationId xmlns:a16="http://schemas.microsoft.com/office/drawing/2014/main" id="{408D87F3-62B2-4220-837E-B0BDDF3557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0662036"/>
                  </p:ext>
                </p:extLst>
              </p:nvPr>
            </p:nvGraphicFramePr>
            <p:xfrm>
              <a:off x="1097280" y="4833959"/>
              <a:ext cx="10058400" cy="6741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6741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4"/>
                          <a:stretch>
                            <a:fillRect r="-87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5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B1D521C-1373-462B-9797-236ED4622B15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53A50C-83DC-4C2C-ADB7-B4C71855349D}"/>
              </a:ext>
            </a:extLst>
          </p:cNvPr>
          <p:cNvSpPr txBox="1"/>
          <p:nvPr/>
        </p:nvSpPr>
        <p:spPr>
          <a:xfrm>
            <a:off x="1097280" y="93809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14644-1-2017 Чистые помещения и связанные с ними контролируемые среды. Часть 1. Классификация чистоты воздуха по концентрации частиц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65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821AB-0E8E-4DA5-A6D3-C647F516F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Взятие проб и обработка результатов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466ADF-C5F1-44CA-80D9-BD1E7AB08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148666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</a:rPr>
              <a:t>В случае однонаправленного потока пробоотборник счетчика должен быть установлен навстречу потоку воздуха. Иначе он должен быть установлен вертикально вверх.</a:t>
            </a:r>
          </a:p>
          <a:p>
            <a:pPr marL="0" indent="45085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</a:rPr>
              <a:t>Средняя концентрация частиц в точке отбора проб </a:t>
            </a:r>
            <a:r>
              <a:rPr lang="en-US" i="1" dirty="0" err="1">
                <a:solidFill>
                  <a:schemeClr val="tx1"/>
                </a:solidFill>
              </a:rPr>
              <a:t>i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[1]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ru-RU" i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где </a:t>
            </a:r>
            <a:r>
              <a:rPr lang="en-US" i="1" dirty="0">
                <a:solidFill>
                  <a:schemeClr val="tx1"/>
                </a:solidFill>
                <a:cs typeface="Times New Roman" panose="02020603050405020304" pitchFamily="18" charset="0"/>
              </a:rPr>
              <a:t>p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 – 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количество проб в точке</a:t>
            </a:r>
            <a:r>
              <a:rPr lang="ru-RU" i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i</a:t>
            </a:r>
            <a:r>
              <a:rPr lang="en-US" i="1" dirty="0">
                <a:solidFill>
                  <a:schemeClr val="tx1"/>
                </a:solidFill>
                <a:cs typeface="Times New Roman" panose="02020603050405020304" pitchFamily="18" charset="0"/>
              </a:rPr>
              <a:t>.</a:t>
            </a:r>
            <a:r>
              <a:rPr lang="ru-RU" i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Концентрация частиц в кубическом метре воздуха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ru-RU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где</a:t>
            </a:r>
            <a:r>
              <a:rPr lang="ru-RU" i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chemeClr val="tx1"/>
                </a:solidFill>
                <a:cs typeface="Times New Roman" panose="02020603050405020304" pitchFamily="18" charset="0"/>
              </a:rPr>
              <a:t>V</a:t>
            </a:r>
            <a:r>
              <a:rPr lang="en-US" baseline="-25000" dirty="0">
                <a:solidFill>
                  <a:schemeClr val="tx1"/>
                </a:solidFill>
                <a:cs typeface="Times New Roman" panose="02020603050405020304" pitchFamily="18" charset="0"/>
              </a:rPr>
              <a:t>S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, л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 – 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объем пробы.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556274-D52D-4BCC-99A7-94F854CC21CC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>
                <a:extLst>
                  <a:ext uri="{FF2B5EF4-FFF2-40B4-BE49-F238E27FC236}">
                    <a16:creationId xmlns:a16="http://schemas.microsoft.com/office/drawing/2014/main" id="{7859B22B-1CE0-4A96-A180-A50AFFE487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713453"/>
                  </p:ext>
                </p:extLst>
              </p:nvPr>
            </p:nvGraphicFramePr>
            <p:xfrm>
              <a:off x="1097280" y="3148357"/>
              <a:ext cx="10058400" cy="102031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8325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80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, 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, 2</m:t>
                                        </m:r>
                                      </m:sub>
                                    </m:sSub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+…+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ru-RU" sz="1800" i="1"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den>
                                </m:f>
                                <m:r>
                                  <a:rPr lang="en-US" sz="18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[</m:t>
                                </m:r>
                                <m:r>
                                  <a:rPr lang="ru-RU" sz="18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частиц</m:t>
                                </m:r>
                                <m:r>
                                  <a:rPr lang="en-US" sz="18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]</m:t>
                                </m:r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(6)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>
                <a:extLst>
                  <a:ext uri="{FF2B5EF4-FFF2-40B4-BE49-F238E27FC236}">
                    <a16:creationId xmlns:a16="http://schemas.microsoft.com/office/drawing/2014/main" id="{7859B22B-1CE0-4A96-A180-A50AFFE487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713453"/>
                  </p:ext>
                </p:extLst>
              </p:nvPr>
            </p:nvGraphicFramePr>
            <p:xfrm>
              <a:off x="1097280" y="3148357"/>
              <a:ext cx="10058400" cy="102031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102031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r="-87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(6)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5">
                <a:extLst>
                  <a:ext uri="{FF2B5EF4-FFF2-40B4-BE49-F238E27FC236}">
                    <a16:creationId xmlns:a16="http://schemas.microsoft.com/office/drawing/2014/main" id="{2160BDF8-4850-4AF8-83F2-2C95E0161F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4716430"/>
                  </p:ext>
                </p:extLst>
              </p:nvPr>
            </p:nvGraphicFramePr>
            <p:xfrm>
              <a:off x="1036320" y="4695226"/>
              <a:ext cx="10119360" cy="103613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302914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6446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8325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ru-RU" sz="18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ru-RU" sz="1800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ru-RU" sz="1800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𝑥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∙1000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ru-RU" sz="180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частиц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ru-RU" sz="180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ru-RU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м</m:t>
                                            </m:r>
                                          </m:e>
                                          <m:sup>
                                            <m:r>
                                              <a:rPr lang="ru-RU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3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  <m:r>
                                  <a:rPr lang="ru-RU" sz="18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7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5">
                <a:extLst>
                  <a:ext uri="{FF2B5EF4-FFF2-40B4-BE49-F238E27FC236}">
                    <a16:creationId xmlns:a16="http://schemas.microsoft.com/office/drawing/2014/main" id="{2160BDF8-4850-4AF8-83F2-2C95E0161F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4716430"/>
                  </p:ext>
                </p:extLst>
              </p:nvPr>
            </p:nvGraphicFramePr>
            <p:xfrm>
              <a:off x="1036320" y="4695226"/>
              <a:ext cx="10119360" cy="103613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302914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6446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103613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r="-87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7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1FCF1C0-FA2F-4B83-A66A-FD20F3180EC2}"/>
              </a:ext>
            </a:extLst>
          </p:cNvPr>
          <p:cNvSpPr txBox="1"/>
          <p:nvPr/>
        </p:nvSpPr>
        <p:spPr>
          <a:xfrm>
            <a:off x="1097280" y="93809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14644-1-2017 Чистые помещения и связанные с ними контролируемые среды. Часть 1. Классификация чистоты воздуха по концентрации частиц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653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96BD6-8E21-4673-8A4F-B0B382479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Контроль чистоты поверхностей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1CC904-3AA4-4AA4-BD6A-B532CAEE8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2913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Максимально допустимая общая концентрация частиц определенного размера </a:t>
            </a:r>
            <a:r>
              <a:rPr lang="en-US" i="1" dirty="0">
                <a:solidFill>
                  <a:schemeClr val="tx1"/>
                </a:solidFill>
              </a:rPr>
              <a:t>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на поверхности </a:t>
            </a:r>
            <a:r>
              <a:rPr lang="en-US" i="1" dirty="0">
                <a:solidFill>
                  <a:schemeClr val="tx1"/>
                </a:solidFill>
              </a:rPr>
              <a:t>C</a:t>
            </a:r>
            <a:r>
              <a:rPr lang="en-US" baseline="-25000" dirty="0">
                <a:solidFill>
                  <a:schemeClr val="tx1"/>
                </a:solidFill>
              </a:rPr>
              <a:t>SCP</a:t>
            </a:r>
            <a:r>
              <a:rPr lang="ru-RU" baseline="-25000" dirty="0">
                <a:solidFill>
                  <a:schemeClr val="tx1"/>
                </a:solidFill>
              </a:rPr>
              <a:t>, </a:t>
            </a:r>
            <a:r>
              <a:rPr lang="en-US" baseline="-25000" dirty="0">
                <a:solidFill>
                  <a:schemeClr val="tx1"/>
                </a:solidFill>
              </a:rPr>
              <a:t>D</a:t>
            </a:r>
            <a:r>
              <a:rPr lang="en-US" dirty="0">
                <a:solidFill>
                  <a:schemeClr val="tx1"/>
                </a:solidFill>
              </a:rPr>
              <a:t> [1]</a:t>
            </a:r>
            <a:endParaRPr lang="ru-RU" dirty="0">
              <a:solidFill>
                <a:schemeClr val="tx1"/>
              </a:solidFill>
            </a:endParaRPr>
          </a:p>
          <a:p>
            <a:pPr marL="0" indent="442913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</a:pPr>
            <a:r>
              <a:rPr lang="en-US" i="1" dirty="0">
                <a:solidFill>
                  <a:schemeClr val="tx1"/>
                </a:solidFill>
              </a:rPr>
              <a:t>N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tx1"/>
                </a:solidFill>
                <a:cs typeface="Times New Roman" panose="02020603050405020304" pitchFamily="18" charset="0"/>
              </a:rPr>
              <a:t> классификационное число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;</a:t>
            </a:r>
            <a:r>
              <a:rPr lang="en-US" i="1" dirty="0">
                <a:solidFill>
                  <a:schemeClr val="tx1"/>
                </a:solidFill>
              </a:rPr>
              <a:t> k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 –</a:t>
            </a:r>
            <a:r>
              <a:rPr lang="ru-RU" dirty="0">
                <a:solidFill>
                  <a:schemeClr val="tx1"/>
                </a:solidFill>
              </a:rPr>
              <a:t> константа, принимаемая равной 1, мкм.</a:t>
            </a:r>
          </a:p>
          <a:p>
            <a:pPr marL="0" indent="0" algn="ctr">
              <a:lnSpc>
                <a:spcPct val="150000"/>
              </a:lnSpc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007509-361C-4633-932C-5D5170D277E9}"/>
              </a:ext>
            </a:extLst>
          </p:cNvPr>
          <p:cNvSpPr txBox="1"/>
          <p:nvPr/>
        </p:nvSpPr>
        <p:spPr>
          <a:xfrm>
            <a:off x="11724986" y="9236"/>
            <a:ext cx="476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Таблица 6">
                <a:extLst>
                  <a:ext uri="{FF2B5EF4-FFF2-40B4-BE49-F238E27FC236}">
                    <a16:creationId xmlns:a16="http://schemas.microsoft.com/office/drawing/2014/main" id="{7EBE6056-0E53-41C7-A447-3B648F98807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9287921"/>
                  </p:ext>
                </p:extLst>
              </p:nvPr>
            </p:nvGraphicFramePr>
            <p:xfrm>
              <a:off x="1097280" y="2695775"/>
              <a:ext cx="10058400" cy="101619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832516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ru-RU" sz="180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SCP</m:t>
                                    </m:r>
                                    <m:r>
                                      <a:rPr lang="ru-RU" sz="180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 </m:t>
                                    </m:r>
                                    <m: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ru-RU" sz="18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ru-RU" sz="18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𝑘</m:t>
                                </m:r>
                                <m:f>
                                  <m:fPr>
                                    <m:ctrlP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10</m:t>
                                        </m:r>
                                      </m:e>
                                      <m:sup>
                                        <m:r>
                                          <a:rPr lang="ru-RU" sz="18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𝑁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ru-RU" sz="1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𝐷</m:t>
                                    </m:r>
                                  </m:den>
                                </m:f>
                                <m:r>
                                  <a:rPr lang="ru-RU" sz="1800" b="0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ru-RU" sz="180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ru-RU" sz="180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частиц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ru-RU" sz="180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ru-RU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м</m:t>
                                            </m:r>
                                          </m:e>
                                          <m:sup>
                                            <m:r>
                                              <a:rPr lang="ru-RU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  <m:r>
                                  <m:rPr>
                                    <m:nor/>
                                  </m:rPr>
                                  <a:rPr lang="ru-RU" sz="180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ru-RU" sz="18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8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Таблица 6">
                <a:extLst>
                  <a:ext uri="{FF2B5EF4-FFF2-40B4-BE49-F238E27FC236}">
                    <a16:creationId xmlns:a16="http://schemas.microsoft.com/office/drawing/2014/main" id="{7EBE6056-0E53-41C7-A447-3B648F98807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9287921"/>
                  </p:ext>
                </p:extLst>
              </p:nvPr>
            </p:nvGraphicFramePr>
            <p:xfrm>
              <a:off x="1097280" y="2695775"/>
              <a:ext cx="10058400" cy="1016191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9246872">
                      <a:extLst>
                        <a:ext uri="{9D8B030D-6E8A-4147-A177-3AD203B41FA5}">
                          <a16:colId xmlns:a16="http://schemas.microsoft.com/office/drawing/2014/main" val="3477846055"/>
                        </a:ext>
                      </a:extLst>
                    </a:gridCol>
                    <a:gridCol w="811528">
                      <a:extLst>
                        <a:ext uri="{9D8B030D-6E8A-4147-A177-3AD203B41FA5}">
                          <a16:colId xmlns:a16="http://schemas.microsoft.com/office/drawing/2014/main" val="3649031874"/>
                        </a:ext>
                      </a:extLst>
                    </a:gridCol>
                  </a:tblGrid>
                  <a:tr h="101619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r="-87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/>
                            <a:t>(</a:t>
                          </a:r>
                          <a:r>
                            <a:rPr lang="ru-RU" dirty="0"/>
                            <a:t>8</a:t>
                          </a:r>
                          <a:r>
                            <a:rPr lang="en-US" dirty="0"/>
                            <a:t>)</a:t>
                          </a:r>
                          <a:endParaRPr lang="ru-RU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9495526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95F13B3-187C-4622-AE8E-CB8B4AEA8F64}"/>
              </a:ext>
            </a:extLst>
          </p:cNvPr>
          <p:cNvSpPr txBox="1"/>
          <p:nvPr/>
        </p:nvSpPr>
        <p:spPr>
          <a:xfrm>
            <a:off x="1097280" y="93809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 </a:t>
            </a:r>
            <a:r>
              <a:rPr lang="ru-RU" dirty="0"/>
              <a:t>ГОСТ Р ИСО 14644-9-2013</a:t>
            </a:r>
            <a:r>
              <a:rPr lang="en-US" dirty="0"/>
              <a:t> </a:t>
            </a:r>
            <a:r>
              <a:rPr lang="ru-RU" dirty="0"/>
              <a:t>Чистые помещения и связанные с ними контролируемые среды. Часть 9. Классификация чистоты поверхностей по концентрации частиц</a:t>
            </a:r>
          </a:p>
        </p:txBody>
      </p:sp>
    </p:spTree>
    <p:extLst>
      <p:ext uri="{BB962C8B-B14F-4D97-AF65-F5344CB8AC3E}">
        <p14:creationId xmlns:p14="http://schemas.microsoft.com/office/powerpoint/2010/main" val="252290606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1062</TotalTime>
  <Words>1583</Words>
  <Application>Microsoft Office PowerPoint</Application>
  <PresentationFormat>Широкоэкранный</PresentationFormat>
  <Paragraphs>200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Calibri Light</vt:lpstr>
      <vt:lpstr>Cambria Math</vt:lpstr>
      <vt:lpstr>Symbol</vt:lpstr>
      <vt:lpstr>Ретро</vt:lpstr>
      <vt:lpstr>Методы и оборудование контроля «чистых помещений» </vt:lpstr>
      <vt:lpstr>Введение</vt:lpstr>
      <vt:lpstr>Классификация чистоты воздуха </vt:lpstr>
      <vt:lpstr>Методика контроля концентрации частиц в воздухе</vt:lpstr>
      <vt:lpstr>Счетчик частиц</vt:lpstr>
      <vt:lpstr>Калибровка счетчика</vt:lpstr>
      <vt:lpstr>Точки отбора проб и объем пробы</vt:lpstr>
      <vt:lpstr>Взятие проб и обработка результатов</vt:lpstr>
      <vt:lpstr>Контроль чистоты поверхностей</vt:lpstr>
      <vt:lpstr>Методы контроля чистоты поверхностей</vt:lpstr>
      <vt:lpstr>Дополнительные методы контроля</vt:lpstr>
      <vt:lpstr>Анализ воздушных потоков. Помещение с однонаправленным воздушным потоком</vt:lpstr>
      <vt:lpstr>Анализ воздушных потоков. Помещение с однонаправленным воздушным потоком</vt:lpstr>
      <vt:lpstr>Анализ воздушных потоков. Помещение с неоднонаправленным воздушным потоком</vt:lpstr>
      <vt:lpstr>Контроль перепада давления</vt:lpstr>
      <vt:lpstr>Целостность системы фильтрации</vt:lpstr>
      <vt:lpstr>Целостность системы фильтрации</vt:lpstr>
      <vt:lpstr>Целостность системы фильтрации</vt:lpstr>
      <vt:lpstr>Герметичность ограждающих сооружений</vt:lpstr>
      <vt:lpstr>Температура и влажность</vt:lpstr>
      <vt:lpstr>Осаждение частиц</vt:lpstr>
      <vt:lpstr>Методы и оборудование контроля «чистых помещений»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оборудование контроля «чистых помещений» </dc:title>
  <dc:creator>Johann</dc:creator>
  <cp:lastModifiedBy>Johann</cp:lastModifiedBy>
  <cp:revision>142</cp:revision>
  <dcterms:created xsi:type="dcterms:W3CDTF">2022-11-06T11:38:36Z</dcterms:created>
  <dcterms:modified xsi:type="dcterms:W3CDTF">2022-11-14T03:07:01Z</dcterms:modified>
</cp:coreProperties>
</file>