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8" r:id="rId4"/>
    <p:sldId id="259" r:id="rId5"/>
    <p:sldId id="260" r:id="rId6"/>
    <p:sldId id="262" r:id="rId7"/>
    <p:sldId id="282" r:id="rId8"/>
    <p:sldId id="263" r:id="rId9"/>
    <p:sldId id="264" r:id="rId10"/>
    <p:sldId id="265" r:id="rId11"/>
    <p:sldId id="276" r:id="rId12"/>
    <p:sldId id="277" r:id="rId13"/>
    <p:sldId id="278" r:id="rId14"/>
    <p:sldId id="279" r:id="rId15"/>
    <p:sldId id="281" r:id="rId16"/>
    <p:sldId id="268" r:id="rId17"/>
    <p:sldId id="270" r:id="rId18"/>
    <p:sldId id="274" r:id="rId19"/>
    <p:sldId id="273" r:id="rId20"/>
    <p:sldId id="272" r:id="rId21"/>
    <p:sldId id="283" r:id="rId22"/>
    <p:sldId id="284" r:id="rId23"/>
    <p:sldId id="285" r:id="rId24"/>
  </p:sldIdLst>
  <p:sldSz cx="9144000" cy="6858000" type="screen4x3"/>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24" autoAdjust="0"/>
  </p:normalViewPr>
  <p:slideViewPr>
    <p:cSldViewPr>
      <p:cViewPr varScale="1">
        <p:scale>
          <a:sx n="81" d="100"/>
          <a:sy n="81" d="100"/>
        </p:scale>
        <p:origin x="-105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E063A1-AD24-476A-B75D-21BF66CBF49F}" type="datetimeFigureOut">
              <a:rPr lang="ru-RU" smtClean="0"/>
              <a:t>18.11.2019</a:t>
            </a:fld>
            <a:endParaRPr lang="ru-RU"/>
          </a:p>
        </p:txBody>
      </p:sp>
      <p:sp>
        <p:nvSpPr>
          <p:cNvPr id="4" name="Образ слайда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6" name="Нижний колонтитул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EFC00F-D635-41DC-BA4A-31533A12C0FB}" type="slidenum">
              <a:rPr lang="ru-RU" smtClean="0"/>
              <a:t>‹#›</a:t>
            </a:fld>
            <a:endParaRPr lang="ru-RU"/>
          </a:p>
        </p:txBody>
      </p:sp>
    </p:spTree>
    <p:extLst>
      <p:ext uri="{BB962C8B-B14F-4D97-AF65-F5344CB8AC3E}">
        <p14:creationId xmlns:p14="http://schemas.microsoft.com/office/powerpoint/2010/main" val="1678056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685800" y="2130425"/>
            <a:ext cx="7772400" cy="1470025"/>
          </a:xfrm>
        </p:spPr>
        <p:txBody>
          <a:bodyPr/>
          <a:lstStyle/>
          <a:p>
            <a:r>
              <a:rPr lang="ru-RU" smtClean="0"/>
              <a:t>Образец заголовка</a:t>
            </a:r>
            <a:endParaRPr lang="ru-RU"/>
          </a:p>
        </p:txBody>
      </p:sp>
      <p:sp>
        <p:nvSpPr>
          <p:cNvPr id="3" name="Подзаголовок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smtClean="0"/>
              <a:t>Образец подзаголовка</a:t>
            </a:r>
            <a:endParaRPr lang="ru-RU"/>
          </a:p>
        </p:txBody>
      </p:sp>
      <p:sp>
        <p:nvSpPr>
          <p:cNvPr id="4" name="Дата 3"/>
          <p:cNvSpPr>
            <a:spLocks noGrp="1"/>
          </p:cNvSpPr>
          <p:nvPr>
            <p:ph type="dt" sz="half" idx="10"/>
          </p:nvPr>
        </p:nvSpPr>
        <p:spPr/>
        <p:txBody>
          <a:bodyPr/>
          <a:lstStyle/>
          <a:p>
            <a:fld id="{B4C71EC6-210F-42DE-9C53-41977AD35B3D}" type="datetimeFigureOut">
              <a:rPr lang="ru-RU" smtClean="0"/>
              <a:t>18.11.2019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Содержимое 2"/>
          <p:cNvSpPr>
            <a:spLocks noGrp="1"/>
          </p:cNvSpPr>
          <p:nvPr>
            <p:ph idx="1"/>
          </p:nvPr>
        </p:nvSpPr>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10"/>
          </p:nvPr>
        </p:nvSpPr>
        <p:spPr/>
        <p:txBody>
          <a:bodyPr/>
          <a:lstStyle/>
          <a:p>
            <a:fld id="{B4C71EC6-210F-42DE-9C53-41977AD35B3D}" type="datetimeFigureOut">
              <a:rPr lang="ru-RU" smtClean="0"/>
              <a:t>18.11.2019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22313" y="4406900"/>
            <a:ext cx="7772400" cy="1362075"/>
          </a:xfrm>
        </p:spPr>
        <p:txBody>
          <a:bodyPr anchor="t"/>
          <a:lstStyle>
            <a:lvl1pPr algn="l">
              <a:defRPr sz="4000" b="1" cap="all"/>
            </a:lvl1pPr>
          </a:lstStyle>
          <a:p>
            <a:r>
              <a:rPr lang="ru-RU" smtClean="0"/>
              <a:t>Образец заголовка</a:t>
            </a:r>
            <a:endParaRPr lang="ru-RU"/>
          </a:p>
        </p:txBody>
      </p:sp>
      <p:sp>
        <p:nvSpPr>
          <p:cNvPr id="3" name="Текст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Дата 3"/>
          <p:cNvSpPr>
            <a:spLocks noGrp="1"/>
          </p:cNvSpPr>
          <p:nvPr>
            <p:ph type="dt" sz="half" idx="10"/>
          </p:nvPr>
        </p:nvSpPr>
        <p:spPr/>
        <p:txBody>
          <a:bodyPr/>
          <a:lstStyle/>
          <a:p>
            <a:fld id="{B4C71EC6-210F-42DE-9C53-41977AD35B3D}" type="datetimeFigureOut">
              <a:rPr lang="ru-RU" smtClean="0"/>
              <a:t>18.11.2019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Содержимое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Содержимое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5" name="Дата 4"/>
          <p:cNvSpPr>
            <a:spLocks noGrp="1"/>
          </p:cNvSpPr>
          <p:nvPr>
            <p:ph type="dt" sz="half" idx="10"/>
          </p:nvPr>
        </p:nvSpPr>
        <p:spPr/>
        <p:txBody>
          <a:bodyPr/>
          <a:lstStyle/>
          <a:p>
            <a:fld id="{B4C71EC6-210F-42DE-9C53-41977AD35B3D}" type="datetimeFigureOut">
              <a:rPr lang="ru-RU" smtClean="0"/>
              <a:t>18.11.2019</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lvl1pPr>
              <a:defRPr/>
            </a:lvl1pPr>
          </a:lstStyle>
          <a:p>
            <a:r>
              <a:rPr lang="ru-RU" smtClean="0"/>
              <a:t>Образец заголовка</a:t>
            </a:r>
            <a:endParaRPr lang="ru-RU"/>
          </a:p>
        </p:txBody>
      </p:sp>
      <p:sp>
        <p:nvSpPr>
          <p:cNvPr id="3" name="Текст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4" name="Содержимое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5" name="Текст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6" name="Содержимое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7" name="Дата 6"/>
          <p:cNvSpPr>
            <a:spLocks noGrp="1"/>
          </p:cNvSpPr>
          <p:nvPr>
            <p:ph type="dt" sz="half" idx="10"/>
          </p:nvPr>
        </p:nvSpPr>
        <p:spPr/>
        <p:txBody>
          <a:bodyPr/>
          <a:lstStyle/>
          <a:p>
            <a:fld id="{B4C71EC6-210F-42DE-9C53-41977AD35B3D}" type="datetimeFigureOut">
              <a:rPr lang="ru-RU" smtClean="0"/>
              <a:t>18.11.2019</a:t>
            </a:fld>
            <a:endParaRPr lang="ru-RU"/>
          </a:p>
        </p:txBody>
      </p:sp>
      <p:sp>
        <p:nvSpPr>
          <p:cNvPr id="8" name="Нижний колонтитул 7"/>
          <p:cNvSpPr>
            <a:spLocks noGrp="1"/>
          </p:cNvSpPr>
          <p:nvPr>
            <p:ph type="ftr" sz="quarter" idx="11"/>
          </p:nvPr>
        </p:nvSpPr>
        <p:spPr/>
        <p:txBody>
          <a:bodyPr/>
          <a:lstStyle/>
          <a:p>
            <a:endParaRPr lang="ru-RU"/>
          </a:p>
        </p:txBody>
      </p:sp>
      <p:sp>
        <p:nvSpPr>
          <p:cNvPr id="9" name="Номер слайда 8"/>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Дата 2"/>
          <p:cNvSpPr>
            <a:spLocks noGrp="1"/>
          </p:cNvSpPr>
          <p:nvPr>
            <p:ph type="dt" sz="half" idx="10"/>
          </p:nvPr>
        </p:nvSpPr>
        <p:spPr/>
        <p:txBody>
          <a:bodyPr/>
          <a:lstStyle/>
          <a:p>
            <a:fld id="{B4C71EC6-210F-42DE-9C53-41977AD35B3D}" type="datetimeFigureOut">
              <a:rPr lang="ru-RU" smtClean="0"/>
              <a:t>18.11.2019</a:t>
            </a:fld>
            <a:endParaRPr lang="ru-RU"/>
          </a:p>
        </p:txBody>
      </p:sp>
      <p:sp>
        <p:nvSpPr>
          <p:cNvPr id="4" name="Нижний колонтитул 3"/>
          <p:cNvSpPr>
            <a:spLocks noGrp="1"/>
          </p:cNvSpPr>
          <p:nvPr>
            <p:ph type="ftr" sz="quarter" idx="11"/>
          </p:nvPr>
        </p:nvSpPr>
        <p:spPr/>
        <p:txBody>
          <a:bodyPr/>
          <a:lstStyle/>
          <a:p>
            <a:endParaRPr lang="ru-RU"/>
          </a:p>
        </p:txBody>
      </p:sp>
      <p:sp>
        <p:nvSpPr>
          <p:cNvPr id="5" name="Номер слайда 4"/>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B4C71EC6-210F-42DE-9C53-41977AD35B3D}" type="datetimeFigureOut">
              <a:rPr lang="ru-RU" smtClean="0"/>
              <a:t>18.11.2019</a:t>
            </a:fld>
            <a:endParaRPr lang="ru-RU"/>
          </a:p>
        </p:txBody>
      </p:sp>
      <p:sp>
        <p:nvSpPr>
          <p:cNvPr id="3" name="Нижний колонтитул 2"/>
          <p:cNvSpPr>
            <a:spLocks noGrp="1"/>
          </p:cNvSpPr>
          <p:nvPr>
            <p:ph type="ftr" sz="quarter" idx="11"/>
          </p:nvPr>
        </p:nvSpPr>
        <p:spPr/>
        <p:txBody>
          <a:bodyPr/>
          <a:lstStyle/>
          <a:p>
            <a:endParaRPr lang="ru-RU"/>
          </a:p>
        </p:txBody>
      </p:sp>
      <p:sp>
        <p:nvSpPr>
          <p:cNvPr id="4" name="Номер слайда 3"/>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3050"/>
            <a:ext cx="3008313" cy="1162050"/>
          </a:xfrm>
        </p:spPr>
        <p:txBody>
          <a:bodyPr anchor="b"/>
          <a:lstStyle>
            <a:lvl1pPr algn="l">
              <a:defRPr sz="2000" b="1"/>
            </a:lvl1pPr>
          </a:lstStyle>
          <a:p>
            <a:r>
              <a:rPr lang="ru-RU" smtClean="0"/>
              <a:t>Образец заголовка</a:t>
            </a:r>
            <a:endParaRPr lang="ru-RU"/>
          </a:p>
        </p:txBody>
      </p:sp>
      <p:sp>
        <p:nvSpPr>
          <p:cNvPr id="3" name="Содержимое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Текст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Дата 4"/>
          <p:cNvSpPr>
            <a:spLocks noGrp="1"/>
          </p:cNvSpPr>
          <p:nvPr>
            <p:ph type="dt" sz="half" idx="10"/>
          </p:nvPr>
        </p:nvSpPr>
        <p:spPr/>
        <p:txBody>
          <a:bodyPr/>
          <a:lstStyle/>
          <a:p>
            <a:fld id="{B4C71EC6-210F-42DE-9C53-41977AD35B3D}" type="datetimeFigureOut">
              <a:rPr lang="ru-RU" smtClean="0"/>
              <a:t>18.11.2019</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2288" y="4800600"/>
            <a:ext cx="5486400" cy="566738"/>
          </a:xfrm>
        </p:spPr>
        <p:txBody>
          <a:bodyPr anchor="b"/>
          <a:lstStyle>
            <a:lvl1pPr algn="l">
              <a:defRPr sz="2000" b="1"/>
            </a:lvl1pPr>
          </a:lstStyle>
          <a:p>
            <a:r>
              <a:rPr lang="ru-RU" smtClean="0"/>
              <a:t>Образец заголовка</a:t>
            </a:r>
            <a:endParaRPr lang="ru-RU"/>
          </a:p>
        </p:txBody>
      </p:sp>
      <p:sp>
        <p:nvSpPr>
          <p:cNvPr id="3" name="Рисунок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Дата 4"/>
          <p:cNvSpPr>
            <a:spLocks noGrp="1"/>
          </p:cNvSpPr>
          <p:nvPr>
            <p:ph type="dt" sz="half" idx="10"/>
          </p:nvPr>
        </p:nvSpPr>
        <p:spPr/>
        <p:txBody>
          <a:bodyPr/>
          <a:lstStyle/>
          <a:p>
            <a:fld id="{B4C71EC6-210F-42DE-9C53-41977AD35B3D}" type="datetimeFigureOut">
              <a:rPr lang="ru-RU" smtClean="0"/>
              <a:t>18.11.2019</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Вертикальный текст 2"/>
          <p:cNvSpPr>
            <a:spLocks noGrp="1"/>
          </p:cNvSpPr>
          <p:nvPr>
            <p:ph type="body" orient="vert" idx="1"/>
          </p:nvPr>
        </p:nvSpPr>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10"/>
          </p:nvPr>
        </p:nvSpPr>
        <p:spPr/>
        <p:txBody>
          <a:bodyPr/>
          <a:lstStyle/>
          <a:p>
            <a:fld id="{B4C71EC6-210F-42DE-9C53-41977AD35B3D}" type="datetimeFigureOut">
              <a:rPr lang="ru-RU" smtClean="0"/>
              <a:t>18.11.2019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629400" y="274638"/>
            <a:ext cx="2057400" cy="5851525"/>
          </a:xfrm>
        </p:spPr>
        <p:txBody>
          <a:bodyPr vert="eaVert"/>
          <a:lstStyle/>
          <a:p>
            <a:r>
              <a:rPr lang="ru-RU" smtClean="0"/>
              <a:t>Образец заголовка</a:t>
            </a:r>
            <a:endParaRPr lang="ru-RU"/>
          </a:p>
        </p:txBody>
      </p:sp>
      <p:sp>
        <p:nvSpPr>
          <p:cNvPr id="3" name="Вертикальный текст 2"/>
          <p:cNvSpPr>
            <a:spLocks noGrp="1"/>
          </p:cNvSpPr>
          <p:nvPr>
            <p:ph type="body" orient="vert" idx="1"/>
          </p:nvPr>
        </p:nvSpPr>
        <p:spPr>
          <a:xfrm>
            <a:off x="457200" y="274638"/>
            <a:ext cx="6019800" cy="5851525"/>
          </a:xfrm>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10"/>
          </p:nvPr>
        </p:nvSpPr>
        <p:spPr/>
        <p:txBody>
          <a:bodyPr/>
          <a:lstStyle/>
          <a:p>
            <a:fld id="{B4C71EC6-210F-42DE-9C53-41977AD35B3D}" type="datetimeFigureOut">
              <a:rPr lang="ru-RU" smtClean="0"/>
              <a:t>18.11.2019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ru-RU" smtClean="0"/>
              <a:t>Образец заголовка</a:t>
            </a:r>
            <a:endParaRPr lang="ru-RU"/>
          </a:p>
        </p:txBody>
      </p:sp>
      <p:sp>
        <p:nvSpPr>
          <p:cNvPr id="3" name="Текст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C71EC6-210F-42DE-9C53-41977AD35B3D}" type="datetimeFigureOut">
              <a:rPr lang="ru-RU" smtClean="0"/>
              <a:t>18.11.2019</a:t>
            </a:fld>
            <a:endParaRPr lang="ru-RU"/>
          </a:p>
        </p:txBody>
      </p:sp>
      <p:sp>
        <p:nvSpPr>
          <p:cNvPr id="5" name="Нижний колонтитул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u-RU"/>
          </a:p>
        </p:txBody>
      </p:sp>
      <p:sp>
        <p:nvSpPr>
          <p:cNvPr id="6" name="Номер слайда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9B0651-EE4F-4900-A07F-96A6BFA9D0F0}" type="slidenum">
              <a:rPr lang="ru-RU" smtClean="0"/>
              <a:t>‹#›</a:t>
            </a:fld>
            <a:endParaRPr lang="ru-RU"/>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683568" y="3068960"/>
            <a:ext cx="7772400" cy="1470025"/>
          </a:xfrm>
        </p:spPr>
        <p:txBody>
          <a:bodyPr/>
          <a:lstStyle/>
          <a:p>
            <a:r>
              <a:rPr lang="ru-RU" dirty="0" smtClean="0"/>
              <a:t> Катодолюминесцентные экраны ЭОП. </a:t>
            </a:r>
            <a:endParaRPr lang="ru-RU" dirty="0"/>
          </a:p>
        </p:txBody>
      </p:sp>
    </p:spTree>
    <p:extLst>
      <p:ext uri="{BB962C8B-B14F-4D97-AF65-F5344CB8AC3E}">
        <p14:creationId xmlns:p14="http://schemas.microsoft.com/office/powerpoint/2010/main" val="314190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548680"/>
            <a:ext cx="8229600" cy="5577483"/>
          </a:xfrm>
        </p:spPr>
        <p:txBody>
          <a:bodyPr>
            <a:normAutofit fontScale="70000" lnSpcReduction="20000"/>
          </a:bodyPr>
          <a:lstStyle/>
          <a:p>
            <a:r>
              <a:rPr lang="ru-RU" dirty="0"/>
              <a:t>Катодолюминесцентный экран ЭОП состоит из подложки, </a:t>
            </a:r>
            <a:r>
              <a:rPr lang="ru-RU" dirty="0" smtClean="0"/>
              <a:t>непосредственно </a:t>
            </a:r>
            <a:r>
              <a:rPr lang="ru-RU" dirty="0"/>
              <a:t>частиц </a:t>
            </a:r>
            <a:r>
              <a:rPr lang="ru-RU" dirty="0" err="1"/>
              <a:t>катодолюминофора</a:t>
            </a:r>
            <a:r>
              <a:rPr lang="ru-RU" dirty="0"/>
              <a:t> и тонкого металлического слоя </a:t>
            </a:r>
            <a:r>
              <a:rPr lang="ru-RU" dirty="0" smtClean="0"/>
              <a:t>для блокирования </a:t>
            </a:r>
            <a:r>
              <a:rPr lang="ru-RU" dirty="0"/>
              <a:t>и обратного отражения света. </a:t>
            </a:r>
            <a:endParaRPr lang="ru-RU" dirty="0" smtClean="0"/>
          </a:p>
          <a:p>
            <a:r>
              <a:rPr lang="ru-RU" dirty="0" err="1" smtClean="0"/>
              <a:t>Катодолюминофоры</a:t>
            </a:r>
            <a:r>
              <a:rPr lang="ru-RU" dirty="0" smtClean="0"/>
              <a:t> изготавливаются </a:t>
            </a:r>
            <a:r>
              <a:rPr lang="ru-RU" dirty="0"/>
              <a:t>из неорганических сульфидных редкоземельных или </a:t>
            </a:r>
            <a:r>
              <a:rPr lang="ru-RU" dirty="0" smtClean="0"/>
              <a:t>силикатных </a:t>
            </a:r>
            <a:r>
              <a:rPr lang="ru-RU" dirty="0"/>
              <a:t>соединений. Кристаллы такого </a:t>
            </a:r>
            <a:r>
              <a:rPr lang="ru-RU" dirty="0" err="1"/>
              <a:t>катодолюминофора</a:t>
            </a:r>
            <a:r>
              <a:rPr lang="ru-RU" dirty="0"/>
              <a:t> </a:t>
            </a:r>
            <a:r>
              <a:rPr lang="ru-RU" dirty="0" smtClean="0"/>
              <a:t>являются диэлектриками </a:t>
            </a:r>
            <a:r>
              <a:rPr lang="ru-RU" dirty="0"/>
              <a:t>с широкой (более 3 эВ) запрещенной зоной. </a:t>
            </a:r>
            <a:endParaRPr lang="ru-RU" dirty="0" smtClean="0"/>
          </a:p>
          <a:p>
            <a:r>
              <a:rPr lang="ru-RU" dirty="0" smtClean="0"/>
              <a:t>В качестве подложки </a:t>
            </a:r>
            <a:r>
              <a:rPr lang="ru-RU" dirty="0"/>
              <a:t>используется, как правило, </a:t>
            </a:r>
            <a:r>
              <a:rPr lang="ru-RU" dirty="0" smtClean="0"/>
              <a:t>стекло или волоконно-оптический элемент ((ВОЭ) с </a:t>
            </a:r>
            <a:r>
              <a:rPr lang="ru-RU" dirty="0"/>
              <a:t>поворотом или без поворота изображения.</a:t>
            </a:r>
          </a:p>
          <a:p>
            <a:r>
              <a:rPr lang="ru-RU" dirty="0"/>
              <a:t>Процесс катодолюминесценции состоит из трех стадий:</a:t>
            </a:r>
          </a:p>
          <a:p>
            <a:r>
              <a:rPr lang="ru-RU" dirty="0"/>
              <a:t>• поглощение кристаллом энергии первичного электрона;</a:t>
            </a:r>
          </a:p>
          <a:p>
            <a:r>
              <a:rPr lang="ru-RU" dirty="0"/>
              <a:t>• перенос и накопление этой энергии;</a:t>
            </a:r>
          </a:p>
          <a:p>
            <a:r>
              <a:rPr lang="ru-RU" dirty="0"/>
              <a:t>• превращение накопленной энергии в </a:t>
            </a:r>
            <a:r>
              <a:rPr lang="ru-RU" dirty="0" smtClean="0"/>
              <a:t>световую энергию</a:t>
            </a:r>
            <a:r>
              <a:rPr lang="ru-RU" dirty="0"/>
              <a:t>.</a:t>
            </a:r>
          </a:p>
          <a:p>
            <a:endParaRPr lang="ru-RU" dirty="0"/>
          </a:p>
        </p:txBody>
      </p:sp>
    </p:spTree>
    <p:extLst>
      <p:ext uri="{BB962C8B-B14F-4D97-AF65-F5344CB8AC3E}">
        <p14:creationId xmlns:p14="http://schemas.microsoft.com/office/powerpoint/2010/main" val="904776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343992" y="3501008"/>
            <a:ext cx="8363272" cy="2664296"/>
          </a:xfrm>
        </p:spPr>
        <p:txBody>
          <a:bodyPr>
            <a:noAutofit/>
          </a:bodyPr>
          <a:lstStyle/>
          <a:p>
            <a:r>
              <a:rPr lang="ru-RU" sz="1000" dirty="0"/>
              <a:t>На рис. </a:t>
            </a:r>
            <a:r>
              <a:rPr lang="ru-RU" sz="1000" dirty="0" smtClean="0"/>
              <a:t>показана </a:t>
            </a:r>
            <a:r>
              <a:rPr lang="ru-RU" sz="1000" dirty="0"/>
              <a:t>упрощенная схема процесса </a:t>
            </a:r>
            <a:r>
              <a:rPr lang="ru-RU" sz="1000" dirty="0" smtClean="0"/>
              <a:t>катодолюминесценции </a:t>
            </a:r>
            <a:r>
              <a:rPr lang="ru-RU" sz="1000" dirty="0"/>
              <a:t>в </a:t>
            </a:r>
            <a:r>
              <a:rPr lang="ru-RU" sz="1000" dirty="0" smtClean="0"/>
              <a:t>кристалле . </a:t>
            </a:r>
            <a:r>
              <a:rPr lang="ru-RU" sz="1000" dirty="0"/>
              <a:t>Поглощаясь в кристалле, </a:t>
            </a:r>
            <a:r>
              <a:rPr lang="ru-RU" sz="1000" dirty="0" smtClean="0"/>
              <a:t>первичный электрон </a:t>
            </a:r>
            <a:r>
              <a:rPr lang="ru-RU" sz="1000" dirty="0"/>
              <a:t>с большой энергией расходует ее главным образом на </a:t>
            </a:r>
            <a:r>
              <a:rPr lang="ru-RU" sz="1000" dirty="0" smtClean="0"/>
              <a:t>перевод </a:t>
            </a:r>
            <a:r>
              <a:rPr lang="ru-RU" sz="1000" dirty="0"/>
              <a:t>электронов из заполненной валентной зоны в зону проводимости</a:t>
            </a:r>
            <a:r>
              <a:rPr lang="ru-RU" sz="1000" dirty="0" smtClean="0"/>
              <a:t>, образуя </a:t>
            </a:r>
            <a:r>
              <a:rPr lang="ru-RU" sz="1000" dirty="0"/>
              <a:t>дырки в валентной зоне. При этом первичный электрон </a:t>
            </a:r>
            <a:r>
              <a:rPr lang="ru-RU" sz="1000" dirty="0" smtClean="0"/>
              <a:t>может последовательно передать свою энергию многим электронам, создавая весьма большое число возбужденных электронов и дырок. Эти электроны и дырки дрейфуют по кристаллу в соответствующих  зонах </a:t>
            </a:r>
            <a:r>
              <a:rPr lang="ru-RU" sz="1000" dirty="0"/>
              <a:t>до тех пор, пока не будут захвачены ловушками или </a:t>
            </a:r>
            <a:r>
              <a:rPr lang="ru-RU" sz="1000" dirty="0" smtClean="0"/>
              <a:t>центрами люминесценции, соответственно</a:t>
            </a:r>
            <a:r>
              <a:rPr lang="ru-RU" sz="1000" dirty="0"/>
              <a:t>.</a:t>
            </a:r>
          </a:p>
          <a:p>
            <a:r>
              <a:rPr lang="ru-RU" sz="1000" dirty="0"/>
              <a:t>Ловушки представляют собой локальные незаполненные </a:t>
            </a:r>
            <a:r>
              <a:rPr lang="ru-RU" sz="1000" dirty="0" smtClean="0"/>
              <a:t>возбужденные </a:t>
            </a:r>
            <a:r>
              <a:rPr lang="ru-RU" sz="1000" dirty="0"/>
              <a:t>уровни 6, лежащие на глубине в несколько десятых </a:t>
            </a:r>
            <a:r>
              <a:rPr lang="ru-RU" sz="1000" dirty="0" smtClean="0"/>
              <a:t>долей </a:t>
            </a:r>
            <a:r>
              <a:rPr lang="ru-RU" sz="1000" dirty="0" err="1" smtClean="0"/>
              <a:t>электронвольта</a:t>
            </a:r>
            <a:r>
              <a:rPr lang="ru-RU" sz="1000" dirty="0" smtClean="0"/>
              <a:t> </a:t>
            </a:r>
            <a:r>
              <a:rPr lang="ru-RU" sz="1000" dirty="0"/>
              <a:t>ниже зоны проводимости. Эти уровни могут быть </a:t>
            </a:r>
            <a:r>
              <a:rPr lang="ru-RU" sz="1000" dirty="0" smtClean="0"/>
              <a:t>образованы </a:t>
            </a:r>
            <a:r>
              <a:rPr lang="ru-RU" sz="1000" dirty="0"/>
              <a:t>химическими примесями либо вакансиями. Электрон в </a:t>
            </a:r>
            <a:r>
              <a:rPr lang="ru-RU" sz="1000" dirty="0" smtClean="0"/>
              <a:t>ловушке находится </a:t>
            </a:r>
            <a:r>
              <a:rPr lang="ru-RU" sz="1000" dirty="0"/>
              <a:t>до тех пор, пока ему не передастся энергия от колебаний </a:t>
            </a:r>
            <a:r>
              <a:rPr lang="ru-RU" sz="1000" dirty="0" smtClean="0"/>
              <a:t>решетки</a:t>
            </a:r>
            <a:r>
              <a:rPr lang="ru-RU" sz="1000" dirty="0"/>
              <a:t>, достаточная для перехода его снова в зону проводимости</a:t>
            </a:r>
            <a:r>
              <a:rPr lang="ru-RU" sz="1000" dirty="0" smtClean="0"/>
              <a:t>, после чего он вновь может быть захвачен ловушкой</a:t>
            </a:r>
            <a:r>
              <a:rPr lang="ru-RU" sz="1000" dirty="0"/>
              <a:t>.</a:t>
            </a:r>
          </a:p>
          <a:p>
            <a:r>
              <a:rPr lang="ru-RU" sz="1000" dirty="0" smtClean="0"/>
              <a:t>Время пребывания </a:t>
            </a:r>
            <a:r>
              <a:rPr lang="ru-RU" sz="1000" dirty="0"/>
              <a:t>электрона в ловушке зависит от типа примеси, </a:t>
            </a:r>
            <a:r>
              <a:rPr lang="ru-RU" sz="1000" dirty="0" smtClean="0"/>
              <a:t>создающей уровни </a:t>
            </a:r>
            <a:r>
              <a:rPr lang="ru-RU" sz="1000" dirty="0"/>
              <a:t>возбужденного состояния и от относительного числа </a:t>
            </a:r>
            <a:r>
              <a:rPr lang="ru-RU" sz="1000" dirty="0" smtClean="0"/>
              <a:t>ловушек и </a:t>
            </a:r>
            <a:r>
              <a:rPr lang="ru-RU" sz="1000" dirty="0"/>
              <a:t>центров </a:t>
            </a:r>
            <a:r>
              <a:rPr lang="ru-RU" sz="1000" dirty="0" smtClean="0"/>
              <a:t>люминесценции</a:t>
            </a:r>
            <a:r>
              <a:rPr lang="ru-RU" sz="1000" dirty="0"/>
              <a:t>. Ловушки запасают энергию и </a:t>
            </a:r>
            <a:r>
              <a:rPr lang="ru-RU" sz="1000" dirty="0" smtClean="0"/>
              <a:t>обусловливают </a:t>
            </a:r>
            <a:r>
              <a:rPr lang="ru-RU" sz="1000" dirty="0"/>
              <a:t>длительность высвечивания люминофора.</a:t>
            </a:r>
          </a:p>
          <a:p>
            <a:r>
              <a:rPr lang="ru-RU" sz="1000" dirty="0"/>
              <a:t>Центры люминесценции создаются на уровнях основного </a:t>
            </a:r>
            <a:r>
              <a:rPr lang="ru-RU" sz="1000" dirty="0" smtClean="0"/>
              <a:t>состояния</a:t>
            </a:r>
            <a:r>
              <a:rPr lang="ru-RU" sz="1000" dirty="0"/>
              <a:t>, образуемых преднамеренно внесенными активаторами (для </a:t>
            </a:r>
            <a:r>
              <a:rPr lang="ru-RU" sz="1000" dirty="0" smtClean="0"/>
              <a:t>сульфидных </a:t>
            </a:r>
            <a:r>
              <a:rPr lang="ru-RU" sz="1000" dirty="0"/>
              <a:t>люминофоров в качестве активаторов используют серебро</a:t>
            </a:r>
            <a:r>
              <a:rPr lang="ru-RU" sz="1000" dirty="0" smtClean="0"/>
              <a:t>, медь </a:t>
            </a:r>
            <a:r>
              <a:rPr lang="ru-RU" sz="1000" dirty="0"/>
              <a:t>и ряд других металлов).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7" y="20712"/>
            <a:ext cx="4803803" cy="2208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Прямоугольник 3"/>
          <p:cNvSpPr/>
          <p:nvPr/>
        </p:nvSpPr>
        <p:spPr>
          <a:xfrm>
            <a:off x="745208" y="2564904"/>
            <a:ext cx="7560840" cy="830997"/>
          </a:xfrm>
          <a:prstGeom prst="rect">
            <a:avLst/>
          </a:prstGeom>
        </p:spPr>
        <p:txBody>
          <a:bodyPr wrap="square">
            <a:spAutoFit/>
          </a:bodyPr>
          <a:lstStyle/>
          <a:p>
            <a:r>
              <a:rPr lang="ru-RU" sz="1200" dirty="0"/>
              <a:t>Рис</a:t>
            </a:r>
            <a:r>
              <a:rPr lang="ru-RU" sz="1200" dirty="0" smtClean="0"/>
              <a:t>. </a:t>
            </a:r>
            <a:r>
              <a:rPr lang="ru-RU" sz="1200" dirty="0"/>
              <a:t>Схема процесса катодолюминесценции: 1 —</a:t>
            </a:r>
            <a:r>
              <a:rPr lang="ru-RU" sz="1200" dirty="0" smtClean="0"/>
              <a:t>возбуждающий электрон</a:t>
            </a:r>
            <a:r>
              <a:rPr lang="ru-RU" sz="1200" dirty="0"/>
              <a:t>; 2 — возбужденный электрон; 3 —электроны</a:t>
            </a:r>
            <a:r>
              <a:rPr lang="ru-RU" sz="1200" dirty="0" smtClean="0"/>
              <a:t>; 4 </a:t>
            </a:r>
            <a:r>
              <a:rPr lang="ru-RU" sz="1200" dirty="0"/>
              <a:t>—«ловушки»;5 —</a:t>
            </a:r>
            <a:r>
              <a:rPr lang="ru-RU" sz="1200" dirty="0" smtClean="0"/>
              <a:t>зона проводимости</a:t>
            </a:r>
            <a:r>
              <a:rPr lang="ru-RU" sz="1200" dirty="0"/>
              <a:t>; 6 — незаполненные возбужденные уровни; 7 — процесс </a:t>
            </a:r>
            <a:r>
              <a:rPr lang="ru-RU" sz="1200" dirty="0" smtClean="0"/>
              <a:t>рекомбинации</a:t>
            </a:r>
            <a:r>
              <a:rPr lang="ru-RU" sz="1200" dirty="0"/>
              <a:t>; 8 — излучение фотона; 9 — уровни основного состояния; 10 </a:t>
            </a:r>
            <a:r>
              <a:rPr lang="ru-RU" sz="1200" dirty="0" smtClean="0"/>
              <a:t>— валентная </a:t>
            </a:r>
            <a:r>
              <a:rPr lang="ru-RU" sz="1200" dirty="0"/>
              <a:t>зона; 11 — центры люминесценции; 12 —</a:t>
            </a:r>
            <a:r>
              <a:rPr lang="ru-RU" sz="1200" dirty="0" smtClean="0"/>
              <a:t>дырки</a:t>
            </a:r>
            <a:endParaRPr lang="ru-RU" sz="1200" dirty="0"/>
          </a:p>
        </p:txBody>
      </p:sp>
    </p:spTree>
    <p:extLst>
      <p:ext uri="{BB962C8B-B14F-4D97-AF65-F5344CB8AC3E}">
        <p14:creationId xmlns:p14="http://schemas.microsoft.com/office/powerpoint/2010/main" val="26117659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611560" y="225893"/>
            <a:ext cx="8229600" cy="2548880"/>
          </a:xfrm>
        </p:spPr>
        <p:txBody>
          <a:bodyPr>
            <a:normAutofit fontScale="62500" lnSpcReduction="20000"/>
          </a:bodyPr>
          <a:lstStyle/>
          <a:p>
            <a:r>
              <a:rPr lang="ru-RU" dirty="0"/>
              <a:t>В зависимости от спектральной чувствительности приемника (глаз,</a:t>
            </a:r>
          </a:p>
          <a:p>
            <a:r>
              <a:rPr lang="ru-RU" dirty="0"/>
              <a:t>ПЗС- или КМОП-матрица, фотопленка, фотокатод другого ЭОП и др.)</a:t>
            </a:r>
          </a:p>
          <a:p>
            <a:r>
              <a:rPr lang="ru-RU" dirty="0"/>
              <a:t>в ЭОП используют </a:t>
            </a:r>
            <a:r>
              <a:rPr lang="ru-RU" dirty="0" err="1"/>
              <a:t>катодолюминофоры</a:t>
            </a:r>
            <a:r>
              <a:rPr lang="ru-RU" dirty="0"/>
              <a:t> с различными спектральными</a:t>
            </a:r>
          </a:p>
          <a:p>
            <a:r>
              <a:rPr lang="ru-RU" dirty="0"/>
              <a:t>характеристиками излучения. </a:t>
            </a:r>
            <a:endParaRPr lang="ru-RU" dirty="0" smtClean="0"/>
          </a:p>
          <a:p>
            <a:r>
              <a:rPr lang="ru-RU" dirty="0" smtClean="0"/>
              <a:t>Спектральные </a:t>
            </a:r>
            <a:r>
              <a:rPr lang="ru-RU" dirty="0"/>
              <a:t>характеристики </a:t>
            </a:r>
            <a:r>
              <a:rPr lang="ru-RU" dirty="0" err="1" smtClean="0"/>
              <a:t>катодолюминофоров</a:t>
            </a:r>
            <a:r>
              <a:rPr lang="ru-RU" dirty="0" smtClean="0"/>
              <a:t> </a:t>
            </a:r>
            <a:r>
              <a:rPr lang="ru-RU" dirty="0"/>
              <a:t>зеленого (КС-525 и </a:t>
            </a:r>
            <a:r>
              <a:rPr lang="ru-RU" dirty="0" smtClean="0"/>
              <a:t>К-60. </a:t>
            </a:r>
            <a:r>
              <a:rPr lang="ru-RU" dirty="0"/>
              <a:t>а также их зарубежные </a:t>
            </a:r>
            <a:r>
              <a:rPr lang="ru-RU" dirty="0" smtClean="0"/>
              <a:t>аналоги Р24 </a:t>
            </a:r>
            <a:r>
              <a:rPr lang="ru-RU" dirty="0"/>
              <a:t>и </a:t>
            </a:r>
            <a:r>
              <a:rPr lang="ru-RU" dirty="0" smtClean="0"/>
              <a:t>Р46, </a:t>
            </a:r>
            <a:r>
              <a:rPr lang="ru-RU" dirty="0"/>
              <a:t>соответственно) и синего (К-71 и его зарубежный </a:t>
            </a:r>
            <a:r>
              <a:rPr lang="ru-RU" dirty="0" smtClean="0"/>
              <a:t>аналог </a:t>
            </a:r>
            <a:r>
              <a:rPr lang="ru-RU" dirty="0"/>
              <a:t>Р47) свечения, наиболее часто применяемые для экранов </a:t>
            </a:r>
            <a:r>
              <a:rPr lang="ru-RU" dirty="0" smtClean="0"/>
              <a:t>современных ЭОП</a:t>
            </a:r>
          </a:p>
          <a:p>
            <a:endParaRPr lang="ru-RU"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2420888"/>
            <a:ext cx="4680520" cy="41204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64620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188640"/>
            <a:ext cx="8229600" cy="5937523"/>
          </a:xfrm>
        </p:spPr>
        <p:txBody>
          <a:bodyPr>
            <a:normAutofit fontScale="55000" lnSpcReduction="20000"/>
          </a:bodyPr>
          <a:lstStyle/>
          <a:p>
            <a:pPr algn="just"/>
            <a:r>
              <a:rPr lang="ru-RU" dirty="0"/>
              <a:t> Энергетические характеристики экранов </a:t>
            </a:r>
            <a:r>
              <a:rPr lang="ru-RU" dirty="0" smtClean="0"/>
              <a:t>ЭОП определяются </a:t>
            </a:r>
            <a:r>
              <a:rPr lang="ru-RU" dirty="0"/>
              <a:t>их световой отдачей и энергетическим выходом </a:t>
            </a:r>
            <a:r>
              <a:rPr lang="ru-RU" dirty="0" smtClean="0"/>
              <a:t>катодолюминесценции</a:t>
            </a:r>
            <a:r>
              <a:rPr lang="ru-RU" dirty="0"/>
              <a:t>. </a:t>
            </a:r>
            <a:endParaRPr lang="ru-RU" dirty="0" smtClean="0"/>
          </a:p>
          <a:p>
            <a:pPr algn="just"/>
            <a:r>
              <a:rPr lang="ru-RU" dirty="0" smtClean="0"/>
              <a:t>Световая </a:t>
            </a:r>
            <a:r>
              <a:rPr lang="ru-RU" dirty="0"/>
              <a:t>отдача экрана, измеряемая в люменах </a:t>
            </a:r>
            <a:r>
              <a:rPr lang="ru-RU" dirty="0" smtClean="0"/>
              <a:t>светового </a:t>
            </a:r>
            <a:r>
              <a:rPr lang="ru-RU" dirty="0"/>
              <a:t>излучения на 1 Вт мощности электронного пучка, </a:t>
            </a:r>
            <a:r>
              <a:rPr lang="ru-RU" dirty="0" smtClean="0"/>
              <a:t>возбуждающего экран</a:t>
            </a:r>
            <a:r>
              <a:rPr lang="ru-RU" dirty="0"/>
              <a:t>, определяется </a:t>
            </a:r>
            <a:r>
              <a:rPr lang="ru-RU" dirty="0" smtClean="0"/>
              <a:t>соотношением</a:t>
            </a:r>
          </a:p>
          <a:p>
            <a:pPr algn="just"/>
            <a:endParaRPr lang="ru-RU" dirty="0"/>
          </a:p>
          <a:p>
            <a:pPr algn="just"/>
            <a:endParaRPr lang="ru-RU" dirty="0" smtClean="0"/>
          </a:p>
          <a:p>
            <a:pPr algn="just"/>
            <a:endParaRPr lang="ru-RU" dirty="0" smtClean="0"/>
          </a:p>
          <a:p>
            <a:pPr algn="just"/>
            <a:endParaRPr lang="ru-RU" dirty="0" smtClean="0"/>
          </a:p>
          <a:p>
            <a:pPr algn="just"/>
            <a:r>
              <a:rPr lang="ru-RU" dirty="0" smtClean="0"/>
              <a:t>где </a:t>
            </a:r>
            <a:r>
              <a:rPr lang="ru-RU" dirty="0" err="1"/>
              <a:t>γэ</a:t>
            </a:r>
            <a:r>
              <a:rPr lang="ru-RU" dirty="0"/>
              <a:t> — энергетический выход люминесценции, определяющий </a:t>
            </a:r>
            <a:r>
              <a:rPr lang="ru-RU" dirty="0" smtClean="0"/>
              <a:t>долю энергии </a:t>
            </a:r>
            <a:r>
              <a:rPr lang="ru-RU" dirty="0"/>
              <a:t>электронного пучка, возбуждающего экран, которая </a:t>
            </a:r>
            <a:r>
              <a:rPr lang="ru-RU" dirty="0" smtClean="0"/>
              <a:t>выделяется </a:t>
            </a:r>
            <a:r>
              <a:rPr lang="ru-RU" dirty="0"/>
              <a:t>в виде световых квантов; V (λ) — кривая </a:t>
            </a:r>
            <a:r>
              <a:rPr lang="ru-RU" dirty="0" err="1"/>
              <a:t>видности</a:t>
            </a:r>
            <a:r>
              <a:rPr lang="ru-RU" dirty="0"/>
              <a:t> глаза; p(λ) —</a:t>
            </a:r>
            <a:r>
              <a:rPr lang="ru-RU" dirty="0" smtClean="0"/>
              <a:t>относительная </a:t>
            </a:r>
            <a:r>
              <a:rPr lang="ru-RU" dirty="0"/>
              <a:t>спектральная интенсивность излучения экрана. </a:t>
            </a:r>
          </a:p>
          <a:p>
            <a:pPr algn="just"/>
            <a:r>
              <a:rPr lang="ru-RU" dirty="0" smtClean="0"/>
              <a:t>Для </a:t>
            </a:r>
            <a:r>
              <a:rPr lang="ru-RU" dirty="0"/>
              <a:t>экранов из отечественного </a:t>
            </a:r>
            <a:r>
              <a:rPr lang="ru-RU" dirty="0" err="1" smtClean="0"/>
              <a:t>катодолюминофора</a:t>
            </a:r>
            <a:r>
              <a:rPr lang="ru-RU" dirty="0" smtClean="0"/>
              <a:t> К-67 желто-зеленого цвета (зарубежный </a:t>
            </a:r>
            <a:r>
              <a:rPr lang="ru-RU" dirty="0"/>
              <a:t>аналог Р20) величина спектрального </a:t>
            </a:r>
            <a:r>
              <a:rPr lang="ru-RU" dirty="0" smtClean="0"/>
              <a:t>соответствия излучаемого света и чувствительности глаза близка </a:t>
            </a:r>
            <a:r>
              <a:rPr lang="ru-RU" dirty="0"/>
              <a:t>к 0,7. Экраны из этого люминофора в ЭОП при </a:t>
            </a:r>
            <a:r>
              <a:rPr lang="ru-RU" dirty="0" smtClean="0"/>
              <a:t>энергии электронного </a:t>
            </a:r>
            <a:r>
              <a:rPr lang="ru-RU" dirty="0"/>
              <a:t>пучка 12–15 кэВ имеют светоотдачу </a:t>
            </a:r>
            <a:r>
              <a:rPr lang="ru-RU" dirty="0" smtClean="0"/>
              <a:t>45–50 </a:t>
            </a:r>
            <a:r>
              <a:rPr lang="ru-RU" dirty="0"/>
              <a:t>лм/Вт. Энергетический выход таких экранов составляет </a:t>
            </a:r>
            <a:r>
              <a:rPr lang="ru-RU" dirty="0" smtClean="0"/>
              <a:t>около </a:t>
            </a:r>
            <a:r>
              <a:rPr lang="ru-RU" dirty="0"/>
              <a:t>15%. У экранов из сульфидных </a:t>
            </a:r>
            <a:r>
              <a:rPr lang="ru-RU" dirty="0" err="1"/>
              <a:t>катодолюминофоров</a:t>
            </a:r>
            <a:r>
              <a:rPr lang="ru-RU" dirty="0"/>
              <a:t> синего </a:t>
            </a:r>
            <a:r>
              <a:rPr lang="ru-RU" dirty="0" smtClean="0"/>
              <a:t>свечения </a:t>
            </a:r>
            <a:r>
              <a:rPr lang="ru-RU" dirty="0"/>
              <a:t>энергетический выход достигает 20%. Светоотдача экранов </a:t>
            </a:r>
            <a:r>
              <a:rPr lang="ru-RU" dirty="0" smtClean="0"/>
              <a:t>из таких </a:t>
            </a:r>
            <a:r>
              <a:rPr lang="ru-RU" dirty="0" err="1"/>
              <a:t>катодолюминофоров</a:t>
            </a:r>
            <a:r>
              <a:rPr lang="ru-RU" dirty="0"/>
              <a:t> </a:t>
            </a:r>
            <a:r>
              <a:rPr lang="ru-RU" dirty="0" smtClean="0"/>
              <a:t>мала </a:t>
            </a:r>
            <a:r>
              <a:rPr lang="ru-RU" dirty="0"/>
              <a:t>из-за низкого </a:t>
            </a:r>
            <a:r>
              <a:rPr lang="ru-RU" dirty="0" smtClean="0"/>
              <a:t>спектрального соответствия </a:t>
            </a:r>
            <a:r>
              <a:rPr lang="ru-RU" dirty="0"/>
              <a:t>спектральной чувствительности глаза. </a:t>
            </a:r>
          </a:p>
          <a:p>
            <a:pPr algn="just"/>
            <a:endParaRPr lang="ru-RU" dirty="0"/>
          </a:p>
          <a:p>
            <a:pPr algn="just"/>
            <a:endParaRPr lang="ru-RU" dirty="0"/>
          </a:p>
        </p:txBody>
      </p:sp>
      <p:pic>
        <p:nvPicPr>
          <p:cNvPr id="3076" name="Picture 4"/>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100000"/>
                    </a14:imgEffect>
                    <a14:imgEffect>
                      <a14:brightnessContrast bright="2000" contrast="-6000"/>
                    </a14:imgEffect>
                  </a14:imgLayer>
                </a14:imgProps>
              </a:ext>
              <a:ext uri="{28A0092B-C50C-407E-A947-70E740481C1C}">
                <a14:useLocalDpi xmlns:a14="http://schemas.microsoft.com/office/drawing/2010/main" val="0"/>
              </a:ext>
            </a:extLst>
          </a:blip>
          <a:srcRect/>
          <a:stretch>
            <a:fillRect/>
          </a:stretch>
        </p:blipFill>
        <p:spPr bwMode="auto">
          <a:xfrm>
            <a:off x="3059831" y="1556792"/>
            <a:ext cx="3580597" cy="936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9675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539552" y="404664"/>
            <a:ext cx="8229600" cy="4525963"/>
          </a:xfrm>
        </p:spPr>
        <p:txBody>
          <a:bodyPr>
            <a:normAutofit fontScale="55000" lnSpcReduction="20000"/>
          </a:bodyPr>
          <a:lstStyle/>
          <a:p>
            <a:pPr algn="just"/>
            <a:r>
              <a:rPr lang="ru-RU" dirty="0" smtClean="0"/>
              <a:t>Используемые </a:t>
            </a:r>
            <a:r>
              <a:rPr lang="ru-RU" dirty="0" err="1" smtClean="0"/>
              <a:t>катодолюминофоры</a:t>
            </a:r>
            <a:r>
              <a:rPr lang="ru-RU" dirty="0" smtClean="0"/>
              <a:t> </a:t>
            </a:r>
            <a:r>
              <a:rPr lang="ru-RU" dirty="0"/>
              <a:t>КС-527 и Р20 имеют размер частиц от </a:t>
            </a:r>
            <a:r>
              <a:rPr lang="ru-RU" dirty="0" smtClean="0"/>
              <a:t>1 </a:t>
            </a:r>
            <a:r>
              <a:rPr lang="ru-RU" dirty="0"/>
              <a:t>до </a:t>
            </a:r>
            <a:r>
              <a:rPr lang="ru-RU" dirty="0" smtClean="0"/>
              <a:t>3 (5) </a:t>
            </a:r>
            <a:r>
              <a:rPr lang="ru-RU" dirty="0"/>
              <a:t>мкм, а </a:t>
            </a:r>
            <a:r>
              <a:rPr lang="ru-RU" dirty="0" smtClean="0"/>
              <a:t>самые последние </a:t>
            </a:r>
            <a:r>
              <a:rPr lang="ru-RU" dirty="0" err="1"/>
              <a:t>катодолюминофоры</a:t>
            </a:r>
            <a:r>
              <a:rPr lang="ru-RU" dirty="0"/>
              <a:t> КФЛ-544 и </a:t>
            </a:r>
            <a:r>
              <a:rPr lang="ru-RU" dirty="0" smtClean="0"/>
              <a:t>Р43, Р45 </a:t>
            </a:r>
            <a:r>
              <a:rPr lang="ru-RU" dirty="0"/>
              <a:t>— в пределах от </a:t>
            </a:r>
            <a:r>
              <a:rPr lang="ru-RU" dirty="0" smtClean="0"/>
              <a:t>1 до </a:t>
            </a:r>
            <a:r>
              <a:rPr lang="ru-RU" dirty="0"/>
              <a:t>2 мкм. Толщину номинального слоя </a:t>
            </a:r>
            <a:r>
              <a:rPr lang="ru-RU" dirty="0" err="1"/>
              <a:t>катодолюминофора</a:t>
            </a:r>
            <a:r>
              <a:rPr lang="ru-RU" dirty="0"/>
              <a:t> </a:t>
            </a:r>
            <a:r>
              <a:rPr lang="ru-RU" dirty="0" smtClean="0"/>
              <a:t>приблизительно </a:t>
            </a:r>
            <a:r>
              <a:rPr lang="ru-RU" dirty="0"/>
              <a:t>можно оценить, умножив на 1,5 средний размер частиц. </a:t>
            </a:r>
            <a:endParaRPr lang="ru-RU" dirty="0" smtClean="0"/>
          </a:p>
          <a:p>
            <a:pPr algn="just"/>
            <a:endParaRPr lang="ru-RU" dirty="0"/>
          </a:p>
          <a:p>
            <a:pPr algn="just"/>
            <a:r>
              <a:rPr lang="ru-RU" dirty="0" smtClean="0"/>
              <a:t>Если провести </a:t>
            </a:r>
            <a:r>
              <a:rPr lang="ru-RU" dirty="0"/>
              <a:t>сравнение эффективности различных типов </a:t>
            </a:r>
            <a:r>
              <a:rPr lang="ru-RU" dirty="0" err="1"/>
              <a:t>катодолюминофо</a:t>
            </a:r>
            <a:r>
              <a:rPr lang="ru-RU" dirty="0"/>
              <a:t>-</a:t>
            </a:r>
          </a:p>
          <a:p>
            <a:pPr algn="just"/>
            <a:r>
              <a:rPr lang="ru-RU" dirty="0"/>
              <a:t>ров, то эффективность </a:t>
            </a:r>
            <a:r>
              <a:rPr lang="ru-RU" dirty="0" err="1"/>
              <a:t>катодолюминофоров</a:t>
            </a:r>
            <a:r>
              <a:rPr lang="ru-RU" dirty="0"/>
              <a:t> типа К-71 и Р22 (G) </a:t>
            </a:r>
            <a:r>
              <a:rPr lang="ru-RU" dirty="0" smtClean="0"/>
              <a:t>на 10</a:t>
            </a:r>
            <a:r>
              <a:rPr lang="ru-RU" dirty="0"/>
              <a:t>% выше, чем КФЛ-544 и Р43 и приблизительно на 20% выше, </a:t>
            </a:r>
            <a:r>
              <a:rPr lang="ru-RU" dirty="0" smtClean="0"/>
              <a:t>чем  КС-527 </a:t>
            </a:r>
            <a:r>
              <a:rPr lang="ru-RU" dirty="0"/>
              <a:t>и Р20</a:t>
            </a:r>
            <a:r>
              <a:rPr lang="ru-RU" dirty="0" smtClean="0"/>
              <a:t>.</a:t>
            </a:r>
          </a:p>
          <a:p>
            <a:pPr algn="just"/>
            <a:endParaRPr lang="ru-RU" dirty="0"/>
          </a:p>
          <a:p>
            <a:pPr algn="just"/>
            <a:r>
              <a:rPr lang="ru-RU" dirty="0"/>
              <a:t>Проведенные исследования, направленные на увеличение </a:t>
            </a:r>
            <a:r>
              <a:rPr lang="ru-RU" dirty="0" smtClean="0"/>
              <a:t>пространственного </a:t>
            </a:r>
            <a:r>
              <a:rPr lang="ru-RU" dirty="0"/>
              <a:t>разрешения ЭОП, обосновали оптимальные параметры </a:t>
            </a:r>
            <a:r>
              <a:rPr lang="ru-RU" dirty="0" smtClean="0"/>
              <a:t>катодолюминесцентных </a:t>
            </a:r>
            <a:r>
              <a:rPr lang="ru-RU" dirty="0"/>
              <a:t>экранов ЭОП: </a:t>
            </a:r>
            <a:endParaRPr lang="ru-RU" dirty="0" smtClean="0"/>
          </a:p>
          <a:p>
            <a:pPr algn="just"/>
            <a:r>
              <a:rPr lang="ru-RU" dirty="0" smtClean="0"/>
              <a:t>номинальный </a:t>
            </a:r>
            <a:r>
              <a:rPr lang="ru-RU" dirty="0"/>
              <a:t>размер частиц </a:t>
            </a:r>
            <a:r>
              <a:rPr lang="ru-RU" dirty="0" smtClean="0"/>
              <a:t>должен быть </a:t>
            </a:r>
            <a:r>
              <a:rPr lang="ru-RU" dirty="0"/>
              <a:t>уменьшен до </a:t>
            </a:r>
            <a:r>
              <a:rPr lang="ru-RU" dirty="0" smtClean="0"/>
              <a:t>1 </a:t>
            </a:r>
            <a:r>
              <a:rPr lang="ru-RU" dirty="0"/>
              <a:t>мкм, </a:t>
            </a:r>
            <a:endParaRPr lang="ru-RU" dirty="0" smtClean="0"/>
          </a:p>
          <a:p>
            <a:pPr algn="just"/>
            <a:r>
              <a:rPr lang="ru-RU" dirty="0" smtClean="0"/>
              <a:t>толщина </a:t>
            </a:r>
            <a:r>
              <a:rPr lang="ru-RU" dirty="0"/>
              <a:t>слоя </a:t>
            </a:r>
            <a:r>
              <a:rPr lang="ru-RU" dirty="0" err="1"/>
              <a:t>алюминирования</a:t>
            </a:r>
            <a:r>
              <a:rPr lang="ru-RU" dirty="0"/>
              <a:t> </a:t>
            </a:r>
            <a:r>
              <a:rPr lang="ru-RU" dirty="0" smtClean="0"/>
              <a:t>должна быть </a:t>
            </a:r>
            <a:r>
              <a:rPr lang="ru-RU" dirty="0"/>
              <a:t>уменьшена от 100 </a:t>
            </a:r>
            <a:r>
              <a:rPr lang="ru-RU" dirty="0" err="1"/>
              <a:t>нм</a:t>
            </a:r>
            <a:r>
              <a:rPr lang="ru-RU" dirty="0"/>
              <a:t> до менее 75 </a:t>
            </a:r>
            <a:r>
              <a:rPr lang="ru-RU" dirty="0" err="1" smtClean="0"/>
              <a:t>нм</a:t>
            </a:r>
            <a:r>
              <a:rPr lang="ru-RU" dirty="0" smtClean="0"/>
              <a:t>,</a:t>
            </a:r>
          </a:p>
          <a:p>
            <a:pPr algn="just"/>
            <a:r>
              <a:rPr lang="ru-RU" dirty="0" smtClean="0"/>
              <a:t> </a:t>
            </a:r>
            <a:r>
              <a:rPr lang="ru-RU" dirty="0"/>
              <a:t>ускоряющее </a:t>
            </a:r>
            <a:r>
              <a:rPr lang="ru-RU" dirty="0" smtClean="0"/>
              <a:t>напряжение </a:t>
            </a:r>
            <a:r>
              <a:rPr lang="ru-RU" dirty="0"/>
              <a:t>должно быть уменьшено с 6000 В до 4200 В.</a:t>
            </a:r>
          </a:p>
        </p:txBody>
      </p:sp>
    </p:spTree>
    <p:extLst>
      <p:ext uri="{BB962C8B-B14F-4D97-AF65-F5344CB8AC3E}">
        <p14:creationId xmlns:p14="http://schemas.microsoft.com/office/powerpoint/2010/main" val="2226117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7859216" cy="706090"/>
          </a:xfrm>
        </p:spPr>
        <p:txBody>
          <a:bodyPr>
            <a:noAutofit/>
          </a:bodyPr>
          <a:lstStyle/>
          <a:p>
            <a:r>
              <a:rPr lang="ru-RU" sz="2800" dirty="0">
                <a:latin typeface="Times New Roman" pitchFamily="18" charset="0"/>
                <a:cs typeface="Times New Roman" pitchFamily="18" charset="0"/>
              </a:rPr>
              <a:t>временные характеристики различных </a:t>
            </a:r>
            <a:r>
              <a:rPr lang="ru-RU" sz="2800" dirty="0" err="1" smtClean="0">
                <a:latin typeface="Times New Roman" pitchFamily="18" charset="0"/>
                <a:cs typeface="Times New Roman" pitchFamily="18" charset="0"/>
              </a:rPr>
              <a:t>катодолюминофоров</a:t>
            </a:r>
            <a:endParaRPr lang="ru-RU" sz="2800" dirty="0">
              <a:latin typeface="Times New Roman" pitchFamily="18" charset="0"/>
              <a:cs typeface="Times New Roman" pitchFamily="18" charset="0"/>
            </a:endParaRPr>
          </a:p>
        </p:txBody>
      </p:sp>
      <p:sp>
        <p:nvSpPr>
          <p:cNvPr id="3" name="Объект 2"/>
          <p:cNvSpPr>
            <a:spLocks noGrp="1"/>
          </p:cNvSpPr>
          <p:nvPr>
            <p:ph idx="1"/>
          </p:nvPr>
        </p:nvSpPr>
        <p:spPr>
          <a:xfrm>
            <a:off x="251520" y="1196752"/>
            <a:ext cx="5472608" cy="4929411"/>
          </a:xfrm>
        </p:spPr>
        <p:txBody>
          <a:bodyPr>
            <a:normAutofit/>
          </a:bodyPr>
          <a:lstStyle/>
          <a:p>
            <a:pPr marL="0" indent="0">
              <a:buNone/>
            </a:pPr>
            <a:r>
              <a:rPr lang="ru-RU" sz="1600" dirty="0" smtClean="0"/>
              <a:t>Для прицелов </a:t>
            </a:r>
            <a:r>
              <a:rPr lang="ru-RU" sz="1600" dirty="0"/>
              <a:t>ночного видения </a:t>
            </a:r>
            <a:r>
              <a:rPr lang="ru-RU" sz="1600" dirty="0" smtClean="0"/>
              <a:t>используются </a:t>
            </a:r>
            <a:r>
              <a:rPr lang="ru-RU" sz="1600" dirty="0" err="1" smtClean="0"/>
              <a:t>катодолюминофоры</a:t>
            </a:r>
            <a:r>
              <a:rPr lang="ru-RU" sz="1600" dirty="0" smtClean="0"/>
              <a:t> с </a:t>
            </a:r>
            <a:r>
              <a:rPr lang="ru-RU" sz="1600" dirty="0"/>
              <a:t>очень </a:t>
            </a:r>
            <a:r>
              <a:rPr lang="ru-RU" sz="1600" dirty="0" smtClean="0"/>
              <a:t>большой постоянной времени</a:t>
            </a:r>
            <a:r>
              <a:rPr lang="ru-RU" sz="1600" dirty="0"/>
              <a:t>, поэтому они </a:t>
            </a:r>
            <a:r>
              <a:rPr lang="ru-RU" sz="1600" dirty="0" smtClean="0"/>
              <a:t>обладают </a:t>
            </a:r>
            <a:r>
              <a:rPr lang="ru-RU" sz="1600" dirty="0"/>
              <a:t>самым низким быстродействием. </a:t>
            </a:r>
          </a:p>
          <a:p>
            <a:pPr marL="0" indent="0">
              <a:buNone/>
            </a:pPr>
            <a:endParaRPr lang="ru-RU" sz="1600" dirty="0" smtClean="0"/>
          </a:p>
          <a:p>
            <a:pPr marL="0" indent="0">
              <a:buNone/>
            </a:pPr>
            <a:r>
              <a:rPr lang="ru-RU" sz="1600" dirty="0" smtClean="0"/>
              <a:t>Для инверторных </a:t>
            </a:r>
            <a:r>
              <a:rPr lang="ru-RU" sz="1600" dirty="0"/>
              <a:t>ЭОП были специально разработаны </a:t>
            </a:r>
            <a:r>
              <a:rPr lang="ru-RU" sz="1600" dirty="0" err="1"/>
              <a:t>катодолюминофоры</a:t>
            </a:r>
            <a:r>
              <a:rPr lang="ru-RU" sz="1600" dirty="0" smtClean="0"/>
              <a:t>: отечественный </a:t>
            </a:r>
            <a:r>
              <a:rPr lang="ru-RU" sz="1600" dirty="0"/>
              <a:t>типа К-67 и зарубежный аналог типа Р1 (с </a:t>
            </a:r>
            <a:r>
              <a:rPr lang="ru-RU" sz="1600" dirty="0" err="1" smtClean="0"/>
              <a:t>большимбыстродействием</a:t>
            </a:r>
            <a:r>
              <a:rPr lang="ru-RU" sz="1600" dirty="0"/>
              <a:t>) и отечественный типа КС-528 и зарубежный </a:t>
            </a:r>
            <a:r>
              <a:rPr lang="ru-RU" sz="1600" dirty="0" smtClean="0"/>
              <a:t>аналог типа </a:t>
            </a:r>
            <a:r>
              <a:rPr lang="ru-RU" sz="1600" dirty="0"/>
              <a:t>Р39 (с малым быстродействием</a:t>
            </a:r>
            <a:r>
              <a:rPr lang="ru-RU" sz="1600" dirty="0" smtClean="0"/>
              <a:t>).</a:t>
            </a:r>
          </a:p>
          <a:p>
            <a:pPr marL="0" indent="0">
              <a:buNone/>
            </a:pPr>
            <a:endParaRPr lang="ru-RU" sz="1600" dirty="0" smtClean="0"/>
          </a:p>
          <a:p>
            <a:pPr marL="0" indent="0">
              <a:buNone/>
            </a:pPr>
            <a:r>
              <a:rPr lang="ru-RU" sz="1600" dirty="0" smtClean="0"/>
              <a:t> </a:t>
            </a:r>
            <a:r>
              <a:rPr lang="ru-RU" sz="1600" dirty="0"/>
              <a:t>Для экранов ЭОП с </a:t>
            </a:r>
            <a:r>
              <a:rPr lang="ru-RU" sz="1600" dirty="0" smtClean="0"/>
              <a:t>планарной фокусировкой</a:t>
            </a:r>
            <a:r>
              <a:rPr lang="ru-RU" sz="1600" dirty="0"/>
              <a:t>, которые разрабатывались для очков ночного </a:t>
            </a:r>
            <a:r>
              <a:rPr lang="ru-RU" sz="1600" dirty="0" smtClean="0"/>
              <a:t>видения  для авиации, использовались </a:t>
            </a:r>
            <a:r>
              <a:rPr lang="ru-RU" sz="1600" dirty="0" err="1"/>
              <a:t>катодолюминофоры</a:t>
            </a:r>
            <a:r>
              <a:rPr lang="ru-RU" sz="1600" dirty="0"/>
              <a:t> с большим </a:t>
            </a:r>
            <a:r>
              <a:rPr lang="ru-RU" sz="1600" dirty="0" smtClean="0"/>
              <a:t>быстродействием, так как необходимо обеспечить оператору  быстрый просмотр окружающего </a:t>
            </a:r>
            <a:r>
              <a:rPr lang="ru-RU" sz="1600" dirty="0"/>
              <a:t>пространства. В первоначальных разработках для </a:t>
            </a:r>
            <a:r>
              <a:rPr lang="ru-RU" sz="1600" dirty="0" smtClean="0"/>
              <a:t>ОНВ использовались </a:t>
            </a:r>
            <a:r>
              <a:rPr lang="ru-RU" sz="1600" dirty="0" err="1"/>
              <a:t>катодолюминофоры</a:t>
            </a:r>
            <a:r>
              <a:rPr lang="ru-RU" sz="1600" dirty="0"/>
              <a:t>: отечественный типа КС-525 и </a:t>
            </a:r>
            <a:r>
              <a:rPr lang="ru-RU" sz="1600" dirty="0" smtClean="0"/>
              <a:t>зарубежный </a:t>
            </a:r>
            <a:r>
              <a:rPr lang="ru-RU" sz="1600" dirty="0"/>
              <a:t>аналог типа </a:t>
            </a:r>
            <a:r>
              <a:rPr lang="ru-RU" sz="1600" dirty="0" smtClean="0"/>
              <a:t>Р24. </a:t>
            </a:r>
            <a:r>
              <a:rPr lang="ru-RU" sz="1600" dirty="0"/>
              <a:t>Позднее они были заменены на  отечественный типа КС-527 и </a:t>
            </a:r>
            <a:r>
              <a:rPr lang="ru-RU" sz="1600" dirty="0" smtClean="0"/>
              <a:t>зарубежный Р20 </a:t>
            </a:r>
            <a:endParaRPr lang="ru-RU" sz="16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908720"/>
            <a:ext cx="3897213" cy="3001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3280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332656"/>
            <a:ext cx="8075240" cy="648072"/>
          </a:xfrm>
        </p:spPr>
        <p:txBody>
          <a:bodyPr>
            <a:normAutofit/>
          </a:bodyPr>
          <a:lstStyle/>
          <a:p>
            <a:r>
              <a:rPr lang="ru-RU" sz="2400" dirty="0"/>
              <a:t>Выходной волоконно-оптический элемент ЭОП</a:t>
            </a:r>
          </a:p>
        </p:txBody>
      </p:sp>
      <p:sp>
        <p:nvSpPr>
          <p:cNvPr id="3" name="Объект 2"/>
          <p:cNvSpPr>
            <a:spLocks noGrp="1"/>
          </p:cNvSpPr>
          <p:nvPr>
            <p:ph idx="1"/>
          </p:nvPr>
        </p:nvSpPr>
        <p:spPr>
          <a:xfrm>
            <a:off x="323528" y="1196752"/>
            <a:ext cx="8640960" cy="4929411"/>
          </a:xfrm>
        </p:spPr>
        <p:txBody>
          <a:bodyPr>
            <a:normAutofit fontScale="77500" lnSpcReduction="20000"/>
          </a:bodyPr>
          <a:lstStyle/>
          <a:p>
            <a:pPr algn="just"/>
            <a:r>
              <a:rPr lang="ru-RU" dirty="0"/>
              <a:t> </a:t>
            </a:r>
            <a:r>
              <a:rPr lang="ru-RU" sz="1900" dirty="0"/>
              <a:t>Самым </a:t>
            </a:r>
            <a:r>
              <a:rPr lang="ru-RU" sz="1900" dirty="0" smtClean="0"/>
              <a:t>распространенным </a:t>
            </a:r>
            <a:r>
              <a:rPr lang="ru-RU" sz="1900" dirty="0"/>
              <a:t>типом является так называемый «прямой» </a:t>
            </a:r>
            <a:r>
              <a:rPr lang="ru-RU" sz="1900" dirty="0" smtClean="0"/>
              <a:t>волоконно-оптический элемент, </a:t>
            </a:r>
            <a:r>
              <a:rPr lang="ru-RU" sz="1900" dirty="0"/>
              <a:t>выходная поверхность которого </a:t>
            </a:r>
            <a:r>
              <a:rPr lang="ru-RU" sz="1900" dirty="0" smtClean="0"/>
              <a:t>может </a:t>
            </a:r>
            <a:r>
              <a:rPr lang="ru-RU" sz="1900" dirty="0"/>
              <a:t>быть плоской — для стыковки с другими элементами (например</a:t>
            </a:r>
            <a:r>
              <a:rPr lang="ru-RU" sz="1900" dirty="0" smtClean="0"/>
              <a:t>, с </a:t>
            </a:r>
            <a:r>
              <a:rPr lang="ru-RU" sz="1900" dirty="0"/>
              <a:t>ПЗС- или КМОП-матрицей) или сферической — для упрощения </a:t>
            </a:r>
            <a:r>
              <a:rPr lang="ru-RU" sz="1900" dirty="0" smtClean="0"/>
              <a:t>проектирования </a:t>
            </a:r>
            <a:r>
              <a:rPr lang="ru-RU" sz="1900" dirty="0"/>
              <a:t>окуляров. В качестве выходного </a:t>
            </a:r>
            <a:r>
              <a:rPr lang="ru-RU" sz="1900" dirty="0" smtClean="0"/>
              <a:t>волоконно-оптического элемента </a:t>
            </a:r>
            <a:r>
              <a:rPr lang="ru-RU" sz="1900" dirty="0"/>
              <a:t>могут использоваться так называемые </a:t>
            </a:r>
            <a:r>
              <a:rPr lang="ru-RU" sz="1900" dirty="0" smtClean="0"/>
              <a:t>волоконно-оптические </a:t>
            </a:r>
            <a:r>
              <a:rPr lang="ru-RU" sz="1900" dirty="0" err="1" smtClean="0"/>
              <a:t>фоконы</a:t>
            </a:r>
            <a:r>
              <a:rPr lang="ru-RU" sz="1900" dirty="0" smtClean="0"/>
              <a:t> </a:t>
            </a:r>
            <a:r>
              <a:rPr lang="ru-RU" sz="1900" dirty="0"/>
              <a:t>с уменьшением размера выходного изображения для </a:t>
            </a:r>
            <a:r>
              <a:rPr lang="ru-RU" sz="1900" dirty="0" smtClean="0"/>
              <a:t>стыковки с </a:t>
            </a:r>
            <a:r>
              <a:rPr lang="ru-RU" sz="1900" dirty="0"/>
              <a:t>ПЗС- или КМОП-матрицей, а также с увеличением </a:t>
            </a:r>
            <a:r>
              <a:rPr lang="ru-RU" sz="1900" dirty="0" smtClean="0"/>
              <a:t>изображения для бинокулярных приборов ночного видения транспортных средств.</a:t>
            </a:r>
          </a:p>
          <a:p>
            <a:pPr algn="just"/>
            <a:endParaRPr lang="ru-RU" sz="1900" dirty="0"/>
          </a:p>
          <a:p>
            <a:pPr algn="just"/>
            <a:endParaRPr lang="ru-RU" sz="1900" dirty="0" smtClean="0"/>
          </a:p>
          <a:p>
            <a:pPr algn="just"/>
            <a:endParaRPr lang="ru-RU" sz="1900" dirty="0"/>
          </a:p>
          <a:p>
            <a:pPr algn="just"/>
            <a:endParaRPr lang="ru-RU" sz="1900" dirty="0" smtClean="0"/>
          </a:p>
          <a:p>
            <a:pPr algn="just"/>
            <a:endParaRPr lang="ru-RU" sz="1900" dirty="0" smtClean="0"/>
          </a:p>
          <a:p>
            <a:pPr algn="just"/>
            <a:endParaRPr lang="ru-RU" sz="1900" dirty="0"/>
          </a:p>
          <a:p>
            <a:pPr algn="just"/>
            <a:endParaRPr lang="ru-RU" sz="1900" dirty="0" smtClean="0"/>
          </a:p>
          <a:p>
            <a:pPr algn="just"/>
            <a:endParaRPr lang="ru-RU" sz="1900" dirty="0" smtClean="0"/>
          </a:p>
          <a:p>
            <a:pPr algn="just"/>
            <a:endParaRPr lang="ru-RU" sz="1900" dirty="0"/>
          </a:p>
          <a:p>
            <a:pPr algn="just"/>
            <a:endParaRPr lang="ru-RU" sz="1900" dirty="0" smtClean="0"/>
          </a:p>
          <a:p>
            <a:pPr algn="just"/>
            <a:r>
              <a:rPr lang="ru-RU" sz="1900" dirty="0" smtClean="0"/>
              <a:t>Системы </a:t>
            </a:r>
            <a:r>
              <a:rPr lang="ru-RU" sz="1900" dirty="0"/>
              <a:t>ночного видения, состоящие из объектива, </a:t>
            </a:r>
            <a:r>
              <a:rPr lang="ru-RU" sz="1900" dirty="0" smtClean="0"/>
              <a:t>формирующего на </a:t>
            </a:r>
            <a:r>
              <a:rPr lang="ru-RU" sz="1900" dirty="0"/>
              <a:t>фотокатоде ЭОП перевернутое изображение, ЭОП с планарной </a:t>
            </a:r>
            <a:r>
              <a:rPr lang="ru-RU" sz="1900" dirty="0" smtClean="0"/>
              <a:t>фокусировкой </a:t>
            </a:r>
            <a:r>
              <a:rPr lang="ru-RU" sz="1900" dirty="0"/>
              <a:t>и стандартного окуляра, должны содержать элемент, </a:t>
            </a:r>
            <a:r>
              <a:rPr lang="ru-RU" sz="1900" dirty="0" smtClean="0"/>
              <a:t>который </a:t>
            </a:r>
            <a:r>
              <a:rPr lang="ru-RU" sz="1900" dirty="0"/>
              <a:t>повторно инвертировал бы изображение. Обычно данный </a:t>
            </a:r>
            <a:r>
              <a:rPr lang="ru-RU" sz="1900" dirty="0" smtClean="0"/>
              <a:t>разворот </a:t>
            </a:r>
            <a:r>
              <a:rPr lang="ru-RU" sz="1900" dirty="0"/>
              <a:t>осуществляется волоконно-оптическим инвертором («</a:t>
            </a:r>
            <a:r>
              <a:rPr lang="ru-RU" sz="1900" dirty="0" err="1"/>
              <a:t>твистером</a:t>
            </a:r>
            <a:r>
              <a:rPr lang="ru-RU" sz="1900" dirty="0" smtClean="0"/>
              <a:t>»), который </a:t>
            </a:r>
            <a:r>
              <a:rPr lang="ru-RU" sz="1900" dirty="0"/>
              <a:t>разворачивает изображение на 180◦ от одного конца к </a:t>
            </a:r>
            <a:r>
              <a:rPr lang="ru-RU" sz="1900" dirty="0" smtClean="0"/>
              <a:t>другому. Длина </a:t>
            </a:r>
            <a:r>
              <a:rPr lang="ru-RU" sz="1900" dirty="0"/>
              <a:t>данного «</a:t>
            </a:r>
            <a:r>
              <a:rPr lang="ru-RU" sz="1900" dirty="0" err="1"/>
              <a:t>твистера</a:t>
            </a:r>
            <a:r>
              <a:rPr lang="ru-RU" sz="1900" dirty="0"/>
              <a:t>» не превышает 25 мм</a:t>
            </a:r>
            <a:endParaRPr lang="ru-RU" sz="1900" dirty="0" smtClean="0"/>
          </a:p>
          <a:p>
            <a:pPr algn="just"/>
            <a:endParaRPr lang="ru-RU" sz="1900" dirty="0" smtClean="0"/>
          </a:p>
          <a:p>
            <a:pPr algn="just"/>
            <a:endParaRPr lang="ru-RU" sz="1900" dirty="0" smtClean="0"/>
          </a:p>
          <a:p>
            <a:pPr algn="just"/>
            <a:endParaRPr lang="ru-RU" sz="1900" dirty="0"/>
          </a:p>
          <a:p>
            <a:endParaRPr lang="ru-RU" dirty="0" smtClean="0"/>
          </a:p>
          <a:p>
            <a:endParaRPr lang="ru-RU" dirty="0"/>
          </a:p>
          <a:p>
            <a:endParaRPr lang="ru-RU" dirty="0"/>
          </a:p>
          <a:p>
            <a:endParaRPr lang="ru-RU"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2636912"/>
            <a:ext cx="3067050" cy="1409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1779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188640"/>
            <a:ext cx="8229600" cy="5937523"/>
          </a:xfrm>
        </p:spPr>
        <p:txBody>
          <a:bodyPr/>
          <a:lstStyle/>
          <a:p>
            <a:r>
              <a:rPr lang="ru-RU" sz="2000" dirty="0"/>
              <a:t>Телевизионные модули на основе ЭОП III и III+ поколений: 1 —</a:t>
            </a:r>
          </a:p>
          <a:p>
            <a:r>
              <a:rPr lang="ru-RU" sz="2000" dirty="0"/>
              <a:t>стеклянное входное окно; 2 —фотокатод;3 — выходная </a:t>
            </a:r>
            <a:r>
              <a:rPr lang="ru-RU" sz="2000" dirty="0" smtClean="0"/>
              <a:t>волоконно-оптическая пластина</a:t>
            </a:r>
            <a:r>
              <a:rPr lang="ru-RU" sz="2000" dirty="0"/>
              <a:t>; 4 — ПЗС- или КМОП-матрица; 5 — волоконно-оптический </a:t>
            </a:r>
            <a:r>
              <a:rPr lang="ru-RU" sz="2000" dirty="0" err="1"/>
              <a:t>фокон</a:t>
            </a:r>
            <a:r>
              <a:rPr lang="ru-RU" sz="2000" dirty="0" smtClean="0"/>
              <a:t>; 6 </a:t>
            </a:r>
            <a:r>
              <a:rPr lang="ru-RU" sz="2000" dirty="0"/>
              <a:t>—МКП;7 —</a:t>
            </a:r>
            <a:r>
              <a:rPr lang="ru-RU" sz="2000" dirty="0" smtClean="0"/>
              <a:t>ВИП</a:t>
            </a:r>
            <a:endParaRPr lang="ru-RU" sz="2000"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1838" y="2586038"/>
            <a:ext cx="4612530" cy="29905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2299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260648"/>
            <a:ext cx="8229600" cy="6192688"/>
          </a:xfrm>
        </p:spPr>
        <p:txBody>
          <a:bodyPr>
            <a:normAutofit fontScale="25000" lnSpcReduction="20000"/>
          </a:bodyPr>
          <a:lstStyle/>
          <a:p>
            <a:pPr lvl="0" algn="ctr"/>
            <a:r>
              <a:rPr lang="ru-RU" sz="4000" b="1" dirty="0"/>
              <a:t>Методы нанесения люминофора на экран</a:t>
            </a:r>
          </a:p>
          <a:p>
            <a:r>
              <a:rPr lang="ru-RU" sz="4000" dirty="0"/>
              <a:t>Сама технология изготовления УЭ состоит из нескольких этапов: нанесение на подложку слоя люминофора, нанесение органической пленки, нанесение проводящего слоя алюминия. При разных технологиях выполнения того или иного процесса могут возникать некоторые дополнительные процессы, такие как нанесение липкого слоя на подложку, закрепление люминофора и т.п. Рассмотрим первый из основных этапов — нанесение люминофора на подложку и варианты методов исполнения данной операции.</a:t>
            </a:r>
          </a:p>
          <a:p>
            <a:pPr lvl="1"/>
            <a:r>
              <a:rPr lang="ru-RU" sz="4000" b="1" dirty="0"/>
              <a:t>Метод осаждения</a:t>
            </a:r>
          </a:p>
          <a:p>
            <a:r>
              <a:rPr lang="ru-RU" sz="4000" dirty="0"/>
              <a:t>Методов осаждений существует множество, но все имеют одинаковые выходные параметры получаемого люминесцентного покрытия. Суть заключается в том, что из разнообразных растворов путем химических реакций, на образец осаждается суспензия люминофора, содержащаяся в данном растворе. </a:t>
            </a:r>
            <a:r>
              <a:rPr lang="ru-RU" sz="4000" dirty="0" smtClean="0"/>
              <a:t>Примеры:</a:t>
            </a:r>
            <a:endParaRPr lang="ru-RU" sz="4000" dirty="0"/>
          </a:p>
          <a:p>
            <a:r>
              <a:rPr lang="ru-RU" sz="4000" dirty="0"/>
              <a:t>Получение люминесцентного экрана путем осаждения суспензий люминофора </a:t>
            </a:r>
            <a:r>
              <a:rPr lang="ru-RU" sz="4000" i="1" dirty="0"/>
              <a:t>из водных растворов силиката калия</a:t>
            </a:r>
            <a:r>
              <a:rPr lang="ru-RU" sz="4000" dirty="0"/>
              <a:t> </a:t>
            </a:r>
            <a:r>
              <a:rPr lang="ru-RU" sz="4000" dirty="0" smtClean="0"/>
              <a:t> </a:t>
            </a:r>
            <a:r>
              <a:rPr lang="en-US" sz="4000" dirty="0" smtClean="0"/>
              <a:t>K</a:t>
            </a:r>
            <a:r>
              <a:rPr lang="en-US" sz="4000" baseline="-25000" dirty="0" smtClean="0"/>
              <a:t>2</a:t>
            </a:r>
            <a:r>
              <a:rPr lang="en-US" sz="4000" dirty="0" smtClean="0"/>
              <a:t>O x </a:t>
            </a:r>
            <a:r>
              <a:rPr lang="en-US" sz="4000" dirty="0" smtClean="0"/>
              <a:t>mSiO</a:t>
            </a:r>
            <a:r>
              <a:rPr lang="en-US" sz="4000" baseline="-25000" dirty="0" smtClean="0"/>
              <a:t>2</a:t>
            </a:r>
            <a:r>
              <a:rPr lang="en-US" sz="4000" dirty="0" smtClean="0"/>
              <a:t>) </a:t>
            </a:r>
            <a:r>
              <a:rPr lang="ru-RU" sz="4000" dirty="0" smtClean="0"/>
              <a:t>в </a:t>
            </a:r>
            <a:r>
              <a:rPr lang="ru-RU" sz="4000" dirty="0"/>
              <a:t>присутствии коагулирующего вещества</a:t>
            </a:r>
            <a:r>
              <a:rPr lang="ru-RU" sz="4000" dirty="0" smtClean="0"/>
              <a:t>.</a:t>
            </a:r>
            <a:endParaRPr lang="ru-RU" sz="4000" dirty="0"/>
          </a:p>
          <a:p>
            <a:r>
              <a:rPr lang="ru-RU" sz="4000" dirty="0"/>
              <a:t>Недостатком данного способа является очень низкое сцепление люминофорного покрытия со стеклянной подложкой, на которую он наносится. Помимо этого, суспензии, используемые для выполнения таких операций, являются агрегативно-неустойчивыми, а покрытия неравномерными, а зачастую ещё и рыхлыми.</a:t>
            </a:r>
          </a:p>
          <a:p>
            <a:r>
              <a:rPr lang="ru-RU" sz="4000" dirty="0"/>
              <a:t>Другим методом по типу осаждения является метод осаждения люминофора в гравитационном поле из суспензии </a:t>
            </a:r>
            <a:r>
              <a:rPr lang="ru-RU" sz="4000" i="1" dirty="0"/>
              <a:t>в водном растворе, содержащем полиметакриловой кислоты (ПМАК) и </a:t>
            </a:r>
            <a:r>
              <a:rPr lang="ru-RU" sz="4000" i="1" dirty="0" err="1"/>
              <a:t>триэтиламина</a:t>
            </a:r>
            <a:r>
              <a:rPr lang="ru-RU" sz="4000" i="1" dirty="0"/>
              <a:t> (ТЭА), </a:t>
            </a:r>
            <a:r>
              <a:rPr lang="ru-RU" sz="4000" dirty="0"/>
              <a:t>причем коагулирующее вещество нитрат стронция вносят в систему после осаждения люминофорных частиц на подложку и формирования люминесцентного слоя определенной удельной навески.</a:t>
            </a:r>
          </a:p>
          <a:p>
            <a:r>
              <a:rPr lang="ru-RU" sz="4000" dirty="0"/>
              <a:t>Недостатком этого способа является то, что получаемые покрытия являются неоднородными, имеют большую межэлементную неравномерность яркости свечения и низкую плотность упаковки частиц в большинстве из-за использования суспензий с широким фракционным распределением, в которых не редко происходят процессы агрегации.</a:t>
            </a:r>
          </a:p>
          <a:p>
            <a:pPr lvl="1"/>
            <a:r>
              <a:rPr lang="ru-RU" sz="4000" b="1" dirty="0"/>
              <a:t>Метод пульверизации и метод «</a:t>
            </a:r>
            <a:r>
              <a:rPr lang="ru-RU" sz="4000" b="1" dirty="0" err="1"/>
              <a:t>напудривания</a:t>
            </a:r>
            <a:r>
              <a:rPr lang="ru-RU" sz="4000" b="1" dirty="0"/>
              <a:t>»</a:t>
            </a:r>
          </a:p>
          <a:p>
            <a:r>
              <a:rPr lang="ru-RU" sz="4000" dirty="0"/>
              <a:t>Методы пульверизации (простого распыления) и </a:t>
            </a:r>
            <a:r>
              <a:rPr lang="ru-RU" sz="4000" dirty="0" err="1"/>
              <a:t>напудривания</a:t>
            </a:r>
            <a:r>
              <a:rPr lang="ru-RU" sz="4000" dirty="0"/>
              <a:t> на данный момент практически не используются в производстве. Причиной является </a:t>
            </a:r>
            <a:r>
              <a:rPr lang="ru-RU" sz="4000" dirty="0" err="1"/>
              <a:t>довльно</a:t>
            </a:r>
            <a:r>
              <a:rPr lang="ru-RU" sz="4000" dirty="0"/>
              <a:t> низкое и нестабильное качество получаемых люминесцентных покрытий.</a:t>
            </a:r>
          </a:p>
          <a:p>
            <a:r>
              <a:rPr lang="ru-RU" sz="4000" dirty="0"/>
              <a:t>Как и при методе пульверизации, так и при методе </a:t>
            </a:r>
            <a:r>
              <a:rPr lang="ru-RU" sz="4000" dirty="0" err="1"/>
              <a:t>напудривания</a:t>
            </a:r>
            <a:r>
              <a:rPr lang="ru-RU" sz="4000" dirty="0"/>
              <a:t>, на подложку необходимо нанести липкий слой лака, а после вручную с помощью кисточки или пульверизатора нанести слой люминофора</a:t>
            </a:r>
            <a:r>
              <a:rPr lang="ru-RU" sz="4000" dirty="0" smtClean="0"/>
              <a:t>..</a:t>
            </a:r>
            <a:endParaRPr lang="ru-RU" sz="4000" dirty="0"/>
          </a:p>
          <a:p>
            <a:r>
              <a:rPr lang="ru-RU" sz="4000" dirty="0"/>
              <a:t>Недостатками этих способов является неравномерность покрытий, получаемых из различного размера зерен люминофора, и, вследствие, высокая структурная неоднородность.</a:t>
            </a:r>
          </a:p>
          <a:p>
            <a:pPr lvl="1"/>
            <a:r>
              <a:rPr lang="ru-RU" sz="4000" b="1" dirty="0"/>
              <a:t>Метод фотопечати</a:t>
            </a:r>
          </a:p>
          <a:p>
            <a:r>
              <a:rPr lang="ru-RU" sz="4000" dirty="0"/>
              <a:t>Для данного метода делают суспензию люминофора нужного свечения в водно-спиртовом растворе поливинилового спирта. Суспензию наносят на экран поливом. Покрытие сушат, после этого засвечивают через фотографически полученную маску определенные места (точки) </a:t>
            </a:r>
            <a:r>
              <a:rPr lang="ru-RU" sz="4000" dirty="0" err="1"/>
              <a:t>фоторезиста</a:t>
            </a:r>
            <a:r>
              <a:rPr lang="ru-RU" sz="4000" dirty="0"/>
              <a:t>, а затем счищают с незащищенных мест </a:t>
            </a:r>
            <a:r>
              <a:rPr lang="ru-RU" sz="4000" dirty="0" err="1"/>
              <a:t>фоторезист</a:t>
            </a:r>
            <a:r>
              <a:rPr lang="ru-RU" sz="4000" dirty="0"/>
              <a:t> (проявление).</a:t>
            </a:r>
          </a:p>
          <a:p>
            <a:r>
              <a:rPr lang="ru-RU" sz="4000" dirty="0"/>
              <a:t>Недостатками данного метода является то, что часто при проявлении снимается и часть слоя люминофора тоже.</a:t>
            </a:r>
          </a:p>
          <a:p>
            <a:pPr lvl="1"/>
            <a:r>
              <a:rPr lang="ru-RU" sz="4000" b="1" dirty="0"/>
              <a:t>Метод электрофореза (катафореза)</a:t>
            </a:r>
          </a:p>
          <a:p>
            <a:r>
              <a:rPr lang="ru-RU" sz="4000" dirty="0"/>
              <a:t>Процесс катафореза заключается в том, что тонкодисперсные частицы твердой фазы, заряженные положительно и находящиеся в жидкости во взвешенном состоянии, при воздействии электрического поля начинают двигаться к катоду и, разряжаясь на нем, имеют свойство давать достаточно плотное и прочное покрытие</a:t>
            </a:r>
            <a:r>
              <a:rPr lang="ru-RU" sz="4000" dirty="0" smtClean="0"/>
              <a:t>..</a:t>
            </a:r>
            <a:endParaRPr lang="ru-RU" sz="4000" dirty="0"/>
          </a:p>
          <a:p>
            <a:r>
              <a:rPr lang="ru-RU" sz="4000" dirty="0"/>
              <a:t>В состав суспензии кроме взвешенного вещества (люминофор), а также основной жидкости, должен входить ещё один элемент. Он называется «зарядчик».</a:t>
            </a:r>
          </a:p>
          <a:p>
            <a:r>
              <a:rPr lang="ru-RU" sz="4000" dirty="0"/>
              <a:t>Основной недостаток данного метода заключается в следующем: при жидкофазном катафорезе невозможно точно узнать на какое время необходимо помещать подложку в ванну с раствором, чтобы получить слой люминофора необходимой толщины.</a:t>
            </a:r>
          </a:p>
          <a:p>
            <a:pPr lvl="1"/>
            <a:r>
              <a:rPr lang="ru-RU" sz="4000" b="1" dirty="0"/>
              <a:t>Сухой метод нанесения люминофора (путем втирания)</a:t>
            </a:r>
          </a:p>
          <a:p>
            <a:r>
              <a:rPr lang="ru-RU" sz="4000" dirty="0"/>
              <a:t>Суть метода заключается в том, что люминофор наносится на подложку, смоченную липким слоем, и какими-либо механическими манипуляциями втирается поролоном, мягкой кожей или другими </a:t>
            </a:r>
            <a:r>
              <a:rPr lang="ru-RU" sz="4000" dirty="0" err="1"/>
              <a:t>втирательными</a:t>
            </a:r>
            <a:r>
              <a:rPr lang="ru-RU" sz="4000" dirty="0"/>
              <a:t> элементами.</a:t>
            </a:r>
          </a:p>
          <a:p>
            <a:r>
              <a:rPr lang="ru-RU" sz="4000" dirty="0"/>
              <a:t/>
            </a:r>
            <a:br>
              <a:rPr lang="ru-RU" sz="4000" dirty="0"/>
            </a:br>
            <a:r>
              <a:rPr lang="ru-RU" sz="4000" dirty="0"/>
              <a:t> </a:t>
            </a:r>
          </a:p>
          <a:p>
            <a:endParaRPr lang="ru-RU" dirty="0"/>
          </a:p>
        </p:txBody>
      </p:sp>
    </p:spTree>
    <p:extLst>
      <p:ext uri="{BB962C8B-B14F-4D97-AF65-F5344CB8AC3E}">
        <p14:creationId xmlns:p14="http://schemas.microsoft.com/office/powerpoint/2010/main" val="4223772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539552" y="260648"/>
            <a:ext cx="8229600" cy="6597351"/>
          </a:xfrm>
        </p:spPr>
        <p:txBody>
          <a:bodyPr>
            <a:normAutofit fontScale="55000" lnSpcReduction="20000"/>
          </a:bodyPr>
          <a:lstStyle/>
          <a:p>
            <a:r>
              <a:rPr lang="ru-RU" dirty="0" smtClean="0"/>
              <a:t>Характеристики качества передачи изображения порошковых экранов ЭОП обусловлены главным образом рассеянием света на зернах люминофора и определяются толщиной слоя порошка люминофора, если величина зерен меньше толщины слоя и если зерна плотно </a:t>
            </a:r>
            <a:r>
              <a:rPr lang="ru-RU" dirty="0" smtClean="0"/>
              <a:t>упакованы</a:t>
            </a:r>
            <a:r>
              <a:rPr lang="ru-RU" dirty="0" smtClean="0"/>
              <a:t>. </a:t>
            </a:r>
          </a:p>
          <a:p>
            <a:endParaRPr lang="ru-RU" dirty="0" smtClean="0"/>
          </a:p>
          <a:p>
            <a:endParaRPr lang="ru-RU" dirty="0"/>
          </a:p>
          <a:p>
            <a:endParaRPr lang="ru-RU" dirty="0" smtClean="0"/>
          </a:p>
          <a:p>
            <a:endParaRPr lang="ru-RU" dirty="0"/>
          </a:p>
          <a:p>
            <a:endParaRPr lang="ru-RU" dirty="0" smtClean="0"/>
          </a:p>
          <a:p>
            <a:r>
              <a:rPr lang="ru-RU" dirty="0" smtClean="0"/>
              <a:t>Рис</a:t>
            </a:r>
            <a:r>
              <a:rPr lang="ru-RU" dirty="0"/>
              <a:t>. </a:t>
            </a:r>
            <a:r>
              <a:rPr lang="ru-RU" dirty="0" smtClean="0"/>
              <a:t>ЧКХ </a:t>
            </a:r>
            <a:r>
              <a:rPr lang="ru-RU" dirty="0"/>
              <a:t>экранов, полученных различными методами: 1 — </a:t>
            </a:r>
            <a:r>
              <a:rPr lang="ru-RU" dirty="0" smtClean="0"/>
              <a:t>нанесением </a:t>
            </a:r>
            <a:r>
              <a:rPr lang="ru-RU" dirty="0"/>
              <a:t>воздушной струей; 2 —</a:t>
            </a:r>
            <a:r>
              <a:rPr lang="ru-RU" dirty="0" smtClean="0"/>
              <a:t>методом катафореза;3 </a:t>
            </a:r>
            <a:r>
              <a:rPr lang="ru-RU" dirty="0"/>
              <a:t>— методом </a:t>
            </a:r>
            <a:r>
              <a:rPr lang="ru-RU" dirty="0" smtClean="0"/>
              <a:t>осаждения; 4 </a:t>
            </a:r>
            <a:r>
              <a:rPr lang="ru-RU" dirty="0"/>
              <a:t>— бесструктурный </a:t>
            </a:r>
            <a:r>
              <a:rPr lang="ru-RU" dirty="0" smtClean="0"/>
              <a:t>прозрачный</a:t>
            </a:r>
          </a:p>
          <a:p>
            <a:endParaRPr lang="ru-RU" dirty="0"/>
          </a:p>
          <a:p>
            <a:endParaRPr lang="ru-RU" dirty="0" smtClean="0"/>
          </a:p>
          <a:p>
            <a:endParaRPr lang="ru-RU" dirty="0" smtClean="0"/>
          </a:p>
          <a:p>
            <a:endParaRPr lang="ru-RU" dirty="0" smtClean="0"/>
          </a:p>
          <a:p>
            <a:endParaRPr lang="ru-RU" dirty="0"/>
          </a:p>
          <a:p>
            <a:endParaRPr lang="ru-RU" dirty="0" smtClean="0"/>
          </a:p>
          <a:p>
            <a:endParaRPr lang="ru-RU" dirty="0"/>
          </a:p>
          <a:p>
            <a:r>
              <a:rPr lang="ru-RU" dirty="0" smtClean="0"/>
              <a:t>Рис. </a:t>
            </a:r>
            <a:r>
              <a:rPr lang="ru-RU" dirty="0"/>
              <a:t>Яркость свечения экранов, полученных различными методами:</a:t>
            </a:r>
          </a:p>
          <a:p>
            <a:r>
              <a:rPr lang="ru-RU" dirty="0"/>
              <a:t>1 — бесструктурный прозрачный; 2 — матовый бесструктурный; 3 —</a:t>
            </a:r>
            <a:r>
              <a:rPr lang="ru-RU" dirty="0" err="1" smtClean="0"/>
              <a:t>монослойный</a:t>
            </a:r>
            <a:r>
              <a:rPr lang="ru-RU" dirty="0" smtClean="0"/>
              <a:t> </a:t>
            </a:r>
            <a:r>
              <a:rPr lang="ru-RU" dirty="0"/>
              <a:t>порошковый (нанесение в воздушной струе); 4 — </a:t>
            </a:r>
            <a:r>
              <a:rPr lang="ru-RU" dirty="0" smtClean="0"/>
              <a:t>многослойный порошковый </a:t>
            </a:r>
            <a:r>
              <a:rPr lang="ru-RU" dirty="0"/>
              <a:t>(катафорез); 5 — многослойный порошковый (осаждение)</a:t>
            </a:r>
          </a:p>
          <a:p>
            <a:endParaRPr lang="ru-RU" dirty="0" smtClean="0"/>
          </a:p>
          <a:p>
            <a:endParaRPr lang="ru-RU"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5148" y="1412776"/>
            <a:ext cx="2601289" cy="1224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3" y="3573016"/>
            <a:ext cx="2238375" cy="163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99654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620688"/>
            <a:ext cx="8229600" cy="5505475"/>
          </a:xfrm>
        </p:spPr>
        <p:txBody>
          <a:bodyPr>
            <a:normAutofit fontScale="62500" lnSpcReduction="20000"/>
          </a:bodyPr>
          <a:lstStyle/>
          <a:p>
            <a:r>
              <a:rPr lang="ru-RU" dirty="0"/>
              <a:t>Процесс изготовления экранов методом осаждения слагается из следующих стадий: </a:t>
            </a:r>
          </a:p>
          <a:p>
            <a:r>
              <a:rPr lang="ru-RU" dirty="0"/>
              <a:t>1 Варка концентрированного раствора силиката </a:t>
            </a:r>
            <a:r>
              <a:rPr lang="ru-RU" dirty="0"/>
              <a:t>калия(</a:t>
            </a:r>
            <a:r>
              <a:rPr lang="en-US" dirty="0"/>
              <a:t>K</a:t>
            </a:r>
            <a:r>
              <a:rPr lang="ru-RU" baseline="-25000" dirty="0"/>
              <a:t>2</a:t>
            </a:r>
            <a:r>
              <a:rPr lang="ru-RU" dirty="0"/>
              <a:t>Ох </a:t>
            </a:r>
            <a:r>
              <a:rPr lang="en-US" dirty="0" smtClean="0"/>
              <a:t>mSiO</a:t>
            </a:r>
            <a:r>
              <a:rPr lang="en-US" baseline="-25000" dirty="0" smtClean="0"/>
              <a:t>2</a:t>
            </a:r>
            <a:r>
              <a:rPr lang="en-US" dirty="0" smtClean="0"/>
              <a:t>)</a:t>
            </a:r>
            <a:r>
              <a:rPr lang="ru-RU" dirty="0" smtClean="0"/>
              <a:t>;</a:t>
            </a:r>
          </a:p>
          <a:p>
            <a:r>
              <a:rPr lang="en-US" dirty="0" smtClean="0"/>
              <a:t> </a:t>
            </a:r>
            <a:r>
              <a:rPr lang="ru-RU" dirty="0" smtClean="0"/>
              <a:t>2 </a:t>
            </a:r>
            <a:r>
              <a:rPr lang="ru-RU" dirty="0"/>
              <a:t>Приготовления рабочего раствора силиката </a:t>
            </a:r>
            <a:r>
              <a:rPr lang="ru-RU" dirty="0" err="1" smtClean="0"/>
              <a:t>калия,где</a:t>
            </a:r>
            <a:r>
              <a:rPr lang="ru-RU" dirty="0" smtClean="0"/>
              <a:t> </a:t>
            </a:r>
            <a:r>
              <a:rPr lang="en-US" dirty="0" smtClean="0"/>
              <a:t>m –</a:t>
            </a:r>
            <a:r>
              <a:rPr lang="ru-RU" dirty="0" smtClean="0"/>
              <a:t>модуль силиката, равный отношению количества грамм-молекул </a:t>
            </a:r>
            <a:r>
              <a:rPr lang="en-US" dirty="0" smtClean="0"/>
              <a:t>SiO</a:t>
            </a:r>
            <a:r>
              <a:rPr lang="en-US" baseline="-25000" dirty="0" smtClean="0"/>
              <a:t>2</a:t>
            </a:r>
            <a:r>
              <a:rPr lang="en-US" dirty="0" smtClean="0"/>
              <a:t> </a:t>
            </a:r>
            <a:r>
              <a:rPr lang="ru-RU" dirty="0" smtClean="0"/>
              <a:t>к количеству грамм-молекул </a:t>
            </a:r>
            <a:r>
              <a:rPr lang="en-US" dirty="0" smtClean="0"/>
              <a:t>K</a:t>
            </a:r>
            <a:r>
              <a:rPr lang="en-US" baseline="-25000" dirty="0" smtClean="0"/>
              <a:t>2</a:t>
            </a:r>
            <a:r>
              <a:rPr lang="en-US" dirty="0" smtClean="0"/>
              <a:t>O </a:t>
            </a:r>
            <a:r>
              <a:rPr lang="ru-RU" dirty="0" smtClean="0"/>
              <a:t>в одном литре раствора) </a:t>
            </a:r>
            <a:r>
              <a:rPr lang="ru-RU" dirty="0"/>
              <a:t>и азотнокислого </a:t>
            </a:r>
            <a:r>
              <a:rPr lang="ru-RU" dirty="0" smtClean="0"/>
              <a:t>стронция (для компенсации отрицательного заряда </a:t>
            </a:r>
            <a:r>
              <a:rPr lang="en-US" dirty="0" smtClean="0"/>
              <a:t>SiO</a:t>
            </a:r>
            <a:r>
              <a:rPr lang="en-US" baseline="-25000" dirty="0" smtClean="0"/>
              <a:t>3</a:t>
            </a:r>
            <a:r>
              <a:rPr lang="en-US" baseline="30000" dirty="0" smtClean="0"/>
              <a:t>-2</a:t>
            </a:r>
            <a:r>
              <a:rPr lang="en-US" dirty="0"/>
              <a:t>)</a:t>
            </a:r>
            <a:r>
              <a:rPr lang="ru-RU" dirty="0" smtClean="0"/>
              <a:t> </a:t>
            </a:r>
            <a:endParaRPr lang="ru-RU" dirty="0"/>
          </a:p>
          <a:p>
            <a:r>
              <a:rPr lang="ru-RU" dirty="0"/>
              <a:t>3 Осаждения люминофора из суспензии под действием силы тяжести на поверхности подложки;</a:t>
            </a:r>
          </a:p>
          <a:p>
            <a:r>
              <a:rPr lang="ru-RU" dirty="0"/>
              <a:t>4 Закрепление люминесцентного покрытия на подложке под действием химических и физических процессов, происходящих в рабочем растворе;</a:t>
            </a:r>
          </a:p>
          <a:p>
            <a:r>
              <a:rPr lang="ru-RU" dirty="0"/>
              <a:t>5 Закрепление люминесцентного покрытия после удаления жидкости (рабочего раствора) из колбы</a:t>
            </a:r>
            <a:r>
              <a:rPr lang="ru-RU" dirty="0" smtClean="0"/>
              <a:t>:</a:t>
            </a:r>
            <a:r>
              <a:rPr lang="en-US" dirty="0"/>
              <a:t> </a:t>
            </a:r>
            <a:r>
              <a:rPr lang="ru-RU" dirty="0" smtClean="0"/>
              <a:t>сушка (80-100С) и обжиг (450-500С) </a:t>
            </a:r>
            <a:endParaRPr lang="ru-RU" dirty="0"/>
          </a:p>
          <a:p>
            <a:r>
              <a:rPr lang="ru-RU" dirty="0"/>
              <a:t>6 Нанесение органической пленки;</a:t>
            </a:r>
          </a:p>
          <a:p>
            <a:r>
              <a:rPr lang="ru-RU" dirty="0"/>
              <a:t>7 Нанесение алюминиевого покрытия;</a:t>
            </a:r>
          </a:p>
          <a:p>
            <a:r>
              <a:rPr lang="ru-RU" dirty="0"/>
              <a:t>8 Выжигание органической </a:t>
            </a:r>
            <a:r>
              <a:rPr lang="ru-RU" dirty="0" smtClean="0"/>
              <a:t>пленки (420-450С).</a:t>
            </a:r>
            <a:endParaRPr lang="ru-RU" dirty="0"/>
          </a:p>
          <a:p>
            <a:endParaRPr lang="ru-RU" dirty="0"/>
          </a:p>
        </p:txBody>
      </p:sp>
    </p:spTree>
    <p:extLst>
      <p:ext uri="{BB962C8B-B14F-4D97-AF65-F5344CB8AC3E}">
        <p14:creationId xmlns:p14="http://schemas.microsoft.com/office/powerpoint/2010/main" val="1035598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706090"/>
          </a:xfrm>
        </p:spPr>
        <p:txBody>
          <a:bodyPr>
            <a:normAutofit/>
          </a:bodyPr>
          <a:lstStyle/>
          <a:p>
            <a:r>
              <a:rPr lang="ru-RU" sz="2000" b="1" dirty="0"/>
              <a:t>Метод измерения разрешающей способности на ПРСЛ</a:t>
            </a:r>
            <a:r>
              <a:rPr lang="ru-RU" sz="2000" dirty="0"/>
              <a:t/>
            </a:r>
            <a:br>
              <a:rPr lang="ru-RU" sz="2000" dirty="0"/>
            </a:br>
            <a:endParaRPr lang="ru-RU" sz="2000" dirty="0"/>
          </a:p>
        </p:txBody>
      </p:sp>
      <p:sp>
        <p:nvSpPr>
          <p:cNvPr id="3" name="Объект 2"/>
          <p:cNvSpPr>
            <a:spLocks noGrp="1"/>
          </p:cNvSpPr>
          <p:nvPr>
            <p:ph idx="1"/>
          </p:nvPr>
        </p:nvSpPr>
        <p:spPr>
          <a:xfrm>
            <a:off x="395536" y="657225"/>
            <a:ext cx="8229600" cy="5436071"/>
          </a:xfrm>
        </p:spPr>
        <p:txBody>
          <a:bodyPr>
            <a:noAutofit/>
          </a:bodyPr>
          <a:lstStyle/>
          <a:p>
            <a:r>
              <a:rPr lang="ru-RU" sz="1800" dirty="0" smtClean="0">
                <a:latin typeface="Times New Roman" pitchFamily="18" charset="0"/>
                <a:cs typeface="Times New Roman" pitchFamily="18" charset="0"/>
              </a:rPr>
              <a:t>Для </a:t>
            </a:r>
            <a:r>
              <a:rPr lang="ru-RU" sz="1800" dirty="0">
                <a:latin typeface="Times New Roman" pitchFamily="18" charset="0"/>
                <a:cs typeface="Times New Roman" pitchFamily="18" charset="0"/>
              </a:rPr>
              <a:t>определения разрешения экрана нужно спроектировать на него </a:t>
            </a:r>
            <a:r>
              <a:rPr lang="ru-RU" sz="1800" dirty="0" err="1" smtClean="0">
                <a:latin typeface="Times New Roman" pitchFamily="18" charset="0"/>
                <a:cs typeface="Times New Roman" pitchFamily="18" charset="0"/>
              </a:rPr>
              <a:t>изображе-ние</a:t>
            </a:r>
            <a:r>
              <a:rPr lang="ru-RU" sz="1800" dirty="0" smtClean="0">
                <a:latin typeface="Times New Roman" pitchFamily="18" charset="0"/>
                <a:cs typeface="Times New Roman" pitchFamily="18" charset="0"/>
              </a:rPr>
              <a:t> какой-либо определенной периодической структуры, например, </a:t>
            </a:r>
            <a:r>
              <a:rPr lang="ru-RU" sz="1800" dirty="0" err="1" smtClean="0">
                <a:latin typeface="Times New Roman" pitchFamily="18" charset="0"/>
                <a:cs typeface="Times New Roman" pitchFamily="18" charset="0"/>
              </a:rPr>
              <a:t>металли</a:t>
            </a:r>
            <a:r>
              <a:rPr lang="ru-RU" sz="1800" dirty="0" smtClean="0">
                <a:latin typeface="Times New Roman" pitchFamily="18" charset="0"/>
                <a:cs typeface="Times New Roman" pitchFamily="18" charset="0"/>
              </a:rPr>
              <a:t>-ческой </a:t>
            </a:r>
            <a:r>
              <a:rPr lang="ru-RU" sz="1800" dirty="0">
                <a:latin typeface="Times New Roman" pitchFamily="18" charset="0"/>
                <a:cs typeface="Times New Roman" pitchFamily="18" charset="0"/>
              </a:rPr>
              <a:t>сетки с постоянным шагом и измерять наименьшее расстояние между ее элементами.</a:t>
            </a:r>
          </a:p>
          <a:p>
            <a:r>
              <a:rPr lang="ru-RU" sz="1800" dirty="0">
                <a:latin typeface="Times New Roman" pitchFamily="18" charset="0"/>
                <a:cs typeface="Times New Roman" pitchFamily="18" charset="0"/>
              </a:rPr>
              <a:t>Уменьшить изображение объекта на экране нужно так, чтобы элементы этого изображения были почти не различимы.</a:t>
            </a:r>
          </a:p>
          <a:p>
            <a:r>
              <a:rPr lang="ru-RU" sz="1800" dirty="0">
                <a:latin typeface="Times New Roman" pitchFamily="18" charset="0"/>
                <a:cs typeface="Times New Roman" pitchFamily="18" charset="0"/>
              </a:rPr>
              <a:t>В приборе для </a:t>
            </a:r>
            <a:r>
              <a:rPr lang="ru-RU" sz="1800" dirty="0" smtClean="0">
                <a:latin typeface="Times New Roman" pitchFamily="18" charset="0"/>
                <a:cs typeface="Times New Roman" pitchFamily="18" charset="0"/>
              </a:rPr>
              <a:t>измерения </a:t>
            </a:r>
            <a:r>
              <a:rPr lang="ru-RU" sz="1800" dirty="0">
                <a:latin typeface="Times New Roman" pitchFamily="18" charset="0"/>
                <a:cs typeface="Times New Roman" pitchFamily="18" charset="0"/>
              </a:rPr>
              <a:t>разрешающей способности (разрешения) экранов использован метод, предложенный академиком А.А. Лебедевым. Этот метод основан на измерении уменьшенного с помощью электронной </a:t>
            </a:r>
            <a:r>
              <a:rPr lang="ru-RU" sz="1800" dirty="0" err="1" smtClean="0">
                <a:latin typeface="Times New Roman" pitchFamily="18" charset="0"/>
                <a:cs typeface="Times New Roman" pitchFamily="18" charset="0"/>
              </a:rPr>
              <a:t>электростати</a:t>
            </a:r>
            <a:r>
              <a:rPr lang="ru-RU" sz="1800" dirty="0" smtClean="0">
                <a:latin typeface="Times New Roman" pitchFamily="18" charset="0"/>
                <a:cs typeface="Times New Roman" pitchFamily="18" charset="0"/>
              </a:rPr>
              <a:t>-ческой </a:t>
            </a:r>
            <a:r>
              <a:rPr lang="ru-RU" sz="1800" dirty="0">
                <a:latin typeface="Times New Roman" pitchFamily="18" charset="0"/>
                <a:cs typeface="Times New Roman" pitchFamily="18" charset="0"/>
              </a:rPr>
              <a:t>линзы изображения металлической сетки, проектируемой на экран.</a:t>
            </a:r>
          </a:p>
          <a:p>
            <a:r>
              <a:rPr lang="ru-RU" sz="1800" dirty="0">
                <a:latin typeface="Times New Roman" pitchFamily="18" charset="0"/>
                <a:cs typeface="Times New Roman" pitchFamily="18" charset="0"/>
              </a:rPr>
              <a:t>В качестве объекта применена тонкая металлическая сетка с шагом 0,06 мм и размерами ячеек 0,03 мм. Разрешающая способность является одной из наиболее существенных характеристик технических люминесцентных экранов.</a:t>
            </a:r>
          </a:p>
          <a:p>
            <a:r>
              <a:rPr lang="ru-RU" sz="1800" dirty="0">
                <a:latin typeface="Times New Roman" pitchFamily="18" charset="0"/>
                <a:cs typeface="Times New Roman" pitchFamily="18" charset="0"/>
              </a:rPr>
              <a:t>Обычно для определения этой характеристики экрана используется термин-предельное разрешение</a:t>
            </a:r>
            <a:r>
              <a:rPr lang="ru-RU" sz="1800" dirty="0" smtClean="0">
                <a:latin typeface="Times New Roman" pitchFamily="18" charset="0"/>
                <a:cs typeface="Times New Roman" pitchFamily="18" charset="0"/>
              </a:rPr>
              <a:t>. Критерием </a:t>
            </a:r>
            <a:r>
              <a:rPr lang="ru-RU" sz="1800" dirty="0">
                <a:latin typeface="Times New Roman" pitchFamily="18" charset="0"/>
                <a:cs typeface="Times New Roman" pitchFamily="18" charset="0"/>
              </a:rPr>
              <a:t>предельного разрешения экрана </a:t>
            </a:r>
            <a:r>
              <a:rPr lang="ru-RU" sz="1800" dirty="0" smtClean="0">
                <a:latin typeface="Times New Roman" pitchFamily="18" charset="0"/>
                <a:cs typeface="Times New Roman" pitchFamily="18" charset="0"/>
              </a:rPr>
              <a:t>является  </a:t>
            </a:r>
            <a:r>
              <a:rPr lang="ru-RU" sz="1800" dirty="0">
                <a:latin typeface="Times New Roman" pitchFamily="18" charset="0"/>
                <a:cs typeface="Times New Roman" pitchFamily="18" charset="0"/>
              </a:rPr>
              <a:t>различимость половины числа светящихся ячеек сетки по </a:t>
            </a:r>
            <a:r>
              <a:rPr lang="ru-RU" sz="1800" dirty="0" smtClean="0">
                <a:latin typeface="Times New Roman" pitchFamily="18" charset="0"/>
                <a:cs typeface="Times New Roman" pitchFamily="18" charset="0"/>
              </a:rPr>
              <a:t>диаметру  </a:t>
            </a:r>
            <a:r>
              <a:rPr lang="ru-RU" sz="1800" dirty="0" err="1" smtClean="0">
                <a:latin typeface="Times New Roman" pitchFamily="18" charset="0"/>
                <a:cs typeface="Times New Roman" pitchFamily="18" charset="0"/>
              </a:rPr>
              <a:t>изобра-жения</a:t>
            </a:r>
            <a:r>
              <a:rPr lang="ru-RU" sz="1800" dirty="0" smtClean="0">
                <a:latin typeface="Times New Roman" pitchFamily="18" charset="0"/>
                <a:cs typeface="Times New Roman" pitchFamily="18" charset="0"/>
              </a:rPr>
              <a:t> </a:t>
            </a:r>
            <a:r>
              <a:rPr lang="ru-RU" sz="1800" dirty="0">
                <a:latin typeface="Times New Roman" pitchFamily="18" charset="0"/>
                <a:cs typeface="Times New Roman" pitchFamily="18" charset="0"/>
              </a:rPr>
              <a:t>и при дальнейшем незначительном </a:t>
            </a:r>
            <a:r>
              <a:rPr lang="ru-RU" sz="1800" dirty="0" smtClean="0">
                <a:latin typeface="Times New Roman" pitchFamily="18" charset="0"/>
                <a:cs typeface="Times New Roman" pitchFamily="18" charset="0"/>
              </a:rPr>
              <a:t>уменьшении изображенной </a:t>
            </a:r>
            <a:r>
              <a:rPr lang="ru-RU" sz="1800" dirty="0">
                <a:latin typeface="Times New Roman" pitchFamily="18" charset="0"/>
                <a:cs typeface="Times New Roman" pitchFamily="18" charset="0"/>
              </a:rPr>
              <a:t>сетки различить их раздельно уже невозможно</a:t>
            </a:r>
            <a:r>
              <a:rPr lang="ru-RU" sz="1800" dirty="0" smtClean="0">
                <a:latin typeface="Times New Roman" pitchFamily="18" charset="0"/>
                <a:cs typeface="Times New Roman" pitchFamily="18" charset="0"/>
              </a:rPr>
              <a:t>.</a:t>
            </a:r>
            <a:endParaRPr lang="ru-RU" sz="1800" dirty="0">
              <a:latin typeface="Times New Roman" pitchFamily="18" charset="0"/>
              <a:cs typeface="Times New Roman" pitchFamily="18" charset="0"/>
            </a:endParaRPr>
          </a:p>
        </p:txBody>
      </p:sp>
    </p:spTree>
    <p:extLst>
      <p:ext uri="{BB962C8B-B14F-4D97-AF65-F5344CB8AC3E}">
        <p14:creationId xmlns:p14="http://schemas.microsoft.com/office/powerpoint/2010/main" val="3054945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90308" y="1700808"/>
            <a:ext cx="2674180" cy="4275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Прямоугольник 3"/>
          <p:cNvSpPr/>
          <p:nvPr/>
        </p:nvSpPr>
        <p:spPr>
          <a:xfrm>
            <a:off x="539552" y="116632"/>
            <a:ext cx="7920880" cy="369332"/>
          </a:xfrm>
          <a:prstGeom prst="rect">
            <a:avLst/>
          </a:prstGeom>
        </p:spPr>
        <p:txBody>
          <a:bodyPr wrap="square">
            <a:spAutoFit/>
          </a:bodyPr>
          <a:lstStyle/>
          <a:p>
            <a:r>
              <a:rPr lang="ru-RU" dirty="0"/>
              <a:t>Принципиальная схема измерения разрешающей способности </a:t>
            </a:r>
            <a:r>
              <a:rPr lang="ru-RU" dirty="0" smtClean="0"/>
              <a:t>экранов. </a:t>
            </a:r>
            <a:endParaRPr lang="ru-RU" dirty="0"/>
          </a:p>
        </p:txBody>
      </p:sp>
      <p:sp>
        <p:nvSpPr>
          <p:cNvPr id="5" name="Прямоугольник 4"/>
          <p:cNvSpPr/>
          <p:nvPr/>
        </p:nvSpPr>
        <p:spPr>
          <a:xfrm>
            <a:off x="539552" y="625426"/>
            <a:ext cx="5904656" cy="5262979"/>
          </a:xfrm>
          <a:prstGeom prst="rect">
            <a:avLst/>
          </a:prstGeom>
        </p:spPr>
        <p:txBody>
          <a:bodyPr wrap="square">
            <a:spAutoFit/>
          </a:bodyPr>
          <a:lstStyle/>
          <a:p>
            <a:pPr lvl="0"/>
            <a:r>
              <a:rPr lang="ru-RU" sz="1200" dirty="0">
                <a:solidFill>
                  <a:prstClr val="black"/>
                </a:solidFill>
              </a:rPr>
              <a:t>Электронный пучок создается обычной </a:t>
            </a:r>
            <a:r>
              <a:rPr lang="ru-RU" sz="1200" dirty="0" err="1">
                <a:solidFill>
                  <a:prstClr val="black"/>
                </a:solidFill>
              </a:rPr>
              <a:t>трехэлектродной</a:t>
            </a:r>
            <a:r>
              <a:rPr lang="ru-RU" sz="1200" dirty="0">
                <a:solidFill>
                  <a:prstClr val="black"/>
                </a:solidFill>
              </a:rPr>
              <a:t> осветительной системой, применяемой в электронной микроскопии</a:t>
            </a:r>
            <a:r>
              <a:rPr lang="ru-RU" sz="1200" dirty="0" smtClean="0">
                <a:solidFill>
                  <a:prstClr val="black"/>
                </a:solidFill>
              </a:rPr>
              <a:t>.</a:t>
            </a:r>
          </a:p>
          <a:p>
            <a:r>
              <a:rPr lang="ru-RU" sz="1200" dirty="0"/>
              <a:t>Источником электронов служит </a:t>
            </a:r>
            <a:r>
              <a:rPr lang="en-US" sz="1200" dirty="0"/>
              <a:t>V</a:t>
            </a:r>
            <a:r>
              <a:rPr lang="ru-RU" sz="1200" dirty="0"/>
              <a:t>-образный вольфрамовый катод (8). После вылета с катода электроны проходят в отверстие управляющего электрода (7), потенциал которого регулируется потенциометром (</a:t>
            </a:r>
            <a:r>
              <a:rPr lang="en-US" sz="1200" dirty="0"/>
              <a:t>R</a:t>
            </a:r>
            <a:r>
              <a:rPr lang="ru-RU" sz="1200" dirty="0"/>
              <a:t>), и ускоряются анодом (6).</a:t>
            </a:r>
          </a:p>
          <a:p>
            <a:r>
              <a:rPr lang="ru-RU" sz="1200" dirty="0"/>
              <a:t>Электронный пучок, создаваемый осветительной системой, проходит через ограничительную диаграмму (5) и падает на металлическую мелкоструктурную сетку (4). Вследствие сильного </a:t>
            </a:r>
            <a:r>
              <a:rPr lang="ru-RU" sz="1200" dirty="0" err="1"/>
              <a:t>диафрагмирования</a:t>
            </a:r>
            <a:r>
              <a:rPr lang="ru-RU" sz="1200" dirty="0"/>
              <a:t> этот пучок электронов можно считать почти параллельным.</a:t>
            </a:r>
          </a:p>
          <a:p>
            <a:endParaRPr lang="ru-RU" sz="1200" dirty="0" smtClean="0"/>
          </a:p>
          <a:p>
            <a:r>
              <a:rPr lang="ru-RU" sz="1200" dirty="0" smtClean="0"/>
              <a:t>Разрешающая </a:t>
            </a:r>
            <a:r>
              <a:rPr lang="ru-RU" sz="1200" dirty="0"/>
              <a:t>способность измеряется на оси преобразователя по стандартным штриховым мирам ГОИ, принятым для контроля и испытания оптических приборов и систем в оптико-механической промышленности; пределы измерений от 12,5 до 100 штрихов на мм. Измерение разрешающей способности производятся с фотообъективом «Юпитер-3» с фокусным расстоянием </a:t>
            </a:r>
            <a:r>
              <a:rPr lang="en-US" sz="1200" dirty="0"/>
              <a:t>f</a:t>
            </a:r>
            <a:r>
              <a:rPr lang="ru-RU" sz="1200" dirty="0"/>
              <a:t>=52,4 мм и относительным отверстием 1:1,5 </a:t>
            </a:r>
            <a:r>
              <a:rPr lang="ru-RU" sz="1200" dirty="0" err="1"/>
              <a:t>задиафрагмированныдо</a:t>
            </a:r>
            <a:r>
              <a:rPr lang="ru-RU" sz="1200" dirty="0"/>
              <a:t> относительного отверстия 1:4,5 и лупой 15-кратного увеличения. Электроны пучка, прошедшие сквозь ячейки сетки и сфокусированные одиночной симметричной электростатической линзой (3), проектируются ею на исследуемом экране (2) и создают на нем теневое электронное изображение сетки</a:t>
            </a:r>
            <a:r>
              <a:rPr lang="ru-RU" sz="1200" dirty="0" smtClean="0"/>
              <a:t>.</a:t>
            </a:r>
          </a:p>
          <a:p>
            <a:endParaRPr lang="ru-RU" sz="1200" dirty="0"/>
          </a:p>
          <a:p>
            <a:r>
              <a:rPr lang="ru-RU" sz="1200" dirty="0" smtClean="0"/>
              <a:t>Люминофор </a:t>
            </a:r>
            <a:r>
              <a:rPr lang="ru-RU" sz="1200" dirty="0"/>
              <a:t>марки КС </a:t>
            </a:r>
            <a:r>
              <a:rPr lang="ru-RU" sz="1200" dirty="0" smtClean="0"/>
              <a:t>527-1, наносимый методом жидкостного осаждения, обеспечивает </a:t>
            </a:r>
            <a:r>
              <a:rPr lang="ru-RU" sz="1200" dirty="0"/>
              <a:t>высокую разрешающую способность экрана на уровне 190-210 </a:t>
            </a:r>
            <a:r>
              <a:rPr lang="ru-RU" sz="1200" dirty="0" err="1" smtClean="0"/>
              <a:t>штр</a:t>
            </a:r>
            <a:r>
              <a:rPr lang="ru-RU" sz="1200" dirty="0" smtClean="0"/>
              <a:t>/мм Т.К. </a:t>
            </a:r>
            <a:r>
              <a:rPr lang="ru-RU" sz="1200" dirty="0" err="1" smtClean="0"/>
              <a:t>ЭОПы</a:t>
            </a:r>
            <a:r>
              <a:rPr lang="ru-RU" sz="1200" dirty="0" smtClean="0"/>
              <a:t> </a:t>
            </a:r>
            <a:r>
              <a:rPr lang="ru-RU" sz="1200" dirty="0"/>
              <a:t>2+ </a:t>
            </a:r>
            <a:r>
              <a:rPr lang="ru-RU" sz="1200" dirty="0" smtClean="0"/>
              <a:t>поколения,. </a:t>
            </a:r>
            <a:r>
              <a:rPr lang="ru-RU" sz="1200" dirty="0"/>
              <a:t>как российского так и их зарубежные </a:t>
            </a:r>
            <a:r>
              <a:rPr lang="ru-RU" sz="1200" dirty="0" smtClean="0"/>
              <a:t>аналоги, </a:t>
            </a:r>
            <a:r>
              <a:rPr lang="ru-RU" sz="1200" dirty="0"/>
              <a:t>имеют разрешающую способность на уровне от 33 до </a:t>
            </a:r>
            <a:r>
              <a:rPr lang="ru-RU" sz="1200" dirty="0" smtClean="0"/>
              <a:t>70 </a:t>
            </a:r>
            <a:r>
              <a:rPr lang="ru-RU" sz="1200" dirty="0" err="1" smtClean="0"/>
              <a:t>штр</a:t>
            </a:r>
            <a:r>
              <a:rPr lang="ru-RU" sz="1200" dirty="0" smtClean="0"/>
              <a:t>/мм</a:t>
            </a:r>
            <a:r>
              <a:rPr lang="ru-RU" sz="1200" dirty="0"/>
              <a:t>, то </a:t>
            </a:r>
            <a:r>
              <a:rPr lang="ru-RU" sz="1200" dirty="0" smtClean="0"/>
              <a:t>имеется запас </a:t>
            </a:r>
            <a:r>
              <a:rPr lang="ru-RU" sz="1200" dirty="0"/>
              <a:t>по </a:t>
            </a:r>
            <a:r>
              <a:rPr lang="ru-RU" sz="1200" dirty="0" smtClean="0"/>
              <a:t>разрешению экранного узла. Однако , имеется ряд  технологических проблем его нанесения. Поэтому сегодня реализуется метод сухого нанесения </a:t>
            </a:r>
            <a:r>
              <a:rPr lang="ru-RU" sz="1200" dirty="0" smtClean="0"/>
              <a:t>(втирания</a:t>
            </a:r>
            <a:r>
              <a:rPr lang="ru-RU" sz="1200" dirty="0" smtClean="0"/>
              <a:t>) люминофора.</a:t>
            </a:r>
            <a:endParaRPr lang="ru-RU" sz="1200" dirty="0">
              <a:solidFill>
                <a:prstClr val="black"/>
              </a:solidFill>
            </a:endParaRPr>
          </a:p>
        </p:txBody>
      </p:sp>
    </p:spTree>
    <p:extLst>
      <p:ext uri="{BB962C8B-B14F-4D97-AF65-F5344CB8AC3E}">
        <p14:creationId xmlns:p14="http://schemas.microsoft.com/office/powerpoint/2010/main" val="3990170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620688"/>
            <a:ext cx="8229600" cy="5505475"/>
          </a:xfrm>
        </p:spPr>
        <p:txBody>
          <a:bodyPr>
            <a:normAutofit fontScale="62500" lnSpcReduction="20000"/>
          </a:bodyPr>
          <a:lstStyle/>
          <a:p>
            <a:pPr algn="ctr"/>
            <a:r>
              <a:rPr lang="ru-RU" b="1" dirty="0" smtClean="0"/>
              <a:t>метод </a:t>
            </a:r>
            <a:r>
              <a:rPr lang="ru-RU" b="1" dirty="0"/>
              <a:t>сухого нанесения </a:t>
            </a:r>
            <a:endParaRPr lang="ru-RU" b="1" dirty="0" smtClean="0"/>
          </a:p>
          <a:p>
            <a:pPr marL="400050" lvl="1" indent="0" algn="just">
              <a:buNone/>
            </a:pPr>
            <a:r>
              <a:rPr lang="ru-RU" sz="2900" dirty="0" smtClean="0"/>
              <a:t>Непосредственно </a:t>
            </a:r>
            <a:r>
              <a:rPr lang="ru-RU" sz="2900" dirty="0"/>
              <a:t>перед операцией на стеклянную подложку необходимо нанести липкий слой. Слой должен быть равномерным. После этого подложку отправляют на центрифугу и посыпают люминофором так, чтобы он полностью покрывал поверхность. При посыпании люминофор необходимо просеять через сито, иначе он может скомкиваться, что негативно отразиться </a:t>
            </a:r>
            <a:r>
              <a:rPr lang="ru-RU" sz="2900" dirty="0" smtClean="0"/>
              <a:t>на качестве </a:t>
            </a:r>
            <a:r>
              <a:rPr lang="ru-RU" sz="2900" dirty="0"/>
              <a:t>втирания. Далее оператор раскручивает центрифугу и одновременно с этим </a:t>
            </a:r>
            <a:r>
              <a:rPr lang="ru-RU" sz="2900" dirty="0" smtClean="0"/>
              <a:t>на поперечными </a:t>
            </a:r>
            <a:r>
              <a:rPr lang="ru-RU" sz="2900" dirty="0"/>
              <a:t>движениями поролона аккуратно втирает люминофор. После завершения цикла необходимо обдуть излишек люминофора в раструб включенного пылесоса. В завершении экран отправляют на последующую операцию зачистки и закрепления в печи.</a:t>
            </a:r>
          </a:p>
          <a:p>
            <a:pPr algn="just"/>
            <a:r>
              <a:rPr lang="ru-RU" sz="2900" dirty="0"/>
              <a:t>Недостатками метода являются необходимые условия, а именно специально </a:t>
            </a:r>
            <a:r>
              <a:rPr lang="ru-RU" sz="2900" dirty="0" err="1"/>
              <a:t>обеспыленные</a:t>
            </a:r>
            <a:r>
              <a:rPr lang="ru-RU" sz="2900" dirty="0"/>
              <a:t> помещения. Но в большей степени </a:t>
            </a:r>
            <a:r>
              <a:rPr lang="ru-RU" sz="2900" dirty="0" err="1"/>
              <a:t>неавтоматизированность</a:t>
            </a:r>
            <a:r>
              <a:rPr lang="ru-RU" sz="2900" dirty="0"/>
              <a:t> процесса так, как само втирание производится человеком, что привлекает собой человеческий фактор: время втирания, скорость движения поролона, сила нажима на УЭ несущественно, но все же различаются для разных образцов. В следствие чего готовые УЭ имеют различные выходные параметры (такие как светопропускание), заметно повышается уровень брака.</a:t>
            </a:r>
          </a:p>
          <a:p>
            <a:pPr algn="just"/>
            <a:r>
              <a:rPr lang="ru-RU" sz="2900" dirty="0" smtClean="0"/>
              <a:t>Суть </a:t>
            </a:r>
            <a:r>
              <a:rPr lang="ru-RU" sz="2900" dirty="0"/>
              <a:t>метода автоматического </a:t>
            </a:r>
            <a:r>
              <a:rPr lang="ru-RU" sz="2900" dirty="0" smtClean="0"/>
              <a:t>втирания останется </a:t>
            </a:r>
            <a:r>
              <a:rPr lang="ru-RU" sz="2900" dirty="0"/>
              <a:t>той же, однако исключается человеческий фактор за счет пневматической конструкции с держателем поролона, которая будет совершать втирание с заданной ей скоростью поперечного движения и силой </a:t>
            </a:r>
            <a:r>
              <a:rPr lang="ru-RU" sz="2600" dirty="0"/>
              <a:t>нажима на экран. </a:t>
            </a:r>
          </a:p>
          <a:p>
            <a:endParaRPr lang="ru-RU" dirty="0"/>
          </a:p>
        </p:txBody>
      </p:sp>
    </p:spTree>
    <p:extLst>
      <p:ext uri="{BB962C8B-B14F-4D97-AF65-F5344CB8AC3E}">
        <p14:creationId xmlns:p14="http://schemas.microsoft.com/office/powerpoint/2010/main" val="3754994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562074"/>
          </a:xfrm>
        </p:spPr>
        <p:txBody>
          <a:bodyPr>
            <a:normAutofit fontScale="90000"/>
          </a:bodyPr>
          <a:lstStyle/>
          <a:p>
            <a:r>
              <a:rPr lang="ru-RU" dirty="0" smtClean="0"/>
              <a:t>Люминофор + орг. пленка</a:t>
            </a:r>
            <a:endParaRPr lang="ru-RU" dirty="0"/>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537827" y="738984"/>
            <a:ext cx="4842485" cy="5387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1777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619672" y="188640"/>
            <a:ext cx="6336704" cy="5914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95810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fontScale="90000"/>
          </a:bodyPr>
          <a:lstStyle/>
          <a:p>
            <a:r>
              <a:rPr lang="ru-RU" dirty="0" smtClean="0"/>
              <a:t>Пленка алюминия на люминофоре</a:t>
            </a:r>
            <a:endParaRPr lang="ru-RU"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1" y="1844824"/>
            <a:ext cx="3977683" cy="41241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844824"/>
            <a:ext cx="3960440" cy="4110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17005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dirty="0" smtClean="0"/>
              <a:t>Экран на ВОЭ</a:t>
            </a:r>
            <a:endParaRPr lang="ru-RU" dirty="0"/>
          </a:p>
        </p:txBody>
      </p:sp>
      <p:pic>
        <p:nvPicPr>
          <p:cNvPr id="4" name="Объект 3" descr="C:\Users\Sasha\Desktop\экран 2016\Berkin2017_01-23\web\SEIA626A7EC7FD_MVMPe.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1340768"/>
            <a:ext cx="5400600" cy="4608512"/>
          </a:xfrm>
          <a:prstGeom prst="rect">
            <a:avLst/>
          </a:prstGeom>
          <a:noFill/>
          <a:ln>
            <a:noFill/>
          </a:ln>
        </p:spPr>
      </p:pic>
    </p:spTree>
    <p:extLst>
      <p:ext uri="{BB962C8B-B14F-4D97-AF65-F5344CB8AC3E}">
        <p14:creationId xmlns:p14="http://schemas.microsoft.com/office/powerpoint/2010/main" val="34468130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706090"/>
          </a:xfrm>
        </p:spPr>
        <p:txBody>
          <a:bodyPr>
            <a:normAutofit fontScale="90000"/>
          </a:bodyPr>
          <a:lstStyle/>
          <a:p>
            <a:r>
              <a:rPr lang="ru-RU" dirty="0"/>
              <a:t>Э</a:t>
            </a:r>
            <a:r>
              <a:rPr lang="ru-RU" dirty="0" smtClean="0"/>
              <a:t>кран на ВОЭ</a:t>
            </a:r>
            <a:endParaRPr lang="ru-RU"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196753"/>
            <a:ext cx="3888431" cy="4032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Рисунок 4" descr="C:\Users\Sasha\Desktop\экран 2016\Berkin2017_01-23\web\SEIA6263B0C7AB_IAESe.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08" y="1268760"/>
            <a:ext cx="3461370" cy="3983906"/>
          </a:xfrm>
          <a:prstGeom prst="rect">
            <a:avLst/>
          </a:prstGeom>
          <a:noFill/>
          <a:ln>
            <a:noFill/>
          </a:ln>
        </p:spPr>
      </p:pic>
    </p:spTree>
    <p:extLst>
      <p:ext uri="{BB962C8B-B14F-4D97-AF65-F5344CB8AC3E}">
        <p14:creationId xmlns:p14="http://schemas.microsoft.com/office/powerpoint/2010/main" val="4038374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634082"/>
          </a:xfrm>
        </p:spPr>
        <p:txBody>
          <a:bodyPr>
            <a:normAutofit/>
          </a:bodyPr>
          <a:lstStyle/>
          <a:p>
            <a:r>
              <a:rPr lang="ru-RU" sz="2800" dirty="0" smtClean="0">
                <a:latin typeface="Times New Roman" pitchFamily="18" charset="0"/>
                <a:cs typeface="Times New Roman" pitchFamily="18" charset="0"/>
              </a:rPr>
              <a:t>Высоковольтный источник питания (ВИП)</a:t>
            </a:r>
            <a:endParaRPr lang="ru-RU" sz="2800" dirty="0">
              <a:latin typeface="Times New Roman" pitchFamily="18" charset="0"/>
              <a:cs typeface="Times New Roman" pitchFamily="18" charset="0"/>
            </a:endParaRPr>
          </a:p>
        </p:txBody>
      </p:sp>
      <p:sp>
        <p:nvSpPr>
          <p:cNvPr id="3" name="Объект 2"/>
          <p:cNvSpPr>
            <a:spLocks noGrp="1"/>
          </p:cNvSpPr>
          <p:nvPr>
            <p:ph idx="1"/>
          </p:nvPr>
        </p:nvSpPr>
        <p:spPr>
          <a:xfrm>
            <a:off x="539552" y="4797152"/>
            <a:ext cx="8229600" cy="1512168"/>
          </a:xfrm>
        </p:spPr>
        <p:txBody>
          <a:bodyPr>
            <a:normAutofit fontScale="55000" lnSpcReduction="20000"/>
          </a:bodyPr>
          <a:lstStyle/>
          <a:p>
            <a:r>
              <a:rPr lang="ru-RU" dirty="0"/>
              <a:t>Источники питания ЭОП должны быть рассчитаны на </a:t>
            </a:r>
            <a:r>
              <a:rPr lang="ru-RU" dirty="0" smtClean="0"/>
              <a:t>высокие напряжения </a:t>
            </a:r>
            <a:r>
              <a:rPr lang="ru-RU" dirty="0"/>
              <a:t>(от сотен вольт до нескольких киловольт) и малые </a:t>
            </a:r>
            <a:r>
              <a:rPr lang="ru-RU" dirty="0" smtClean="0"/>
              <a:t>токи </a:t>
            </a:r>
            <a:r>
              <a:rPr lang="ru-RU" dirty="0"/>
              <a:t>(10</a:t>
            </a:r>
            <a:r>
              <a:rPr lang="ru-RU" baseline="30000" dirty="0"/>
              <a:t>−8</a:t>
            </a:r>
            <a:r>
              <a:rPr lang="ru-RU" dirty="0"/>
              <a:t>–10</a:t>
            </a:r>
            <a:r>
              <a:rPr lang="ru-RU" baseline="30000" dirty="0"/>
              <a:t>−9</a:t>
            </a:r>
            <a:r>
              <a:rPr lang="ru-RU" dirty="0"/>
              <a:t> </a:t>
            </a:r>
            <a:r>
              <a:rPr lang="ru-RU" dirty="0" smtClean="0"/>
              <a:t>А)</a:t>
            </a:r>
          </a:p>
          <a:p>
            <a:r>
              <a:rPr lang="ru-RU" dirty="0"/>
              <a:t>ВИП на примере встроенного источника </a:t>
            </a:r>
            <a:r>
              <a:rPr lang="ru-RU" dirty="0" smtClean="0"/>
              <a:t>питания </a:t>
            </a:r>
            <a:r>
              <a:rPr lang="ru-RU" dirty="0"/>
              <a:t>малогабаритного ЭОП II+ и III поколений, в структуре </a:t>
            </a:r>
            <a:r>
              <a:rPr lang="ru-RU" dirty="0" smtClean="0"/>
              <a:t>которого используются </a:t>
            </a:r>
            <a:r>
              <a:rPr lang="ru-RU" dirty="0"/>
              <a:t>микроканальные </a:t>
            </a:r>
            <a:r>
              <a:rPr lang="ru-RU" dirty="0" smtClean="0"/>
              <a:t>пластины</a:t>
            </a:r>
            <a:endParaRPr lang="ru-RU" dirty="0"/>
          </a:p>
        </p:txBody>
      </p:sp>
      <p:pic>
        <p:nvPicPr>
          <p:cNvPr id="2051" name="Picture 3"/>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48000"/>
                    </a14:imgEffect>
                    <a14:imgEffect>
                      <a14:brightnessContrast contrast="-29000"/>
                    </a14:imgEffect>
                  </a14:imgLayer>
                </a14:imgProps>
              </a:ext>
              <a:ext uri="{28A0092B-C50C-407E-A947-70E740481C1C}">
                <a14:useLocalDpi xmlns:a14="http://schemas.microsoft.com/office/drawing/2010/main" val="0"/>
              </a:ext>
            </a:extLst>
          </a:blip>
          <a:srcRect/>
          <a:stretch>
            <a:fillRect/>
          </a:stretch>
        </p:blipFill>
        <p:spPr bwMode="auto">
          <a:xfrm>
            <a:off x="1259631" y="908720"/>
            <a:ext cx="6336703" cy="3834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3616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251520" y="332656"/>
            <a:ext cx="8568952" cy="5793507"/>
          </a:xfrm>
        </p:spPr>
        <p:txBody>
          <a:bodyPr>
            <a:normAutofit fontScale="40000" lnSpcReduction="20000"/>
          </a:bodyPr>
          <a:lstStyle/>
          <a:p>
            <a:pPr marL="0" indent="0">
              <a:buNone/>
            </a:pPr>
            <a:r>
              <a:rPr lang="ru-RU" dirty="0"/>
              <a:t>Первоначально постоянное напряжение с первичного </a:t>
            </a:r>
            <a:r>
              <a:rPr lang="ru-RU" dirty="0" smtClean="0"/>
              <a:t>источника питания </a:t>
            </a:r>
            <a:r>
              <a:rPr lang="ru-RU" dirty="0"/>
              <a:t>(например, малогабаритных аккумуляторов или батареек) </a:t>
            </a:r>
            <a:r>
              <a:rPr lang="ru-RU" dirty="0" smtClean="0"/>
              <a:t>1 поступает </a:t>
            </a:r>
            <a:r>
              <a:rPr lang="ru-RU" dirty="0"/>
              <a:t>на инверторы 2 и 4, которые преобразуют его в </a:t>
            </a:r>
            <a:r>
              <a:rPr lang="ru-RU" dirty="0" smtClean="0"/>
              <a:t>переменное напряжение</a:t>
            </a:r>
            <a:r>
              <a:rPr lang="ru-RU" dirty="0"/>
              <a:t>, которое с </a:t>
            </a:r>
            <a:r>
              <a:rPr lang="ru-RU" dirty="0" smtClean="0"/>
              <a:t>помощью миниатюрного </a:t>
            </a:r>
            <a:r>
              <a:rPr lang="ru-RU" dirty="0"/>
              <a:t>трансформатора </a:t>
            </a:r>
            <a:r>
              <a:rPr lang="ru-RU" dirty="0" smtClean="0"/>
              <a:t>преобразуется </a:t>
            </a:r>
            <a:r>
              <a:rPr lang="ru-RU" dirty="0"/>
              <a:t>в переменные напряжения в сотни и тысячи вольт. </a:t>
            </a:r>
            <a:r>
              <a:rPr lang="ru-RU" dirty="0" smtClean="0"/>
              <a:t>Напряжение </a:t>
            </a:r>
            <a:r>
              <a:rPr lang="ru-RU" dirty="0"/>
              <a:t>с выхода первого инвертора 2 подается на первый </a:t>
            </a:r>
            <a:r>
              <a:rPr lang="ru-RU" dirty="0" smtClean="0"/>
              <a:t>высоковольтный умножитель </a:t>
            </a:r>
            <a:r>
              <a:rPr lang="ru-RU" dirty="0"/>
              <a:t>напряжения (ВУН) 6, который преобразует </a:t>
            </a:r>
            <a:r>
              <a:rPr lang="ru-RU" dirty="0" smtClean="0"/>
              <a:t>переменное входное </a:t>
            </a:r>
            <a:r>
              <a:rPr lang="ru-RU" dirty="0"/>
              <a:t>напряжение в постоянное высоковольтное напряжение, </a:t>
            </a:r>
            <a:r>
              <a:rPr lang="ru-RU" dirty="0" smtClean="0"/>
              <a:t>подаваемое </a:t>
            </a:r>
            <a:r>
              <a:rPr lang="ru-RU" dirty="0"/>
              <a:t>на </a:t>
            </a:r>
            <a:r>
              <a:rPr lang="ru-RU" dirty="0" smtClean="0"/>
              <a:t>МКП 11, а также на второй ВУН5. На вход второго ВУН5 также </a:t>
            </a:r>
            <a:r>
              <a:rPr lang="ru-RU" dirty="0"/>
              <a:t>поступает переменное напряжение со второго инвертора </a:t>
            </a:r>
            <a:r>
              <a:rPr lang="ru-RU" dirty="0" smtClean="0"/>
              <a:t>4. Затем система </a:t>
            </a:r>
            <a:r>
              <a:rPr lang="ru-RU" dirty="0"/>
              <a:t>из высоковольтных умножителей напряжений преобразует </a:t>
            </a:r>
            <a:r>
              <a:rPr lang="ru-RU" dirty="0" smtClean="0"/>
              <a:t>данное </a:t>
            </a:r>
            <a:r>
              <a:rPr lang="ru-RU" dirty="0"/>
              <a:t>напряжение в соответствующие постоянные напряжения, </a:t>
            </a:r>
            <a:r>
              <a:rPr lang="ru-RU" dirty="0" smtClean="0"/>
              <a:t>которые подаются </a:t>
            </a:r>
            <a:r>
              <a:rPr lang="ru-RU" dirty="0"/>
              <a:t>на вакуумный блок ЭОП. Типовой ток, который </a:t>
            </a:r>
            <a:r>
              <a:rPr lang="ru-RU" dirty="0" smtClean="0"/>
              <a:t>необходим для </a:t>
            </a:r>
            <a:r>
              <a:rPr lang="ru-RU" dirty="0"/>
              <a:t>первичного питания современных ЭОП, составляет от 20 мА </a:t>
            </a:r>
            <a:r>
              <a:rPr lang="ru-RU" dirty="0" smtClean="0"/>
              <a:t>до 30 </a:t>
            </a:r>
            <a:r>
              <a:rPr lang="ru-RU" dirty="0"/>
              <a:t>мА при напряжении 3 В. Следовательно, потребляемая </a:t>
            </a:r>
            <a:r>
              <a:rPr lang="ru-RU" dirty="0" smtClean="0"/>
              <a:t>мощность ЭОП </a:t>
            </a:r>
            <a:r>
              <a:rPr lang="ru-RU" dirty="0"/>
              <a:t>менее 100 мВт. При таком энергопотреблении две </a:t>
            </a:r>
            <a:r>
              <a:rPr lang="ru-RU" dirty="0" smtClean="0"/>
              <a:t>батарейки типа </a:t>
            </a:r>
            <a:r>
              <a:rPr lang="ru-RU" dirty="0"/>
              <a:t>AA обеспечивают работу </a:t>
            </a:r>
            <a:r>
              <a:rPr lang="ru-RU" dirty="0" smtClean="0"/>
              <a:t>современных ЭОП </a:t>
            </a:r>
            <a:r>
              <a:rPr lang="ru-RU" dirty="0"/>
              <a:t>в течение </a:t>
            </a:r>
            <a:r>
              <a:rPr lang="ru-RU" dirty="0" smtClean="0"/>
              <a:t>десятков часов </a:t>
            </a:r>
            <a:r>
              <a:rPr lang="ru-RU" dirty="0"/>
              <a:t>при температуре порядка 20 ◦C</a:t>
            </a:r>
            <a:r>
              <a:rPr lang="ru-RU" dirty="0" smtClean="0"/>
              <a:t>.</a:t>
            </a:r>
          </a:p>
          <a:p>
            <a:pPr marL="0" indent="0">
              <a:buNone/>
            </a:pPr>
            <a:r>
              <a:rPr lang="ru-RU" dirty="0" smtClean="0"/>
              <a:t>При </a:t>
            </a:r>
            <a:r>
              <a:rPr lang="ru-RU" dirty="0"/>
              <a:t>низких уровнях освещенности фотокатода ЭОП </a:t>
            </a:r>
            <a:r>
              <a:rPr lang="ru-RU" dirty="0" smtClean="0"/>
              <a:t>встроенный источник </a:t>
            </a:r>
            <a:r>
              <a:rPr lang="ru-RU" dirty="0"/>
              <a:t>электропитания обеспечивает оптимальное </a:t>
            </a:r>
            <a:r>
              <a:rPr lang="ru-RU" dirty="0" smtClean="0"/>
              <a:t>функционирование </a:t>
            </a:r>
            <a:r>
              <a:rPr lang="ru-RU" dirty="0"/>
              <a:t>современных ЭОП. Например, если освещенность фотокатода </a:t>
            </a:r>
            <a:r>
              <a:rPr lang="ru-RU" dirty="0" smtClean="0"/>
              <a:t>увеличивается </a:t>
            </a:r>
            <a:r>
              <a:rPr lang="ru-RU" dirty="0"/>
              <a:t>в два раза, два контура источника уменьшают </a:t>
            </a:r>
            <a:r>
              <a:rPr lang="ru-RU" dirty="0" smtClean="0"/>
              <a:t>коэффициент </a:t>
            </a:r>
            <a:r>
              <a:rPr lang="ru-RU" dirty="0"/>
              <a:t>усиления современных ЭОП. Первый контур управления </a:t>
            </a:r>
            <a:r>
              <a:rPr lang="ru-RU" dirty="0" smtClean="0"/>
              <a:t>получил </a:t>
            </a:r>
            <a:r>
              <a:rPr lang="ru-RU" dirty="0"/>
              <a:t>название «автоматическая регулировка яркости» (АРЯ) и </a:t>
            </a:r>
            <a:r>
              <a:rPr lang="ru-RU" dirty="0" smtClean="0"/>
              <a:t>обычно включается </a:t>
            </a:r>
            <a:r>
              <a:rPr lang="ru-RU" dirty="0"/>
              <a:t>при уровнях освещенности, соответствующих </a:t>
            </a:r>
            <a:r>
              <a:rPr lang="ru-RU" dirty="0" smtClean="0"/>
              <a:t>естественной освещенности </a:t>
            </a:r>
            <a:r>
              <a:rPr lang="ru-RU" dirty="0"/>
              <a:t>от четверти Луны. Схема АРЯ измеряет полный </a:t>
            </a:r>
            <a:r>
              <a:rPr lang="ru-RU" dirty="0" smtClean="0"/>
              <a:t>поток фотоэлектронов на резисторе</a:t>
            </a:r>
            <a:r>
              <a:rPr lang="en-US" dirty="0" smtClean="0"/>
              <a:t> R</a:t>
            </a:r>
            <a:r>
              <a:rPr lang="ru-RU" dirty="0" smtClean="0"/>
              <a:t>, </a:t>
            </a:r>
            <a:r>
              <a:rPr lang="ru-RU" dirty="0"/>
              <a:t>падающий на экран ЭОП, а второй контур </a:t>
            </a:r>
            <a:r>
              <a:rPr lang="ru-RU" dirty="0" smtClean="0"/>
              <a:t>обратной связи </a:t>
            </a:r>
            <a:r>
              <a:rPr lang="ru-RU" dirty="0"/>
              <a:t>корректирует приложенное к МКП напряжение, изменяя </a:t>
            </a:r>
            <a:r>
              <a:rPr lang="ru-RU" dirty="0" smtClean="0"/>
              <a:t>усиление </a:t>
            </a:r>
            <a:r>
              <a:rPr lang="ru-RU" dirty="0"/>
              <a:t>МКП таким образом, чтобы полный ток экрана не </a:t>
            </a:r>
            <a:r>
              <a:rPr lang="ru-RU" dirty="0" smtClean="0"/>
              <a:t>превышал некоторого </a:t>
            </a:r>
            <a:r>
              <a:rPr lang="ru-RU" dirty="0"/>
              <a:t>заданного </a:t>
            </a:r>
            <a:r>
              <a:rPr lang="ru-RU" dirty="0" smtClean="0"/>
              <a:t>уровня</a:t>
            </a:r>
            <a:r>
              <a:rPr lang="ru-RU" dirty="0"/>
              <a:t>. Принцип действия схемы АРЯ </a:t>
            </a:r>
            <a:r>
              <a:rPr lang="ru-RU" dirty="0" smtClean="0"/>
              <a:t>заключается </a:t>
            </a:r>
            <a:r>
              <a:rPr lang="ru-RU" dirty="0"/>
              <a:t>в ограничении среднего уровня яркости экрана при </a:t>
            </a:r>
            <a:r>
              <a:rPr lang="ru-RU" dirty="0" smtClean="0"/>
              <a:t>изменении освещенности </a:t>
            </a:r>
            <a:r>
              <a:rPr lang="ru-RU" dirty="0"/>
              <a:t>фотокатода от низких ночных уровней </a:t>
            </a:r>
            <a:r>
              <a:rPr lang="ru-RU" dirty="0" smtClean="0"/>
              <a:t>естественной освещенности </a:t>
            </a:r>
            <a:r>
              <a:rPr lang="ru-RU" dirty="0"/>
              <a:t>до высоких сумеречных </a:t>
            </a:r>
            <a:r>
              <a:rPr lang="ru-RU" dirty="0" smtClean="0"/>
              <a:t>уровней освещенности </a:t>
            </a:r>
            <a:r>
              <a:rPr lang="ru-RU" dirty="0"/>
              <a:t>до высоких сумеречных уровней.</a:t>
            </a:r>
          </a:p>
          <a:p>
            <a:pPr marL="0" indent="0">
              <a:buNone/>
            </a:pPr>
            <a:r>
              <a:rPr lang="ru-RU" dirty="0"/>
              <a:t>При этом следует иметь в виду, что качество </a:t>
            </a:r>
            <a:r>
              <a:rPr lang="ru-RU" dirty="0" smtClean="0"/>
              <a:t>изображения значительно </a:t>
            </a:r>
            <a:r>
              <a:rPr lang="ru-RU" dirty="0"/>
              <a:t>ухудшается при сумеречных и более высоких уровнях </a:t>
            </a:r>
            <a:r>
              <a:rPr lang="ru-RU" dirty="0" smtClean="0"/>
              <a:t>освещенности </a:t>
            </a:r>
            <a:r>
              <a:rPr lang="ru-RU" dirty="0"/>
              <a:t>фотокатода, обусловленных зарядкой МКП от второго </a:t>
            </a:r>
            <a:r>
              <a:rPr lang="ru-RU" dirty="0" smtClean="0"/>
              <a:t>контура управления </a:t>
            </a:r>
            <a:r>
              <a:rPr lang="ru-RU" dirty="0"/>
              <a:t>источника питания современных ЭОП. Этот второй </a:t>
            </a:r>
            <a:r>
              <a:rPr lang="ru-RU" dirty="0" smtClean="0"/>
              <a:t>контур </a:t>
            </a:r>
            <a:r>
              <a:rPr lang="ru-RU" dirty="0"/>
              <a:t>управления источника питания ЭОП получил название «</a:t>
            </a:r>
            <a:r>
              <a:rPr lang="ru-RU" dirty="0" smtClean="0"/>
              <a:t>защита фотокатода </a:t>
            </a:r>
            <a:r>
              <a:rPr lang="ru-RU" dirty="0"/>
              <a:t>от ярких источников». Основным элементом контура </a:t>
            </a:r>
            <a:r>
              <a:rPr lang="ru-RU" dirty="0" smtClean="0"/>
              <a:t>является </a:t>
            </a:r>
            <a:r>
              <a:rPr lang="ru-RU" dirty="0"/>
              <a:t>«гасящий» резистор с номинальным сопротивлением </a:t>
            </a:r>
            <a:r>
              <a:rPr lang="ru-RU" dirty="0" smtClean="0"/>
              <a:t>порядка 5–20 </a:t>
            </a:r>
            <a:r>
              <a:rPr lang="ru-RU" dirty="0"/>
              <a:t>ГОм, подключенный последовательно с напряжением, </a:t>
            </a:r>
            <a:r>
              <a:rPr lang="ru-RU" dirty="0" smtClean="0"/>
              <a:t>приложенным </a:t>
            </a:r>
            <a:r>
              <a:rPr lang="ru-RU" dirty="0"/>
              <a:t>между фотокатодом и входом МКП. Схема защиты фотокатода</a:t>
            </a:r>
            <a:r>
              <a:rPr lang="ru-RU" dirty="0" smtClean="0"/>
              <a:t>, работая </a:t>
            </a:r>
            <a:r>
              <a:rPr lang="ru-RU" dirty="0"/>
              <a:t>совместно со схемой АРЯ, уменьшает усиление ЭОП </a:t>
            </a:r>
            <a:r>
              <a:rPr lang="ru-RU" dirty="0" smtClean="0"/>
              <a:t>при высокой </a:t>
            </a:r>
            <a:r>
              <a:rPr lang="ru-RU" dirty="0"/>
              <a:t>входной освещенности фотокатода</a:t>
            </a:r>
          </a:p>
          <a:p>
            <a:endParaRPr lang="ru-RU" dirty="0"/>
          </a:p>
        </p:txBody>
      </p:sp>
    </p:spTree>
    <p:extLst>
      <p:ext uri="{BB962C8B-B14F-4D97-AF65-F5344CB8AC3E}">
        <p14:creationId xmlns:p14="http://schemas.microsoft.com/office/powerpoint/2010/main" val="487797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p:txBody>
          <a:bodyPr/>
          <a:lstStyle/>
          <a:p>
            <a:endParaRPr lang="ru-RU" dirty="0"/>
          </a:p>
        </p:txBody>
      </p:sp>
      <p:pic>
        <p:nvPicPr>
          <p:cNvPr id="3074" name="Picture 2"/>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2000"/>
                    </a14:imgEffect>
                    <a14:imgEffect>
                      <a14:brightnessContrast bright="18000" contrast="-49000"/>
                    </a14:imgEffect>
                  </a14:imgLayer>
                </a14:imgProps>
              </a:ext>
              <a:ext uri="{28A0092B-C50C-407E-A947-70E740481C1C}">
                <a14:useLocalDpi xmlns:a14="http://schemas.microsoft.com/office/drawing/2010/main" val="0"/>
              </a:ext>
            </a:extLst>
          </a:blip>
          <a:srcRect/>
          <a:stretch>
            <a:fillRect/>
          </a:stretch>
        </p:blipFill>
        <p:spPr bwMode="auto">
          <a:xfrm>
            <a:off x="863756" y="1000348"/>
            <a:ext cx="7596676" cy="47204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98686560"/>
      </p:ext>
    </p:extLst>
  </p:cSld>
  <p:clrMapOvr>
    <a:masterClrMapping/>
  </p:clrMapOvr>
</p:sld>
</file>

<file path=ppt/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528</TotalTime>
  <Words>2940</Words>
  <Application>Microsoft Office PowerPoint</Application>
  <PresentationFormat>Экран (4:3)</PresentationFormat>
  <Paragraphs>136</Paragraphs>
  <Slides>23</Slides>
  <Notes>0</Notes>
  <HiddenSlides>0</HiddenSlides>
  <MMClips>0</MMClips>
  <ScaleCrop>false</ScaleCrop>
  <HeadingPairs>
    <vt:vector size="4" baseType="variant">
      <vt:variant>
        <vt:lpstr>Тема</vt:lpstr>
      </vt:variant>
      <vt:variant>
        <vt:i4>1</vt:i4>
      </vt:variant>
      <vt:variant>
        <vt:lpstr>Заголовки слайдов</vt:lpstr>
      </vt:variant>
      <vt:variant>
        <vt:i4>23</vt:i4>
      </vt:variant>
    </vt:vector>
  </HeadingPairs>
  <TitlesOfParts>
    <vt:vector size="24" baseType="lpstr">
      <vt:lpstr>Тема Office</vt:lpstr>
      <vt:lpstr> Катодолюминесцентные экраны ЭОП. </vt:lpstr>
      <vt:lpstr>Презентация PowerPoint</vt:lpstr>
      <vt:lpstr>Презентация PowerPoint</vt:lpstr>
      <vt:lpstr>Презентация PowerPoint</vt:lpstr>
      <vt:lpstr>Презентация PowerPoint</vt:lpstr>
      <vt:lpstr>Презентация PowerPoint</vt:lpstr>
      <vt:lpstr>временные характеристики различных катодолюминофоров</vt:lpstr>
      <vt:lpstr>Выходной волоконно-оптический элемент ЭОП</vt:lpstr>
      <vt:lpstr>Презентация PowerPoint</vt:lpstr>
      <vt:lpstr>Презентация PowerPoint</vt:lpstr>
      <vt:lpstr>Презентация PowerPoint</vt:lpstr>
      <vt:lpstr>Презентация PowerPoint</vt:lpstr>
      <vt:lpstr>Метод измерения разрешающей способности на ПРСЛ </vt:lpstr>
      <vt:lpstr>Презентация PowerPoint</vt:lpstr>
      <vt:lpstr>Презентация PowerPoint</vt:lpstr>
      <vt:lpstr>Люминофор + орг. пленка</vt:lpstr>
      <vt:lpstr>Презентация PowerPoint</vt:lpstr>
      <vt:lpstr>Пленка алюминия на люминофоре</vt:lpstr>
      <vt:lpstr>Экран на ВОЭ</vt:lpstr>
      <vt:lpstr>Экран на ВОЭ</vt:lpstr>
      <vt:lpstr>Высоковольтный источник питания (ВИП)</vt:lpstr>
      <vt:lpstr>Презентация PowerPoint</vt:lpstr>
      <vt:lpstr>Презентация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Катодолюминесцентные экраны ЭОП. </dc:title>
  <cp:lastModifiedBy>Sasha</cp:lastModifiedBy>
  <cp:revision>33</cp:revision>
  <dcterms:modified xsi:type="dcterms:W3CDTF">2019-11-18T02:57:45Z</dcterms:modified>
</cp:coreProperties>
</file>