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8">
  <p:sldMasterIdLst>
    <p:sldMasterId id="2147483648" r:id="rId1"/>
  </p:sldMasterIdLst>
  <p:notesMasterIdLst>
    <p:notesMasterId r:id="rId22"/>
  </p:notesMasterIdLst>
  <p:sldIdLst>
    <p:sldId id="256" r:id="rId2"/>
    <p:sldId id="270" r:id="rId3"/>
    <p:sldId id="271" r:id="rId4"/>
    <p:sldId id="272" r:id="rId5"/>
    <p:sldId id="273" r:id="rId6"/>
    <p:sldId id="274" r:id="rId7"/>
    <p:sldId id="275" r:id="rId8"/>
    <p:sldId id="276" r:id="rId9"/>
    <p:sldId id="259" r:id="rId10"/>
    <p:sldId id="260" r:id="rId11"/>
    <p:sldId id="262" r:id="rId12"/>
    <p:sldId id="263" r:id="rId13"/>
    <p:sldId id="264" r:id="rId14"/>
    <p:sldId id="266" r:id="rId15"/>
    <p:sldId id="267" r:id="rId16"/>
    <p:sldId id="268" r:id="rId17"/>
    <p:sldId id="269" r:id="rId18"/>
    <p:sldId id="265" r:id="rId19"/>
    <p:sldId id="277" r:id="rId20"/>
    <p:sldId id="278" r:id="rId21"/>
  </p:sldIdLst>
  <p:sldSz cx="9144000" cy="6858000" type="screen4x3"/>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Средний стиль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63" autoAdjust="0"/>
  </p:normalViewPr>
  <p:slideViewPr>
    <p:cSldViewPr>
      <p:cViewPr>
        <p:scale>
          <a:sx n="82" d="100"/>
          <a:sy n="82" d="100"/>
        </p:scale>
        <p:origin x="108" y="-3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4DC815E-3857-493D-939D-2E04EE32F1AE}" type="datetimeFigureOut">
              <a:rPr lang="ru-RU" smtClean="0"/>
              <a:t>16.09.2024</a:t>
            </a:fld>
            <a:endParaRPr lang="ru-RU"/>
          </a:p>
        </p:txBody>
      </p:sp>
      <p:sp>
        <p:nvSpPr>
          <p:cNvPr id="4" name="Образ слайда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6" name="Нижний колонтитул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271E11-6FBE-4848-96C3-67DE21DF600A}" type="slidenum">
              <a:rPr lang="ru-RU" smtClean="0"/>
              <a:t>‹#›</a:t>
            </a:fld>
            <a:endParaRPr lang="ru-RU"/>
          </a:p>
        </p:txBody>
      </p:sp>
    </p:spTree>
    <p:extLst>
      <p:ext uri="{BB962C8B-B14F-4D97-AF65-F5344CB8AC3E}">
        <p14:creationId xmlns:p14="http://schemas.microsoft.com/office/powerpoint/2010/main" val="2432976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DE271E11-6FBE-4848-96C3-67DE21DF600A}" type="slidenum">
              <a:rPr lang="ru-RU" smtClean="0"/>
              <a:t>8</a:t>
            </a:fld>
            <a:endParaRPr lang="ru-RU"/>
          </a:p>
        </p:txBody>
      </p:sp>
    </p:spTree>
    <p:extLst>
      <p:ext uri="{BB962C8B-B14F-4D97-AF65-F5344CB8AC3E}">
        <p14:creationId xmlns:p14="http://schemas.microsoft.com/office/powerpoint/2010/main" val="624703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685800" y="2130425"/>
            <a:ext cx="7772400" cy="1470025"/>
          </a:xfrm>
        </p:spPr>
        <p:txBody>
          <a:bodyPr/>
          <a:lstStyle/>
          <a:p>
            <a:r>
              <a:rPr lang="ru-RU"/>
              <a:t>Образец заголовка</a:t>
            </a:r>
          </a:p>
        </p:txBody>
      </p:sp>
      <p:sp>
        <p:nvSpPr>
          <p:cNvPr id="3" name="Подзаголовок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u-RU"/>
              <a:t>Образец подзаголовка</a:t>
            </a:r>
          </a:p>
        </p:txBody>
      </p:sp>
      <p:sp>
        <p:nvSpPr>
          <p:cNvPr id="4" name="Дата 3"/>
          <p:cNvSpPr>
            <a:spLocks noGrp="1"/>
          </p:cNvSpPr>
          <p:nvPr>
            <p:ph type="dt" sz="half" idx="10"/>
          </p:nvPr>
        </p:nvSpPr>
        <p:spPr/>
        <p:txBody>
          <a:bodyPr/>
          <a:lstStyle/>
          <a:p>
            <a:fld id="{C98513E5-7BF4-47E0-AE14-DF8D16D56C2C}" type="datetimeFigureOut">
              <a:rPr lang="ru-RU" smtClean="0"/>
              <a:pPr/>
              <a:t>16.09.2024</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3EC12342-FE9B-42DD-9C35-A82F9BB16C46}" type="slidenum">
              <a:rPr lang="ru-RU" smtClean="0"/>
              <a:pPr/>
              <a:t>‹#›</a:t>
            </a:fld>
            <a:endParaRPr lang="ru-RU"/>
          </a:p>
        </p:txBody>
      </p:sp>
    </p:spTree>
    <p:extLst>
      <p:ext uri="{BB962C8B-B14F-4D97-AF65-F5344CB8AC3E}">
        <p14:creationId xmlns:p14="http://schemas.microsoft.com/office/powerpoint/2010/main" val="1968013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Объект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fld id="{C98513E5-7BF4-47E0-AE14-DF8D16D56C2C}" type="datetimeFigureOut">
              <a:rPr lang="ru-RU" smtClean="0"/>
              <a:pPr/>
              <a:t>16.09.2024</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3EC12342-FE9B-42DD-9C35-A82F9BB16C46}" type="slidenum">
              <a:rPr lang="ru-RU" smtClean="0"/>
              <a:pPr/>
              <a:t>‹#›</a:t>
            </a:fld>
            <a:endParaRPr lang="ru-RU"/>
          </a:p>
        </p:txBody>
      </p:sp>
    </p:spTree>
    <p:extLst>
      <p:ext uri="{BB962C8B-B14F-4D97-AF65-F5344CB8AC3E}">
        <p14:creationId xmlns:p14="http://schemas.microsoft.com/office/powerpoint/2010/main" val="124081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22313" y="4406900"/>
            <a:ext cx="7772400" cy="1362075"/>
          </a:xfrm>
        </p:spPr>
        <p:txBody>
          <a:bodyPr anchor="t"/>
          <a:lstStyle>
            <a:lvl1pPr algn="l">
              <a:defRPr sz="4000" b="1" cap="all"/>
            </a:lvl1pPr>
          </a:lstStyle>
          <a:p>
            <a:r>
              <a:rPr lang="ru-RU"/>
              <a:t>Образец заголовка</a:t>
            </a:r>
          </a:p>
        </p:txBody>
      </p:sp>
      <p:sp>
        <p:nvSpPr>
          <p:cNvPr id="3" name="Текст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Дата 3"/>
          <p:cNvSpPr>
            <a:spLocks noGrp="1"/>
          </p:cNvSpPr>
          <p:nvPr>
            <p:ph type="dt" sz="half" idx="10"/>
          </p:nvPr>
        </p:nvSpPr>
        <p:spPr/>
        <p:txBody>
          <a:bodyPr/>
          <a:lstStyle/>
          <a:p>
            <a:fld id="{C98513E5-7BF4-47E0-AE14-DF8D16D56C2C}" type="datetimeFigureOut">
              <a:rPr lang="ru-RU" smtClean="0"/>
              <a:pPr/>
              <a:t>16.09.2024</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3EC12342-FE9B-42DD-9C35-A82F9BB16C46}" type="slidenum">
              <a:rPr lang="ru-RU" smtClean="0"/>
              <a:pPr/>
              <a:t>‹#›</a:t>
            </a:fld>
            <a:endParaRPr lang="ru-RU"/>
          </a:p>
        </p:txBody>
      </p:sp>
    </p:spTree>
    <p:extLst>
      <p:ext uri="{BB962C8B-B14F-4D97-AF65-F5344CB8AC3E}">
        <p14:creationId xmlns:p14="http://schemas.microsoft.com/office/powerpoint/2010/main" val="527889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Объект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Объект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4"/>
          <p:cNvSpPr>
            <a:spLocks noGrp="1"/>
          </p:cNvSpPr>
          <p:nvPr>
            <p:ph type="dt" sz="half" idx="10"/>
          </p:nvPr>
        </p:nvSpPr>
        <p:spPr/>
        <p:txBody>
          <a:bodyPr/>
          <a:lstStyle/>
          <a:p>
            <a:fld id="{C98513E5-7BF4-47E0-AE14-DF8D16D56C2C}" type="datetimeFigureOut">
              <a:rPr lang="ru-RU" smtClean="0"/>
              <a:pPr/>
              <a:t>16.09.2024</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3EC12342-FE9B-42DD-9C35-A82F9BB16C46}" type="slidenum">
              <a:rPr lang="ru-RU" smtClean="0"/>
              <a:pPr/>
              <a:t>‹#›</a:t>
            </a:fld>
            <a:endParaRPr lang="ru-RU"/>
          </a:p>
        </p:txBody>
      </p:sp>
    </p:spTree>
    <p:extLst>
      <p:ext uri="{BB962C8B-B14F-4D97-AF65-F5344CB8AC3E}">
        <p14:creationId xmlns:p14="http://schemas.microsoft.com/office/powerpoint/2010/main" val="154920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lvl1pPr>
              <a:defRPr/>
            </a:lvl1pPr>
          </a:lstStyle>
          <a:p>
            <a:r>
              <a:rPr lang="ru-RU"/>
              <a:t>Образец заголовка</a:t>
            </a:r>
          </a:p>
        </p:txBody>
      </p:sp>
      <p:sp>
        <p:nvSpPr>
          <p:cNvPr id="3" name="Текст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Объект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Объект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6"/>
          <p:cNvSpPr>
            <a:spLocks noGrp="1"/>
          </p:cNvSpPr>
          <p:nvPr>
            <p:ph type="dt" sz="half" idx="10"/>
          </p:nvPr>
        </p:nvSpPr>
        <p:spPr/>
        <p:txBody>
          <a:bodyPr/>
          <a:lstStyle/>
          <a:p>
            <a:fld id="{C98513E5-7BF4-47E0-AE14-DF8D16D56C2C}" type="datetimeFigureOut">
              <a:rPr lang="ru-RU" smtClean="0"/>
              <a:pPr/>
              <a:t>16.09.2024</a:t>
            </a:fld>
            <a:endParaRPr lang="ru-RU"/>
          </a:p>
        </p:txBody>
      </p:sp>
      <p:sp>
        <p:nvSpPr>
          <p:cNvPr id="8" name="Нижний колонтитул 7"/>
          <p:cNvSpPr>
            <a:spLocks noGrp="1"/>
          </p:cNvSpPr>
          <p:nvPr>
            <p:ph type="ftr" sz="quarter" idx="11"/>
          </p:nvPr>
        </p:nvSpPr>
        <p:spPr/>
        <p:txBody>
          <a:bodyPr/>
          <a:lstStyle/>
          <a:p>
            <a:endParaRPr lang="ru-RU"/>
          </a:p>
        </p:txBody>
      </p:sp>
      <p:sp>
        <p:nvSpPr>
          <p:cNvPr id="9" name="Номер слайда 8"/>
          <p:cNvSpPr>
            <a:spLocks noGrp="1"/>
          </p:cNvSpPr>
          <p:nvPr>
            <p:ph type="sldNum" sz="quarter" idx="12"/>
          </p:nvPr>
        </p:nvSpPr>
        <p:spPr/>
        <p:txBody>
          <a:bodyPr/>
          <a:lstStyle/>
          <a:p>
            <a:fld id="{3EC12342-FE9B-42DD-9C35-A82F9BB16C46}" type="slidenum">
              <a:rPr lang="ru-RU" smtClean="0"/>
              <a:pPr/>
              <a:t>‹#›</a:t>
            </a:fld>
            <a:endParaRPr lang="ru-RU"/>
          </a:p>
        </p:txBody>
      </p:sp>
    </p:spTree>
    <p:extLst>
      <p:ext uri="{BB962C8B-B14F-4D97-AF65-F5344CB8AC3E}">
        <p14:creationId xmlns:p14="http://schemas.microsoft.com/office/powerpoint/2010/main" val="1757763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Дата 2"/>
          <p:cNvSpPr>
            <a:spLocks noGrp="1"/>
          </p:cNvSpPr>
          <p:nvPr>
            <p:ph type="dt" sz="half" idx="10"/>
          </p:nvPr>
        </p:nvSpPr>
        <p:spPr/>
        <p:txBody>
          <a:bodyPr/>
          <a:lstStyle/>
          <a:p>
            <a:fld id="{C98513E5-7BF4-47E0-AE14-DF8D16D56C2C}" type="datetimeFigureOut">
              <a:rPr lang="ru-RU" smtClean="0"/>
              <a:pPr/>
              <a:t>16.09.2024</a:t>
            </a:fld>
            <a:endParaRPr lang="ru-RU"/>
          </a:p>
        </p:txBody>
      </p:sp>
      <p:sp>
        <p:nvSpPr>
          <p:cNvPr id="4" name="Нижний колонтитул 3"/>
          <p:cNvSpPr>
            <a:spLocks noGrp="1"/>
          </p:cNvSpPr>
          <p:nvPr>
            <p:ph type="ftr" sz="quarter" idx="11"/>
          </p:nvPr>
        </p:nvSpPr>
        <p:spPr/>
        <p:txBody>
          <a:bodyPr/>
          <a:lstStyle/>
          <a:p>
            <a:endParaRPr lang="ru-RU"/>
          </a:p>
        </p:txBody>
      </p:sp>
      <p:sp>
        <p:nvSpPr>
          <p:cNvPr id="5" name="Номер слайда 4"/>
          <p:cNvSpPr>
            <a:spLocks noGrp="1"/>
          </p:cNvSpPr>
          <p:nvPr>
            <p:ph type="sldNum" sz="quarter" idx="12"/>
          </p:nvPr>
        </p:nvSpPr>
        <p:spPr/>
        <p:txBody>
          <a:bodyPr/>
          <a:lstStyle/>
          <a:p>
            <a:fld id="{3EC12342-FE9B-42DD-9C35-A82F9BB16C46}" type="slidenum">
              <a:rPr lang="ru-RU" smtClean="0"/>
              <a:pPr/>
              <a:t>‹#›</a:t>
            </a:fld>
            <a:endParaRPr lang="ru-RU"/>
          </a:p>
        </p:txBody>
      </p:sp>
    </p:spTree>
    <p:extLst>
      <p:ext uri="{BB962C8B-B14F-4D97-AF65-F5344CB8AC3E}">
        <p14:creationId xmlns:p14="http://schemas.microsoft.com/office/powerpoint/2010/main" val="2796177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p>
            <a:fld id="{C98513E5-7BF4-47E0-AE14-DF8D16D56C2C}" type="datetimeFigureOut">
              <a:rPr lang="ru-RU" smtClean="0"/>
              <a:pPr/>
              <a:t>16.09.2024</a:t>
            </a:fld>
            <a:endParaRPr lang="ru-RU"/>
          </a:p>
        </p:txBody>
      </p:sp>
      <p:sp>
        <p:nvSpPr>
          <p:cNvPr id="3" name="Нижний колонтитул 2"/>
          <p:cNvSpPr>
            <a:spLocks noGrp="1"/>
          </p:cNvSpPr>
          <p:nvPr>
            <p:ph type="ftr" sz="quarter" idx="11"/>
          </p:nvPr>
        </p:nvSpPr>
        <p:spPr/>
        <p:txBody>
          <a:bodyPr/>
          <a:lstStyle/>
          <a:p>
            <a:endParaRPr lang="ru-RU"/>
          </a:p>
        </p:txBody>
      </p:sp>
      <p:sp>
        <p:nvSpPr>
          <p:cNvPr id="4" name="Номер слайда 3"/>
          <p:cNvSpPr>
            <a:spLocks noGrp="1"/>
          </p:cNvSpPr>
          <p:nvPr>
            <p:ph type="sldNum" sz="quarter" idx="12"/>
          </p:nvPr>
        </p:nvSpPr>
        <p:spPr/>
        <p:txBody>
          <a:bodyPr/>
          <a:lstStyle/>
          <a:p>
            <a:fld id="{3EC12342-FE9B-42DD-9C35-A82F9BB16C46}" type="slidenum">
              <a:rPr lang="ru-RU" smtClean="0"/>
              <a:pPr/>
              <a:t>‹#›</a:t>
            </a:fld>
            <a:endParaRPr lang="ru-RU"/>
          </a:p>
        </p:txBody>
      </p:sp>
    </p:spTree>
    <p:extLst>
      <p:ext uri="{BB962C8B-B14F-4D97-AF65-F5344CB8AC3E}">
        <p14:creationId xmlns:p14="http://schemas.microsoft.com/office/powerpoint/2010/main" val="1080482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3050"/>
            <a:ext cx="3008313" cy="1162050"/>
          </a:xfrm>
        </p:spPr>
        <p:txBody>
          <a:bodyPr anchor="b"/>
          <a:lstStyle>
            <a:lvl1pPr algn="l">
              <a:defRPr sz="2000" b="1"/>
            </a:lvl1pPr>
          </a:lstStyle>
          <a:p>
            <a:r>
              <a:rPr lang="ru-RU"/>
              <a:t>Образец заголовка</a:t>
            </a:r>
          </a:p>
        </p:txBody>
      </p:sp>
      <p:sp>
        <p:nvSpPr>
          <p:cNvPr id="3" name="Объект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5" name="Дата 4"/>
          <p:cNvSpPr>
            <a:spLocks noGrp="1"/>
          </p:cNvSpPr>
          <p:nvPr>
            <p:ph type="dt" sz="half" idx="10"/>
          </p:nvPr>
        </p:nvSpPr>
        <p:spPr/>
        <p:txBody>
          <a:bodyPr/>
          <a:lstStyle/>
          <a:p>
            <a:fld id="{C98513E5-7BF4-47E0-AE14-DF8D16D56C2C}" type="datetimeFigureOut">
              <a:rPr lang="ru-RU" smtClean="0"/>
              <a:pPr/>
              <a:t>16.09.2024</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3EC12342-FE9B-42DD-9C35-A82F9BB16C46}" type="slidenum">
              <a:rPr lang="ru-RU" smtClean="0"/>
              <a:pPr/>
              <a:t>‹#›</a:t>
            </a:fld>
            <a:endParaRPr lang="ru-RU"/>
          </a:p>
        </p:txBody>
      </p:sp>
    </p:spTree>
    <p:extLst>
      <p:ext uri="{BB962C8B-B14F-4D97-AF65-F5344CB8AC3E}">
        <p14:creationId xmlns:p14="http://schemas.microsoft.com/office/powerpoint/2010/main" val="58778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2288" y="4800600"/>
            <a:ext cx="5486400" cy="566738"/>
          </a:xfrm>
        </p:spPr>
        <p:txBody>
          <a:bodyPr anchor="b"/>
          <a:lstStyle>
            <a:lvl1pPr algn="l">
              <a:defRPr sz="2000" b="1"/>
            </a:lvl1pPr>
          </a:lstStyle>
          <a:p>
            <a:r>
              <a:rPr lang="ru-RU"/>
              <a:t>Образец заголовка</a:t>
            </a:r>
          </a:p>
        </p:txBody>
      </p:sp>
      <p:sp>
        <p:nvSpPr>
          <p:cNvPr id="3" name="Рисунок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5" name="Дата 4"/>
          <p:cNvSpPr>
            <a:spLocks noGrp="1"/>
          </p:cNvSpPr>
          <p:nvPr>
            <p:ph type="dt" sz="half" idx="10"/>
          </p:nvPr>
        </p:nvSpPr>
        <p:spPr/>
        <p:txBody>
          <a:bodyPr/>
          <a:lstStyle/>
          <a:p>
            <a:fld id="{C98513E5-7BF4-47E0-AE14-DF8D16D56C2C}" type="datetimeFigureOut">
              <a:rPr lang="ru-RU" smtClean="0"/>
              <a:pPr/>
              <a:t>16.09.2024</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3EC12342-FE9B-42DD-9C35-A82F9BB16C46}" type="slidenum">
              <a:rPr lang="ru-RU" smtClean="0"/>
              <a:pPr/>
              <a:t>‹#›</a:t>
            </a:fld>
            <a:endParaRPr lang="ru-RU"/>
          </a:p>
        </p:txBody>
      </p:sp>
    </p:spTree>
    <p:extLst>
      <p:ext uri="{BB962C8B-B14F-4D97-AF65-F5344CB8AC3E}">
        <p14:creationId xmlns:p14="http://schemas.microsoft.com/office/powerpoint/2010/main" val="2226395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fld id="{C98513E5-7BF4-47E0-AE14-DF8D16D56C2C}" type="datetimeFigureOut">
              <a:rPr lang="ru-RU" smtClean="0"/>
              <a:pPr/>
              <a:t>16.09.2024</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3EC12342-FE9B-42DD-9C35-A82F9BB16C46}" type="slidenum">
              <a:rPr lang="ru-RU" smtClean="0"/>
              <a:pPr/>
              <a:t>‹#›</a:t>
            </a:fld>
            <a:endParaRPr lang="ru-RU"/>
          </a:p>
        </p:txBody>
      </p:sp>
    </p:spTree>
    <p:extLst>
      <p:ext uri="{BB962C8B-B14F-4D97-AF65-F5344CB8AC3E}">
        <p14:creationId xmlns:p14="http://schemas.microsoft.com/office/powerpoint/2010/main" val="420556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6629400" y="274638"/>
            <a:ext cx="2057400" cy="5851525"/>
          </a:xfrm>
        </p:spPr>
        <p:txBody>
          <a:bodyPr vert="eaVert"/>
          <a:lstStyle/>
          <a:p>
            <a:r>
              <a:rPr lang="ru-RU"/>
              <a:t>Образец заголовка</a:t>
            </a:r>
          </a:p>
        </p:txBody>
      </p:sp>
      <p:sp>
        <p:nvSpPr>
          <p:cNvPr id="3" name="Вертикальный текст 2"/>
          <p:cNvSpPr>
            <a:spLocks noGrp="1"/>
          </p:cNvSpPr>
          <p:nvPr>
            <p:ph type="body" orient="vert" idx="1"/>
          </p:nvPr>
        </p:nvSpPr>
        <p:spPr>
          <a:xfrm>
            <a:off x="457200" y="274638"/>
            <a:ext cx="6019800" cy="5851525"/>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fld id="{C98513E5-7BF4-47E0-AE14-DF8D16D56C2C}" type="datetimeFigureOut">
              <a:rPr lang="ru-RU" smtClean="0"/>
              <a:pPr/>
              <a:t>16.09.2024</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3EC12342-FE9B-42DD-9C35-A82F9BB16C46}" type="slidenum">
              <a:rPr lang="ru-RU" smtClean="0"/>
              <a:pPr/>
              <a:t>‹#›</a:t>
            </a:fld>
            <a:endParaRPr lang="ru-RU"/>
          </a:p>
        </p:txBody>
      </p:sp>
    </p:spTree>
    <p:extLst>
      <p:ext uri="{BB962C8B-B14F-4D97-AF65-F5344CB8AC3E}">
        <p14:creationId xmlns:p14="http://schemas.microsoft.com/office/powerpoint/2010/main" val="2662590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ru-RU"/>
              <a:t>Образец заголовка</a:t>
            </a:r>
          </a:p>
        </p:txBody>
      </p:sp>
      <p:sp>
        <p:nvSpPr>
          <p:cNvPr id="3" name="Текст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8513E5-7BF4-47E0-AE14-DF8D16D56C2C}" type="datetimeFigureOut">
              <a:rPr lang="ru-RU" smtClean="0"/>
              <a:pPr/>
              <a:t>16.09.2024</a:t>
            </a:fld>
            <a:endParaRPr lang="ru-RU"/>
          </a:p>
        </p:txBody>
      </p:sp>
      <p:sp>
        <p:nvSpPr>
          <p:cNvPr id="5" name="Нижний колонтитул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u-RU"/>
          </a:p>
        </p:txBody>
      </p:sp>
      <p:sp>
        <p:nvSpPr>
          <p:cNvPr id="6" name="Номер слайда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C12342-FE9B-42DD-9C35-A82F9BB16C46}" type="slidenum">
              <a:rPr lang="ru-RU" smtClean="0"/>
              <a:pPr/>
              <a:t>‹#›</a:t>
            </a:fld>
            <a:endParaRPr lang="ru-RU"/>
          </a:p>
        </p:txBody>
      </p:sp>
    </p:spTree>
    <p:extLst>
      <p:ext uri="{BB962C8B-B14F-4D97-AF65-F5344CB8AC3E}">
        <p14:creationId xmlns:p14="http://schemas.microsoft.com/office/powerpoint/2010/main" val="3663407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ru.wikipedia.org/wiki/%D0%93%D0%B5%D1%80%D1%86_(%D0%B5%D0%B4%D0%B8%D0%BD%D0%B8%D1%86%D0%B0_%D0%B8%D0%B7%D0%BC%D0%B5%D1%80%D0%B5%D0%BD%D0%B8%D1%8F)" TargetMode="External"/><Relationship Id="rId13" Type="http://schemas.openxmlformats.org/officeDocument/2006/relationships/hyperlink" Target="https://ru.wikipedia.org/wiki/%D0%9A%D0%B0%D0%BD%D0%B4%D0%B5%D0%BB%D0%B0#cite_note-2" TargetMode="External"/><Relationship Id="rId3" Type="http://schemas.openxmlformats.org/officeDocument/2006/relationships/hyperlink" Target="https://ru.wikipedia.org/wiki/%D0%A1%D0%B8%D0%BB%D0%B0_%D1%81%D0%B2%D0%B5%D1%82%D0%B0" TargetMode="External"/><Relationship Id="rId7" Type="http://schemas.openxmlformats.org/officeDocument/2006/relationships/hyperlink" Target="https://ru.wikipedia.org/wiki/%D0%A7%D0%B0%D1%81%D1%82%D0%BE%D1%82%D0%B0" TargetMode="External"/><Relationship Id="rId12" Type="http://schemas.openxmlformats.org/officeDocument/2006/relationships/hyperlink" Target="https://ru.wikipedia.org/wiki/%D0%9A%D0%B0%D0%BD%D0%B4%D0%B5%D0%BB%D0%B0#cite_note-%D0%93%D0%9E%D0%A1%D0%A2-1" TargetMode="External"/><Relationship Id="rId2" Type="http://schemas.openxmlformats.org/officeDocument/2006/relationships/hyperlink" Target="https://ru.wikipedia.org/wiki/%D0%9B%D0%B0%D1%82%D0%B8%D0%BD%D1%81%D0%BA%D0%B8%D0%B9_%D1%8F%D0%B7%D1%8B%D0%BA" TargetMode="External"/><Relationship Id="rId16"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hyperlink" Target="https://ru.wikipedia.org/wiki/%D0%9C%D0%BE%D0%BD%D0%BE%D1%85%D1%80%D0%BE%D0%BC%D0%B0%D1%82%D0%B8%D1%87%D0%B5%D1%81%D0%BA%D0%BE%D0%B5_%D0%B8%D0%B7%D0%BB%D1%83%D1%87%D0%B5%D0%BD%D0%B8%D0%B5" TargetMode="External"/><Relationship Id="rId11" Type="http://schemas.openxmlformats.org/officeDocument/2006/relationships/hyperlink" Target="https://ru.wikipedia.org/wiki/%D0%A1%D1%82%D0%B5%D1%80%D0%B0%D0%B4%D0%B8%D0%B0%D0%BD" TargetMode="External"/><Relationship Id="rId5" Type="http://schemas.openxmlformats.org/officeDocument/2006/relationships/hyperlink" Target="https://ru.wikipedia.org/wiki/%D0%A1%D0%98" TargetMode="External"/><Relationship Id="rId15" Type="http://schemas.openxmlformats.org/officeDocument/2006/relationships/hyperlink" Target="https://ru.wikipedia.org/wiki/%D0%93%D0%B5%D0%BD%D0%B5%D1%80%D0%B0%D0%BB%D1%8C%D0%BD%D0%B0%D1%8F_%D0%BA%D0%BE%D0%BD%D1%84%D0%B5%D1%80%D0%B5%D0%BD%D1%86%D0%B8%D1%8F_%D0%BF%D0%BE_%D0%BC%D0%B5%D1%80%D0%B0%D0%BC_%D0%B8_%D0%B2%D0%B5%D1%81%D0%B0%D0%BC" TargetMode="External"/><Relationship Id="rId10" Type="http://schemas.openxmlformats.org/officeDocument/2006/relationships/hyperlink" Target="https://ru.wikipedia.org/wiki/%D0%92%D0%B0%D1%82%D1%82" TargetMode="External"/><Relationship Id="rId4" Type="http://schemas.openxmlformats.org/officeDocument/2006/relationships/hyperlink" Target="https://ru.wikipedia.org/wiki/%D0%9E%D1%81%D0%BD%D0%BE%D0%B2%D0%BD%D1%8B%D0%B5_%D0%B5%D0%B4%D0%B8%D0%BD%D0%B8%D1%86%D1%8B_%D0%A1%D0%98" TargetMode="External"/><Relationship Id="rId9" Type="http://schemas.openxmlformats.org/officeDocument/2006/relationships/hyperlink" Target="https://ru.wikipedia.org/wiki/%D0%A1%D0%B8%D0%BB%D0%B0_%D0%B8%D0%B7%D0%BB%D1%83%D1%87%D0%B5%D0%BD%D0%B8%D1%8F_(%D1%84%D0%BE%D1%82%D0%BE%D0%BC%D0%B5%D1%82%D1%80%D0%B8%D1%8F)" TargetMode="External"/><Relationship Id="rId14" Type="http://schemas.openxmlformats.org/officeDocument/2006/relationships/hyperlink" Target="https://ru.wikipedia.org/wiki/1979_%D0%B3%D0%BE%D0%B4"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685800" y="1052736"/>
            <a:ext cx="7772400" cy="3888431"/>
          </a:xfrm>
        </p:spPr>
        <p:txBody>
          <a:bodyPr>
            <a:normAutofit/>
          </a:bodyPr>
          <a:lstStyle/>
          <a:p>
            <a:r>
              <a:rPr lang="ru-RU" i="1" dirty="0"/>
              <a:t>Основные параметры и характеристики электронно-оптических преобразователей</a:t>
            </a:r>
            <a:endParaRPr lang="ru-RU" dirty="0"/>
          </a:p>
        </p:txBody>
      </p:sp>
    </p:spTree>
    <p:extLst>
      <p:ext uri="{BB962C8B-B14F-4D97-AF65-F5344CB8AC3E}">
        <p14:creationId xmlns:p14="http://schemas.microsoft.com/office/powerpoint/2010/main" val="3261597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pPr lvl="6" algn="ctr" rtl="0">
              <a:spcBef>
                <a:spcPct val="0"/>
              </a:spcBef>
            </a:pPr>
            <a:r>
              <a:rPr lang="ru-RU" sz="3200" b="1" i="1" dirty="0">
                <a:latin typeface="Times New Roman" pitchFamily="18" charset="0"/>
                <a:cs typeface="Times New Roman" pitchFamily="18" charset="0"/>
              </a:rPr>
              <a:t>Классификация ЭОП</a:t>
            </a:r>
            <a:br>
              <a:rPr lang="ru-RU" sz="3200" b="1" dirty="0">
                <a:latin typeface="Times New Roman" pitchFamily="18" charset="0"/>
                <a:cs typeface="Times New Roman" pitchFamily="18" charset="0"/>
              </a:rPr>
            </a:br>
            <a:endParaRPr lang="ru-RU" dirty="0"/>
          </a:p>
        </p:txBody>
      </p:sp>
      <p:sp>
        <p:nvSpPr>
          <p:cNvPr id="3" name="Объект 2"/>
          <p:cNvSpPr>
            <a:spLocks noGrp="1"/>
          </p:cNvSpPr>
          <p:nvPr>
            <p:ph idx="1"/>
          </p:nvPr>
        </p:nvSpPr>
        <p:spPr>
          <a:xfrm>
            <a:off x="323528" y="1600200"/>
            <a:ext cx="8568952" cy="4525963"/>
          </a:xfrm>
        </p:spPr>
        <p:txBody>
          <a:bodyPr>
            <a:normAutofit fontScale="70000" lnSpcReduction="20000"/>
          </a:bodyPr>
          <a:lstStyle/>
          <a:p>
            <a:pPr lvl="0"/>
            <a:r>
              <a:rPr lang="ru-RU" b="1" dirty="0"/>
              <a:t>По спектральному диапазону работы ЭОП могут быть чувствительны в ближней инфракрасной, видимой и в ультрафиолетовой областях спектра. </a:t>
            </a:r>
            <a:endParaRPr lang="ru-RU" dirty="0"/>
          </a:p>
          <a:p>
            <a:pPr lvl="0"/>
            <a:r>
              <a:rPr lang="ru-RU" b="1" dirty="0"/>
              <a:t>По способу переноса электронного изображения различают ЭОП с однородным электрическим полем, ЭОП с электростатической фокусировкой и ЭОП с электромагнитной фокусировкой. </a:t>
            </a:r>
            <a:endParaRPr lang="ru-RU" dirty="0"/>
          </a:p>
          <a:p>
            <a:pPr lvl="0"/>
            <a:r>
              <a:rPr lang="ru-RU" b="1" dirty="0"/>
              <a:t>По принципу усиления яркости изображения различают каскадные ЭОП с усилением методом оптического контакта экран-фотокатод; каскадные ЭОП с усилением за счет использования вторичной эмиссии на прострел тонкопленочных динодов, ЭОП канального типа с усилением за счет использования вторичной эмиссии с внутренних стенок </a:t>
            </a:r>
            <a:r>
              <a:rPr lang="ru-RU" b="1" dirty="0" err="1"/>
              <a:t>микроканалов</a:t>
            </a:r>
            <a:r>
              <a:rPr lang="ru-RU" b="1" dirty="0"/>
              <a:t>; ЭОП с усилением яркости за счет уменьшения масштаба изображения.</a:t>
            </a:r>
            <a:endParaRPr lang="ru-RU" dirty="0"/>
          </a:p>
        </p:txBody>
      </p:sp>
    </p:spTree>
    <p:extLst>
      <p:ext uri="{BB962C8B-B14F-4D97-AF65-F5344CB8AC3E}">
        <p14:creationId xmlns:p14="http://schemas.microsoft.com/office/powerpoint/2010/main" val="999147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539552" y="404664"/>
            <a:ext cx="8229600" cy="566936"/>
          </a:xfrm>
        </p:spPr>
        <p:txBody>
          <a:bodyPr>
            <a:normAutofit fontScale="90000"/>
          </a:bodyPr>
          <a:lstStyle/>
          <a:p>
            <a:r>
              <a:rPr lang="ru-RU" sz="2200" b="1" dirty="0"/>
              <a:t>основные конструкции ЭОП и используемые в них приемы усиления.</a:t>
            </a:r>
            <a:br>
              <a:rPr lang="ru-RU" dirty="0"/>
            </a:br>
            <a:endParaRPr lang="ru-RU" dirty="0"/>
          </a:p>
        </p:txBody>
      </p:sp>
      <p:sp>
        <p:nvSpPr>
          <p:cNvPr id="3" name="Объект 2"/>
          <p:cNvSpPr>
            <a:spLocks noGrp="1"/>
          </p:cNvSpPr>
          <p:nvPr>
            <p:ph idx="1"/>
          </p:nvPr>
        </p:nvSpPr>
        <p:spPr>
          <a:xfrm>
            <a:off x="539552" y="980728"/>
            <a:ext cx="8229600" cy="4525963"/>
          </a:xfrm>
        </p:spPr>
        <p:txBody>
          <a:bodyPr>
            <a:normAutofit fontScale="40000" lnSpcReduction="20000"/>
          </a:bodyPr>
          <a:lstStyle/>
          <a:p>
            <a:r>
              <a:rPr lang="ru-RU" b="1" i="1" dirty="0"/>
              <a:t>Однокамерные ЭОП (стакан Холста, 1934г., «Филипс», Голландия)</a:t>
            </a:r>
            <a:endParaRPr lang="ru-RU" b="1" dirty="0"/>
          </a:p>
          <a:p>
            <a:r>
              <a:rPr lang="ru-RU" b="1" i="1" dirty="0"/>
              <a:t>Электронно-оптический преобразователь с фокусировкой равномерным полем</a:t>
            </a:r>
            <a:r>
              <a:rPr lang="ru-RU" b="1" dirty="0"/>
              <a:t>. В этих ЭОП фотокатод и экран располагаются близко друг к другу внутри сосуда </a:t>
            </a:r>
            <a:r>
              <a:rPr lang="ru-RU" b="1" dirty="0" err="1"/>
              <a:t>Дьюара</a:t>
            </a:r>
            <a:r>
              <a:rPr lang="ru-RU" b="1" dirty="0"/>
              <a:t>. </a:t>
            </a:r>
          </a:p>
          <a:p>
            <a:endParaRPr lang="ru-RU" b="1" dirty="0"/>
          </a:p>
          <a:p>
            <a:endParaRPr lang="ru-RU" dirty="0"/>
          </a:p>
          <a:p>
            <a:endParaRPr lang="ru-RU" b="1" i="1" dirty="0"/>
          </a:p>
          <a:p>
            <a:endParaRPr lang="ru-RU" b="1" i="1" dirty="0"/>
          </a:p>
          <a:p>
            <a:endParaRPr lang="ru-RU" b="1" i="1" dirty="0"/>
          </a:p>
          <a:p>
            <a:endParaRPr lang="ru-RU" b="1" i="1" dirty="0"/>
          </a:p>
          <a:p>
            <a:endParaRPr lang="ru-RU" b="1" i="1" dirty="0"/>
          </a:p>
          <a:p>
            <a:endParaRPr lang="ru-RU" b="1" i="1" dirty="0"/>
          </a:p>
          <a:p>
            <a:endParaRPr lang="ru-RU" b="1" i="1" dirty="0"/>
          </a:p>
          <a:p>
            <a:pPr algn="ctr"/>
            <a:r>
              <a:rPr lang="ru-RU" b="1" i="1" dirty="0"/>
              <a:t>Схема ЭОП с фокусировкой равномерным полем</a:t>
            </a:r>
            <a:r>
              <a:rPr lang="ru-RU" b="1" dirty="0"/>
              <a:t> </a:t>
            </a:r>
            <a:endParaRPr lang="ru-RU" dirty="0"/>
          </a:p>
          <a:p>
            <a:r>
              <a:rPr lang="ru-RU" b="1" dirty="0"/>
              <a:t>Между фотокатодом и экраном подается высокое напряжение. Под его действием электроны движутся по параболической траектории. Благодаря минимальному расстоянию между фотокатодом и экраном и высокой напряженности электроны преодолевают незначительное рассеяние и создают на экране изображение с приемлемым разрешением - 5-6 пар </a:t>
            </a:r>
            <a:r>
              <a:rPr lang="ru-RU" b="1" dirty="0" err="1"/>
              <a:t>лин</a:t>
            </a:r>
            <a:r>
              <a:rPr lang="ru-RU" b="1" dirty="0"/>
              <a:t>/мм. Увеличение ЭОП Г = 1 приводит к изменению коэффициента преобразования 5...8. Для предотвращения пробоя расстояние фотокатод—экран должно быть не менее 10 см при напряжении 10... 13 </a:t>
            </a:r>
            <a:r>
              <a:rPr lang="ru-RU" b="1" dirty="0" err="1"/>
              <a:t>кВ.</a:t>
            </a:r>
            <a:endParaRPr lang="ru-RU" dirty="0"/>
          </a:p>
          <a:p>
            <a:r>
              <a:rPr lang="ru-RU" b="1" dirty="0"/>
              <a:t>Двухэлектродные преобразователи в настоящее время применяются вместе с канальными электронными умножителями. Большая площадь фотокатода — одно из достоинств рассмотренной конструкции ЭОП.</a:t>
            </a:r>
            <a:endParaRPr lang="ru-RU" dirty="0"/>
          </a:p>
          <a:p>
            <a:endParaRPr lang="ru-RU" dirty="0"/>
          </a:p>
        </p:txBody>
      </p:sp>
      <p:pic>
        <p:nvPicPr>
          <p:cNvPr id="4" name="Рисунок 3" descr="C:\Users\Александр\AppData\Local\Temp\Rar$EX01.520\eoe\image\image228.JPG"/>
          <p:cNvPicPr/>
          <p:nvPr/>
        </p:nvPicPr>
        <p:blipFill>
          <a:blip r:embed="rId2">
            <a:extLst>
              <a:ext uri="{28A0092B-C50C-407E-A947-70E740481C1C}">
                <a14:useLocalDpi xmlns:a14="http://schemas.microsoft.com/office/drawing/2010/main" val="0"/>
              </a:ext>
            </a:extLst>
          </a:blip>
          <a:srcRect/>
          <a:stretch>
            <a:fillRect/>
          </a:stretch>
        </p:blipFill>
        <p:spPr bwMode="auto">
          <a:xfrm>
            <a:off x="2596799" y="1628800"/>
            <a:ext cx="3532421" cy="1624578"/>
          </a:xfrm>
          <a:prstGeom prst="rect">
            <a:avLst/>
          </a:prstGeom>
          <a:noFill/>
          <a:ln>
            <a:noFill/>
          </a:ln>
        </p:spPr>
      </p:pic>
    </p:spTree>
    <p:extLst>
      <p:ext uri="{BB962C8B-B14F-4D97-AF65-F5344CB8AC3E}">
        <p14:creationId xmlns:p14="http://schemas.microsoft.com/office/powerpoint/2010/main" val="4194543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323528" y="260648"/>
            <a:ext cx="8229600" cy="5577483"/>
          </a:xfrm>
        </p:spPr>
        <p:txBody>
          <a:bodyPr>
            <a:normAutofit/>
          </a:bodyPr>
          <a:lstStyle/>
          <a:p>
            <a:r>
              <a:rPr lang="ru-RU" sz="1700" b="1" i="1" dirty="0">
                <a:latin typeface="Times New Roman" pitchFamily="18" charset="0"/>
                <a:cs typeface="Times New Roman" pitchFamily="18" charset="0"/>
              </a:rPr>
              <a:t>Электронно-оптические преобразователи с электростатической фокусировкой</a:t>
            </a:r>
            <a:r>
              <a:rPr lang="ru-RU" sz="1700" b="1" dirty="0">
                <a:latin typeface="Times New Roman" pitchFamily="18" charset="0"/>
                <a:cs typeface="Times New Roman" pitchFamily="18" charset="0"/>
              </a:rPr>
              <a:t> </a:t>
            </a:r>
            <a:r>
              <a:rPr lang="ru-RU" sz="1300" b="1" dirty="0">
                <a:latin typeface="Times New Roman" pitchFamily="18" charset="0"/>
                <a:cs typeface="Times New Roman" pitchFamily="18" charset="0"/>
              </a:rPr>
              <a:t>могут иметь от двух до пяти электродов фокусирующей системы. На рисунке приведена схема ЭОП с двухэлектродной системой фокусировки. Его разрешающая способность составляет 13-15 пар </a:t>
            </a:r>
            <a:r>
              <a:rPr lang="ru-RU" sz="1300" b="1" dirty="0" err="1">
                <a:latin typeface="Times New Roman" pitchFamily="18" charset="0"/>
                <a:cs typeface="Times New Roman" pitchFamily="18" charset="0"/>
              </a:rPr>
              <a:t>лин</a:t>
            </a:r>
            <a:r>
              <a:rPr lang="ru-RU" sz="1300" b="1" dirty="0">
                <a:latin typeface="Times New Roman" pitchFamily="18" charset="0"/>
                <a:cs typeface="Times New Roman" pitchFamily="18" charset="0"/>
              </a:rPr>
              <a:t>/мм, увеличение Г = 0,6...0,8.</a:t>
            </a:r>
          </a:p>
          <a:p>
            <a:endParaRPr lang="ru-RU" sz="1300" dirty="0">
              <a:latin typeface="Times New Roman" pitchFamily="18" charset="0"/>
              <a:cs typeface="Times New Roman" pitchFamily="18" charset="0"/>
            </a:endParaRPr>
          </a:p>
          <a:p>
            <a:endParaRPr lang="ru-RU" sz="1300" b="1" dirty="0">
              <a:latin typeface="Times New Roman" pitchFamily="18" charset="0"/>
              <a:cs typeface="Times New Roman" pitchFamily="18" charset="0"/>
            </a:endParaRPr>
          </a:p>
          <a:p>
            <a:endParaRPr lang="ru-RU" sz="1300" b="1" dirty="0">
              <a:latin typeface="Times New Roman" pitchFamily="18" charset="0"/>
              <a:cs typeface="Times New Roman" pitchFamily="18" charset="0"/>
            </a:endParaRPr>
          </a:p>
          <a:p>
            <a:endParaRPr lang="ru-RU" sz="1300" b="1" dirty="0">
              <a:latin typeface="Times New Roman" pitchFamily="18" charset="0"/>
              <a:cs typeface="Times New Roman" pitchFamily="18" charset="0"/>
            </a:endParaRPr>
          </a:p>
          <a:p>
            <a:r>
              <a:rPr lang="ru-RU" sz="1300" b="1" dirty="0">
                <a:latin typeface="Times New Roman" pitchFamily="18" charset="0"/>
                <a:cs typeface="Times New Roman" pitchFamily="18" charset="0"/>
              </a:rPr>
              <a:t>Недостатки двухэлектродных ЭОП: малое разрешение на краю поля, отсутствие возможности юстировки фокусирующей системы, что требует точного ее изготовления.</a:t>
            </a:r>
            <a:br>
              <a:rPr lang="ru-RU" sz="1300" b="1" dirty="0">
                <a:latin typeface="Times New Roman" pitchFamily="18" charset="0"/>
                <a:cs typeface="Times New Roman" pitchFamily="18" charset="0"/>
              </a:rPr>
            </a:br>
            <a:r>
              <a:rPr lang="ru-RU" sz="1300" b="1" dirty="0">
                <a:latin typeface="Times New Roman" pitchFamily="18" charset="0"/>
                <a:cs typeface="Times New Roman" pitchFamily="18" charset="0"/>
              </a:rPr>
              <a:t>Для улучшения разрешения по полю зрения иногда колбы ЭОП увеличивают в диаметре (до 100 мм), а </a:t>
            </a:r>
            <a:r>
              <a:rPr lang="ru-RU" sz="1300" b="1" dirty="0">
                <a:highlight>
                  <a:srgbClr val="FFFF00"/>
                </a:highlight>
                <a:latin typeface="Times New Roman" pitchFamily="18" charset="0"/>
                <a:cs typeface="Times New Roman" pitchFamily="18" charset="0"/>
              </a:rPr>
              <a:t>используют при этом лишь центральную зону (размером до 25 мм). </a:t>
            </a:r>
          </a:p>
          <a:p>
            <a:r>
              <a:rPr lang="ru-RU" sz="1300" b="1" dirty="0">
                <a:latin typeface="Times New Roman" pitchFamily="18" charset="0"/>
                <a:cs typeface="Times New Roman" pitchFamily="18" charset="0"/>
              </a:rPr>
              <a:t>Значительно лучших результатов удается достичь в ЭОП, в которых применяются плосковогнутые электронно-оптические шайбы (поколение 1+). На их внутренние поверхности, имеющие сферическую форму, наносят фотокатод (ФК) и люминесцентный слой Э. В то же время наружные поверхности волоконно-оптических шайб (ВОШ) остаются плоскими, благодаря чему в ЭОП лучше распределено разрешение по полю зрения, больше рабочее поле зрения фотокатода, имеется возможность последовательного согласования одного ЭОП с другим ЭОП, передающей трубкой или фотоматериалом</a:t>
            </a:r>
          </a:p>
          <a:p>
            <a:endParaRPr lang="ru-RU" dirty="0"/>
          </a:p>
        </p:txBody>
      </p:sp>
      <p:pic>
        <p:nvPicPr>
          <p:cNvPr id="4" name="Рисунок 3" descr="C:\Users\Александр\AppData\Local\Temp\Rar$EX01.520\eoe\image\image230.JPG"/>
          <p:cNvPicPr/>
          <p:nvPr/>
        </p:nvPicPr>
        <p:blipFill>
          <a:blip r:embed="rId2">
            <a:extLst>
              <a:ext uri="{28A0092B-C50C-407E-A947-70E740481C1C}">
                <a14:useLocalDpi xmlns:a14="http://schemas.microsoft.com/office/drawing/2010/main" val="0"/>
              </a:ext>
            </a:extLst>
          </a:blip>
          <a:srcRect/>
          <a:stretch>
            <a:fillRect/>
          </a:stretch>
        </p:blipFill>
        <p:spPr bwMode="auto">
          <a:xfrm>
            <a:off x="5940152" y="1019869"/>
            <a:ext cx="1772851" cy="1217295"/>
          </a:xfrm>
          <a:prstGeom prst="rect">
            <a:avLst/>
          </a:prstGeom>
          <a:noFill/>
          <a:ln>
            <a:noFill/>
          </a:ln>
        </p:spPr>
      </p:pic>
      <p:pic>
        <p:nvPicPr>
          <p:cNvPr id="5" name="Рисунок 4" descr="C:\Users\Александр\AppData\Local\Temp\Rar$EX01.520\eoe\image\image232.JPG"/>
          <p:cNvPicPr/>
          <p:nvPr/>
        </p:nvPicPr>
        <p:blipFill>
          <a:blip r:embed="rId3">
            <a:extLst>
              <a:ext uri="{28A0092B-C50C-407E-A947-70E740481C1C}">
                <a14:useLocalDpi xmlns:a14="http://schemas.microsoft.com/office/drawing/2010/main" val="0"/>
              </a:ext>
            </a:extLst>
          </a:blip>
          <a:srcRect/>
          <a:stretch>
            <a:fillRect/>
          </a:stretch>
        </p:blipFill>
        <p:spPr bwMode="auto">
          <a:xfrm>
            <a:off x="3077041" y="4221088"/>
            <a:ext cx="2542337" cy="1944216"/>
          </a:xfrm>
          <a:prstGeom prst="rect">
            <a:avLst/>
          </a:prstGeom>
          <a:noFill/>
          <a:ln>
            <a:noFill/>
          </a:ln>
        </p:spPr>
      </p:pic>
    </p:spTree>
    <p:extLst>
      <p:ext uri="{BB962C8B-B14F-4D97-AF65-F5344CB8AC3E}">
        <p14:creationId xmlns:p14="http://schemas.microsoft.com/office/powerpoint/2010/main" val="2579336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260648"/>
            <a:ext cx="8229600" cy="5865515"/>
          </a:xfrm>
        </p:spPr>
        <p:txBody>
          <a:bodyPr>
            <a:normAutofit lnSpcReduction="10000"/>
          </a:bodyPr>
          <a:lstStyle/>
          <a:p>
            <a:r>
              <a:rPr lang="ru-RU" b="1" i="1" dirty="0"/>
              <a:t>Электронно-</a:t>
            </a:r>
            <a:r>
              <a:rPr lang="ru-RU" b="1" i="1" dirty="0" err="1"/>
              <a:t>опический</a:t>
            </a:r>
            <a:r>
              <a:rPr lang="ru-RU" b="1" i="1" dirty="0"/>
              <a:t> преобразователь с магнитной фокусировкой</a:t>
            </a:r>
            <a:r>
              <a:rPr lang="ru-RU" b="1" dirty="0"/>
              <a:t>. </a:t>
            </a:r>
          </a:p>
          <a:p>
            <a:pPr marL="0" indent="0">
              <a:buNone/>
            </a:pPr>
            <a:r>
              <a:rPr lang="ru-RU" sz="1500" b="1" dirty="0">
                <a:latin typeface="Times New Roman" pitchFamily="18" charset="0"/>
                <a:cs typeface="Times New Roman" pitchFamily="18" charset="0"/>
              </a:rPr>
              <a:t>	Электроны, вылетевшие с фотокатода, ускоряются возрастающим напряжением каждого кольцевого электрода и летят к экрану. Совместное действие большой разности потенциалов, направленной вдоль оси трубки, а также магнитного поля, заставляет электроны двигаться по спирали. На определенном расстоянии от фотокатода эти электроны собираются и формируют изображение.</a:t>
            </a:r>
            <a:endParaRPr lang="ru-RU" sz="1500" dirty="0">
              <a:latin typeface="Times New Roman" pitchFamily="18" charset="0"/>
              <a:cs typeface="Times New Roman" pitchFamily="18" charset="0"/>
            </a:endParaRPr>
          </a:p>
          <a:p>
            <a:pPr marL="0" indent="0">
              <a:buNone/>
            </a:pPr>
            <a:r>
              <a:rPr lang="ru-RU" sz="1500" b="1" dirty="0">
                <a:latin typeface="Times New Roman" pitchFamily="18" charset="0"/>
                <a:cs typeface="Times New Roman" pitchFamily="18" charset="0"/>
              </a:rPr>
              <a:t>В ЭОП с магнитной фокусировкой экран принято располагать  во второй или третьей точке пересечения оси электронами. Положение плоскости</a:t>
            </a:r>
          </a:p>
          <a:p>
            <a:pPr marL="0" indent="0">
              <a:buNone/>
            </a:pPr>
            <a:r>
              <a:rPr lang="ru-RU" sz="1500" b="1" dirty="0">
                <a:latin typeface="Times New Roman" pitchFamily="18" charset="0"/>
                <a:cs typeface="Times New Roman" pitchFamily="18" charset="0"/>
              </a:rPr>
              <a:t> изображения можно менять изменением напряжения </a:t>
            </a:r>
          </a:p>
          <a:p>
            <a:pPr marL="0" indent="0">
              <a:buNone/>
            </a:pPr>
            <a:r>
              <a:rPr lang="ru-RU" sz="1500" b="1" dirty="0">
                <a:latin typeface="Times New Roman" pitchFamily="18" charset="0"/>
                <a:cs typeface="Times New Roman" pitchFamily="18" charset="0"/>
              </a:rPr>
              <a:t>электрического и магнитного полей, причем большие</a:t>
            </a:r>
          </a:p>
          <a:p>
            <a:pPr marL="0" indent="0">
              <a:buNone/>
            </a:pPr>
            <a:r>
              <a:rPr lang="ru-RU" sz="1500" b="1" dirty="0">
                <a:latin typeface="Times New Roman" pitchFamily="18" charset="0"/>
                <a:cs typeface="Times New Roman" pitchFamily="18" charset="0"/>
              </a:rPr>
              <a:t> расстояния между фотокатодом и экраном позволяют </a:t>
            </a:r>
          </a:p>
          <a:p>
            <a:pPr marL="0" indent="0">
              <a:buNone/>
            </a:pPr>
            <a:r>
              <a:rPr lang="ru-RU" sz="1500" b="1" dirty="0">
                <a:latin typeface="Times New Roman" pitchFamily="18" charset="0"/>
                <a:cs typeface="Times New Roman" pitchFamily="18" charset="0"/>
              </a:rPr>
              <a:t>прикладывать к аноду ЭОП напряжение в десятки киловольт,</a:t>
            </a:r>
          </a:p>
          <a:p>
            <a:pPr marL="0" indent="0">
              <a:buNone/>
            </a:pPr>
            <a:r>
              <a:rPr lang="ru-RU" sz="1500" b="1" dirty="0">
                <a:latin typeface="Times New Roman" pitchFamily="18" charset="0"/>
                <a:cs typeface="Times New Roman" pitchFamily="18" charset="0"/>
              </a:rPr>
              <a:t> что обеспечивает большое усиление яркости.</a:t>
            </a:r>
            <a:endParaRPr lang="ru-RU" sz="1500" dirty="0">
              <a:latin typeface="Times New Roman" pitchFamily="18" charset="0"/>
              <a:cs typeface="Times New Roman" pitchFamily="18" charset="0"/>
            </a:endParaRPr>
          </a:p>
          <a:p>
            <a:pPr marL="0" indent="0">
              <a:buNone/>
            </a:pPr>
            <a:r>
              <a:rPr lang="ru-RU" sz="1500" b="1" dirty="0">
                <a:latin typeface="Times New Roman" pitchFamily="18" charset="0"/>
                <a:cs typeface="Times New Roman" pitchFamily="18" charset="0"/>
              </a:rPr>
              <a:t>Достоинство магнитной системы фокусировки в том, что разрешение равномерно по полю изображения. Очень хорошее изображение удается получить, поместив ЭОП в поле короткой магнитной катушки. Перемещением катушки можно изменять и масштаб изображения, хотя для обычных систем с магнитной фокусировкой он составляет 1:1.</a:t>
            </a:r>
            <a:endParaRPr lang="ru-RU" sz="1500" dirty="0">
              <a:latin typeface="Times New Roman" pitchFamily="18" charset="0"/>
              <a:cs typeface="Times New Roman" pitchFamily="18" charset="0"/>
            </a:endParaRPr>
          </a:p>
          <a:p>
            <a:r>
              <a:rPr lang="ru-RU" sz="1500" b="1" dirty="0">
                <a:latin typeface="Times New Roman" pitchFamily="18" charset="0"/>
                <a:cs typeface="Times New Roman" pitchFamily="18" charset="0"/>
              </a:rPr>
              <a:t>Недостатки ЭОП с магнитной фокусировкой: большая энергоемкость и значительная масса; в изображении на экране ЭОП присутствует анизотропная дисторсия (</a:t>
            </a:r>
            <a:r>
              <a:rPr lang="ru-RU" sz="1200" b="1" dirty="0">
                <a:latin typeface="Times New Roman" pitchFamily="18" charset="0"/>
                <a:cs typeface="Times New Roman" pitchFamily="18" charset="0"/>
              </a:rPr>
              <a:t>аберрация оптических систем, из-за которой коэффициент линейного усиления меняется по полю экрана</a:t>
            </a:r>
            <a:r>
              <a:rPr lang="ru-RU" sz="1500" b="1" dirty="0">
                <a:latin typeface="Times New Roman" pitchFamily="18" charset="0"/>
                <a:cs typeface="Times New Roman" pitchFamily="18" charset="0"/>
              </a:rPr>
              <a:t>) из-за неоднородности электростатического и магнитного полей. Качество может быть улучшено только увеличением напряженности магнитного поля.</a:t>
            </a:r>
            <a:endParaRPr lang="ru-RU" sz="1500" dirty="0">
              <a:latin typeface="Times New Roman" pitchFamily="18" charset="0"/>
              <a:cs typeface="Times New Roman" pitchFamily="18" charset="0"/>
            </a:endParaRPr>
          </a:p>
          <a:p>
            <a:endParaRPr lang="ru-RU" dirty="0"/>
          </a:p>
        </p:txBody>
      </p:sp>
      <p:pic>
        <p:nvPicPr>
          <p:cNvPr id="4" name="Рисунок 3" descr="C:\Users\Александр\AppData\Local\Temp\Rar$EX01.520\eoe\image\image236.JPG"/>
          <p:cNvPicPr/>
          <p:nvPr/>
        </p:nvPicPr>
        <p:blipFill>
          <a:blip r:embed="rId2">
            <a:extLst>
              <a:ext uri="{28A0092B-C50C-407E-A947-70E740481C1C}">
                <a14:useLocalDpi xmlns:a14="http://schemas.microsoft.com/office/drawing/2010/main" val="0"/>
              </a:ext>
            </a:extLst>
          </a:blip>
          <a:srcRect/>
          <a:stretch>
            <a:fillRect/>
          </a:stretch>
        </p:blipFill>
        <p:spPr bwMode="auto">
          <a:xfrm>
            <a:off x="6300192" y="2564904"/>
            <a:ext cx="2143180" cy="1440160"/>
          </a:xfrm>
          <a:prstGeom prst="rect">
            <a:avLst/>
          </a:prstGeom>
          <a:noFill/>
          <a:ln>
            <a:noFill/>
          </a:ln>
        </p:spPr>
      </p:pic>
    </p:spTree>
    <p:extLst>
      <p:ext uri="{BB962C8B-B14F-4D97-AF65-F5344CB8AC3E}">
        <p14:creationId xmlns:p14="http://schemas.microsoft.com/office/powerpoint/2010/main" val="848397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332656"/>
            <a:ext cx="8229600" cy="5793507"/>
          </a:xfrm>
        </p:spPr>
        <p:txBody>
          <a:bodyPr>
            <a:normAutofit fontScale="55000" lnSpcReduction="20000"/>
          </a:bodyPr>
          <a:lstStyle/>
          <a:p>
            <a:pPr algn="ctr"/>
            <a:r>
              <a:rPr lang="ru-RU" b="1" i="1" dirty="0"/>
              <a:t>Многокамерные ЭОП</a:t>
            </a:r>
            <a:endParaRPr lang="ru-RU" b="1" dirty="0"/>
          </a:p>
          <a:p>
            <a:r>
              <a:rPr lang="ru-RU" sz="1800" b="1" dirty="0">
                <a:latin typeface="Times New Roman" pitchFamily="18" charset="0"/>
                <a:cs typeface="Times New Roman" pitchFamily="18" charset="0"/>
              </a:rPr>
              <a:t>Как следует из анализа однокамерных ЭОП, коэффициент усиления у них незначительный. Увеличение напряжения питания свыше 30 </a:t>
            </a:r>
            <a:r>
              <a:rPr lang="ru-RU" sz="1800" b="1" dirty="0" err="1">
                <a:latin typeface="Times New Roman" pitchFamily="18" charset="0"/>
                <a:cs typeface="Times New Roman" pitchFamily="18" charset="0"/>
              </a:rPr>
              <a:t>кВ</a:t>
            </a:r>
            <a:r>
              <a:rPr lang="ru-RU" sz="1800" b="1" dirty="0">
                <a:latin typeface="Times New Roman" pitchFamily="18" charset="0"/>
                <a:cs typeface="Times New Roman" pitchFamily="18" charset="0"/>
              </a:rPr>
              <a:t> на одну камеру ЭОП уже вызывает вредное рентгеновское излучение и автоэлектронную эмиссию, поэтому увеличить коэффициент усиления яркости в однокамерных ЭОП удается лишь уменьшением масштаба изображения. При этом яркость изображения на экране ЭОП возрастет пропорционально квадрату уменьшения изображения, даваемого электронной оптикой. Сжатие изображения на экране хотя и усиливает его яркость (пропорционально квадрату уменьшения линейного размера) , но приводит к неизбежному падению разрешения.</a:t>
            </a:r>
            <a:endParaRPr lang="ru-RU" sz="1800" dirty="0">
              <a:latin typeface="Times New Roman" pitchFamily="18" charset="0"/>
              <a:cs typeface="Times New Roman" pitchFamily="18" charset="0"/>
            </a:endParaRPr>
          </a:p>
          <a:p>
            <a:r>
              <a:rPr lang="ru-RU" sz="1800" b="1" i="1" dirty="0">
                <a:latin typeface="Times New Roman" pitchFamily="18" charset="0"/>
                <a:cs typeface="Times New Roman" pitchFamily="18" charset="0"/>
              </a:rPr>
              <a:t>Усиление методом оптического контакта экрана с фотокатодом</a:t>
            </a:r>
            <a:r>
              <a:rPr lang="ru-RU" sz="1800" b="1" dirty="0">
                <a:latin typeface="Times New Roman" pitchFamily="18" charset="0"/>
                <a:cs typeface="Times New Roman" pitchFamily="18" charset="0"/>
              </a:rPr>
              <a:t> достигается последовательным соединением отдельных ЭОП. Можно при этом развить усиление яркости, равное произведению коэффициентов усиления каждого из них. Для сочленения ЭОП применяют три способа оптического контакта экрана с фотокатодом. Все они показаны на рисунке</a:t>
            </a:r>
          </a:p>
          <a:p>
            <a:endParaRPr lang="ru-RU" sz="1800" b="1" dirty="0">
              <a:latin typeface="Times New Roman" pitchFamily="18" charset="0"/>
              <a:cs typeface="Times New Roman" pitchFamily="18" charset="0"/>
            </a:endParaRPr>
          </a:p>
          <a:p>
            <a:endParaRPr lang="ru-RU" sz="1800" b="1" dirty="0">
              <a:latin typeface="Times New Roman" pitchFamily="18" charset="0"/>
              <a:cs typeface="Times New Roman" pitchFamily="18" charset="0"/>
            </a:endParaRPr>
          </a:p>
          <a:p>
            <a:endParaRPr lang="ru-RU" sz="1800" b="1" dirty="0">
              <a:latin typeface="Times New Roman" pitchFamily="18" charset="0"/>
              <a:cs typeface="Times New Roman" pitchFamily="18" charset="0"/>
            </a:endParaRPr>
          </a:p>
          <a:p>
            <a:endParaRPr lang="ru-RU" sz="1800" b="1" dirty="0">
              <a:latin typeface="Times New Roman" pitchFamily="18" charset="0"/>
              <a:cs typeface="Times New Roman" pitchFamily="18" charset="0"/>
            </a:endParaRPr>
          </a:p>
          <a:p>
            <a:endParaRPr lang="ru-RU" sz="1800" b="1" dirty="0">
              <a:latin typeface="Times New Roman" pitchFamily="18" charset="0"/>
              <a:cs typeface="Times New Roman" pitchFamily="18" charset="0"/>
            </a:endParaRPr>
          </a:p>
          <a:p>
            <a:endParaRPr lang="ru-RU" sz="1800" b="1" dirty="0">
              <a:latin typeface="Times New Roman" pitchFamily="18" charset="0"/>
              <a:cs typeface="Times New Roman" pitchFamily="18" charset="0"/>
            </a:endParaRPr>
          </a:p>
          <a:p>
            <a:endParaRPr lang="ru-RU" sz="1800" b="1" dirty="0">
              <a:latin typeface="Times New Roman" pitchFamily="18" charset="0"/>
              <a:cs typeface="Times New Roman" pitchFamily="18" charset="0"/>
            </a:endParaRPr>
          </a:p>
          <a:p>
            <a:endParaRPr lang="ru-RU" sz="1800" b="1" dirty="0">
              <a:latin typeface="Times New Roman" pitchFamily="18" charset="0"/>
              <a:cs typeface="Times New Roman" pitchFamily="18" charset="0"/>
            </a:endParaRPr>
          </a:p>
          <a:p>
            <a:endParaRPr lang="ru-RU" sz="1800" b="1" dirty="0">
              <a:latin typeface="Times New Roman" pitchFamily="18" charset="0"/>
              <a:cs typeface="Times New Roman" pitchFamily="18" charset="0"/>
            </a:endParaRPr>
          </a:p>
          <a:p>
            <a:r>
              <a:rPr lang="ru-RU" sz="1800" b="1" dirty="0">
                <a:latin typeface="Times New Roman" pitchFamily="18" charset="0"/>
                <a:cs typeface="Times New Roman" pitchFamily="18" charset="0"/>
              </a:rPr>
              <a:t>Преимущество конструкции, показанной на рис. « а», — простота, однако для нее характерны значительные световые потери при передаче энергии оптикой. </a:t>
            </a:r>
            <a:br>
              <a:rPr lang="ru-RU" sz="1800" b="1" dirty="0">
                <a:latin typeface="Times New Roman" pitchFamily="18" charset="0"/>
                <a:cs typeface="Times New Roman" pitchFamily="18" charset="0"/>
              </a:rPr>
            </a:br>
            <a:r>
              <a:rPr lang="ru-RU" sz="1800" b="1" dirty="0">
                <a:latin typeface="Times New Roman" pitchFamily="18" charset="0"/>
                <a:cs typeface="Times New Roman" pitchFamily="18" charset="0"/>
              </a:rPr>
              <a:t>Более оптимальным является соединение однокамерных ЭОП в одном объеме (рис.  «б»). Люминесцирующий экран первого и фотокатод второго преобразователей нанесены на противоположные стороны тонкой, толщиной несколько микрометров, стеклянной или слюдяной пластинки. Чем тоньше перегородка, тем выше разрешение. Подобная комбинация экран-фотокатод называется каскадом усиления по току, а ЭОП — каскадным или многокамерным. Спектральные характеристики экрана и фотокатода подбираются таким образом, чтобы обеспечить максимальную эффективность каскада усиления. Наиболее пригодны для этого </a:t>
            </a:r>
            <a:r>
              <a:rPr lang="ru-RU" sz="1800" b="1" dirty="0" err="1">
                <a:latin typeface="Times New Roman" pitchFamily="18" charset="0"/>
                <a:cs typeface="Times New Roman" pitchFamily="18" charset="0"/>
              </a:rPr>
              <a:t>многощелочной</a:t>
            </a:r>
            <a:r>
              <a:rPr lang="ru-RU" sz="1800" b="1" dirty="0">
                <a:latin typeface="Times New Roman" pitchFamily="18" charset="0"/>
                <a:cs typeface="Times New Roman" pitchFamily="18" charset="0"/>
              </a:rPr>
              <a:t> или сурьмяно-цезиевый фотокатоды, максимум чувствительности которых располагается в голубой области спектра, а также экран из </a:t>
            </a:r>
            <a:r>
              <a:rPr lang="ru-RU" sz="1800" b="1" dirty="0" err="1">
                <a:latin typeface="Times New Roman" pitchFamily="18" charset="0"/>
                <a:cs typeface="Times New Roman" pitchFamily="18" charset="0"/>
              </a:rPr>
              <a:t>ZnS</a:t>
            </a:r>
            <a:r>
              <a:rPr lang="ru-RU" sz="1800" b="1" dirty="0">
                <a:latin typeface="Times New Roman" pitchFamily="18" charset="0"/>
                <a:cs typeface="Times New Roman" pitchFamily="18" charset="0"/>
              </a:rPr>
              <a:t> , активированный серебром, излучающий также в голубой области спектра. Коэффициент преобразования многокамерного блока: h = S</a:t>
            </a:r>
            <a:r>
              <a:rPr lang="ru-RU" sz="1800" b="1" baseline="-25000" dirty="0">
                <a:latin typeface="Times New Roman" pitchFamily="18" charset="0"/>
                <a:cs typeface="Times New Roman" pitchFamily="18" charset="0"/>
              </a:rPr>
              <a:t>1</a:t>
            </a:r>
            <a:r>
              <a:rPr lang="ru-RU" sz="1800" b="1" dirty="0">
                <a:latin typeface="Times New Roman" pitchFamily="18" charset="0"/>
                <a:cs typeface="Times New Roman" pitchFamily="18" charset="0"/>
              </a:rPr>
              <a:t>S</a:t>
            </a:r>
            <a:r>
              <a:rPr lang="ru-RU" sz="1800" b="1" baseline="-25000" dirty="0">
                <a:latin typeface="Times New Roman" pitchFamily="18" charset="0"/>
                <a:cs typeface="Times New Roman" pitchFamily="18" charset="0"/>
              </a:rPr>
              <a:t>2</a:t>
            </a:r>
            <a:r>
              <a:rPr lang="ru-RU" sz="1800" b="1" dirty="0">
                <a:latin typeface="Times New Roman" pitchFamily="18" charset="0"/>
                <a:cs typeface="Times New Roman" pitchFamily="18" charset="0"/>
              </a:rPr>
              <a:t>U</a:t>
            </a:r>
            <a:r>
              <a:rPr lang="ru-RU" sz="1800" b="1" baseline="-25000" dirty="0">
                <a:latin typeface="Times New Roman" pitchFamily="18" charset="0"/>
                <a:cs typeface="Times New Roman" pitchFamily="18" charset="0"/>
              </a:rPr>
              <a:t>1</a:t>
            </a:r>
            <a:r>
              <a:rPr lang="ru-RU" sz="1800" b="1" dirty="0">
                <a:latin typeface="Times New Roman" pitchFamily="18" charset="0"/>
                <a:cs typeface="Times New Roman" pitchFamily="18" charset="0"/>
              </a:rPr>
              <a:t>U</a:t>
            </a:r>
            <a:r>
              <a:rPr lang="ru-RU" sz="1800" b="1" baseline="-25000" dirty="0">
                <a:latin typeface="Times New Roman" pitchFamily="18" charset="0"/>
                <a:cs typeface="Times New Roman" pitchFamily="18" charset="0"/>
              </a:rPr>
              <a:t>2</a:t>
            </a:r>
            <a:r>
              <a:rPr lang="ru-RU" sz="1800" b="1" dirty="0">
                <a:latin typeface="Times New Roman" pitchFamily="18" charset="0"/>
                <a:cs typeface="Times New Roman" pitchFamily="18" charset="0"/>
              </a:rPr>
              <a:t>c</a:t>
            </a:r>
            <a:r>
              <a:rPr lang="ru-RU" sz="1800" b="1" baseline="-25000" dirty="0">
                <a:latin typeface="Times New Roman" pitchFamily="18" charset="0"/>
                <a:cs typeface="Times New Roman" pitchFamily="18" charset="0"/>
              </a:rPr>
              <a:t>1</a:t>
            </a:r>
            <a:r>
              <a:rPr lang="ru-RU" sz="1800" b="1" dirty="0">
                <a:latin typeface="Times New Roman" pitchFamily="18" charset="0"/>
                <a:cs typeface="Times New Roman" pitchFamily="18" charset="0"/>
              </a:rPr>
              <a:t>c</a:t>
            </a:r>
            <a:r>
              <a:rPr lang="ru-RU" sz="1800" b="1" baseline="-25000" dirty="0">
                <a:latin typeface="Times New Roman" pitchFamily="18" charset="0"/>
                <a:cs typeface="Times New Roman" pitchFamily="18" charset="0"/>
              </a:rPr>
              <a:t>2</a:t>
            </a:r>
            <a:r>
              <a:rPr lang="ru-RU" sz="1800" b="1" dirty="0">
                <a:latin typeface="Times New Roman" pitchFamily="18" charset="0"/>
                <a:cs typeface="Times New Roman" pitchFamily="18" charset="0"/>
              </a:rPr>
              <a:t>k</a:t>
            </a:r>
            <a:r>
              <a:rPr lang="ru-RU" sz="1800" b="1" baseline="-25000" dirty="0">
                <a:latin typeface="Times New Roman" pitchFamily="18" charset="0"/>
                <a:cs typeface="Times New Roman" pitchFamily="18" charset="0"/>
              </a:rPr>
              <a:t>мк</a:t>
            </a:r>
            <a:r>
              <a:rPr lang="ru-RU" sz="1800" b="1" dirty="0">
                <a:latin typeface="Times New Roman" pitchFamily="18" charset="0"/>
                <a:cs typeface="Times New Roman" pitchFamily="18" charset="0"/>
              </a:rPr>
              <a:t> = k</a:t>
            </a:r>
            <a:r>
              <a:rPr lang="ru-RU" sz="1800" b="1" baseline="-25000" dirty="0">
                <a:latin typeface="Times New Roman" pitchFamily="18" charset="0"/>
                <a:cs typeface="Times New Roman" pitchFamily="18" charset="0"/>
              </a:rPr>
              <a:t>мк</a:t>
            </a:r>
            <a:r>
              <a:rPr lang="ru-RU" sz="1800" b="1" baseline="30000" dirty="0">
                <a:latin typeface="Times New Roman" pitchFamily="18" charset="0"/>
                <a:cs typeface="Times New Roman" pitchFamily="18" charset="0"/>
              </a:rPr>
              <a:t>n-1</a:t>
            </a:r>
            <a:r>
              <a:rPr lang="ru-RU" sz="1800" b="1" dirty="0">
                <a:latin typeface="Times New Roman" pitchFamily="18" charset="0"/>
                <a:cs typeface="Times New Roman" pitchFamily="18" charset="0"/>
              </a:rPr>
              <a:t>h</a:t>
            </a:r>
            <a:r>
              <a:rPr lang="ru-RU" sz="1800" b="1" baseline="30000" dirty="0">
                <a:latin typeface="Times New Roman" pitchFamily="18" charset="0"/>
                <a:cs typeface="Times New Roman" pitchFamily="18" charset="0"/>
              </a:rPr>
              <a:t>n</a:t>
            </a:r>
            <a:r>
              <a:rPr lang="ru-RU" sz="1800" b="1" dirty="0">
                <a:latin typeface="Times New Roman" pitchFamily="18" charset="0"/>
                <a:cs typeface="Times New Roman" pitchFamily="18" charset="0"/>
              </a:rPr>
              <a:t> , где S</a:t>
            </a:r>
            <a:r>
              <a:rPr lang="ru-RU" sz="1800" b="1" baseline="-25000" dirty="0">
                <a:latin typeface="Times New Roman" pitchFamily="18" charset="0"/>
                <a:cs typeface="Times New Roman" pitchFamily="18" charset="0"/>
              </a:rPr>
              <a:t>1</a:t>
            </a:r>
            <a:r>
              <a:rPr lang="ru-RU" sz="1800" b="1" dirty="0">
                <a:latin typeface="Times New Roman" pitchFamily="18" charset="0"/>
                <a:cs typeface="Times New Roman" pitchFamily="18" charset="0"/>
              </a:rPr>
              <a:t> и S</a:t>
            </a:r>
            <a:r>
              <a:rPr lang="ru-RU" sz="1800" b="1" baseline="-25000" dirty="0">
                <a:latin typeface="Times New Roman" pitchFamily="18" charset="0"/>
                <a:cs typeface="Times New Roman" pitchFamily="18" charset="0"/>
              </a:rPr>
              <a:t>2</a:t>
            </a:r>
            <a:r>
              <a:rPr lang="ru-RU" sz="1800" b="1" dirty="0">
                <a:latin typeface="Times New Roman" pitchFamily="18" charset="0"/>
                <a:cs typeface="Times New Roman" pitchFamily="18" charset="0"/>
              </a:rPr>
              <a:t> — усредненные чувствительности фотокатодов; U</a:t>
            </a:r>
            <a:r>
              <a:rPr lang="ru-RU" sz="1800" b="1" baseline="-25000" dirty="0">
                <a:latin typeface="Times New Roman" pitchFamily="18" charset="0"/>
                <a:cs typeface="Times New Roman" pitchFamily="18" charset="0"/>
              </a:rPr>
              <a:t>1</a:t>
            </a:r>
            <a:r>
              <a:rPr lang="ru-RU" sz="1800" b="1" dirty="0">
                <a:latin typeface="Times New Roman" pitchFamily="18" charset="0"/>
                <a:cs typeface="Times New Roman" pitchFamily="18" charset="0"/>
              </a:rPr>
              <a:t> и </a:t>
            </a:r>
            <a:r>
              <a:rPr lang="ru-RU" sz="1800" b="1" baseline="-25000" dirty="0">
                <a:latin typeface="Times New Roman" pitchFamily="18" charset="0"/>
                <a:cs typeface="Times New Roman" pitchFamily="18" charset="0"/>
              </a:rPr>
              <a:t>2</a:t>
            </a:r>
            <a:r>
              <a:rPr lang="ru-RU" sz="1800" b="1" dirty="0">
                <a:latin typeface="Times New Roman" pitchFamily="18" charset="0"/>
                <a:cs typeface="Times New Roman" pitchFamily="18" charset="0"/>
              </a:rPr>
              <a:t> - напряжение в камерах усилителя; с</a:t>
            </a:r>
            <a:r>
              <a:rPr lang="ru-RU" sz="1800" b="1" baseline="-25000" dirty="0">
                <a:latin typeface="Times New Roman" pitchFamily="18" charset="0"/>
                <a:cs typeface="Times New Roman" pitchFamily="18" charset="0"/>
              </a:rPr>
              <a:t>1</a:t>
            </a:r>
            <a:r>
              <a:rPr lang="ru-RU" sz="1800" b="1" dirty="0">
                <a:latin typeface="Times New Roman" pitchFamily="18" charset="0"/>
                <a:cs typeface="Times New Roman" pitchFamily="18" charset="0"/>
              </a:rPr>
              <a:t> и с</a:t>
            </a:r>
            <a:r>
              <a:rPr lang="ru-RU" sz="1800" b="1" baseline="-25000" dirty="0">
                <a:latin typeface="Times New Roman" pitchFamily="18" charset="0"/>
                <a:cs typeface="Times New Roman" pitchFamily="18" charset="0"/>
              </a:rPr>
              <a:t>2</a:t>
            </a:r>
            <a:r>
              <a:rPr lang="ru-RU" sz="1800" b="1" dirty="0">
                <a:latin typeface="Times New Roman" pitchFamily="18" charset="0"/>
                <a:cs typeface="Times New Roman" pitchFamily="18" charset="0"/>
              </a:rPr>
              <a:t> - светоотдача экранов; </a:t>
            </a:r>
            <a:r>
              <a:rPr lang="ru-RU" sz="1800" b="1" dirty="0" err="1">
                <a:latin typeface="Times New Roman" pitchFamily="18" charset="0"/>
                <a:cs typeface="Times New Roman" pitchFamily="18" charset="0"/>
              </a:rPr>
              <a:t>k</a:t>
            </a:r>
            <a:r>
              <a:rPr lang="ru-RU" sz="1800" b="1" baseline="-25000" dirty="0" err="1">
                <a:latin typeface="Times New Roman" pitchFamily="18" charset="0"/>
                <a:cs typeface="Times New Roman" pitchFamily="18" charset="0"/>
              </a:rPr>
              <a:t>мк</a:t>
            </a:r>
            <a:r>
              <a:rPr lang="ru-RU" sz="1800" b="1" dirty="0">
                <a:latin typeface="Times New Roman" pitchFamily="18" charset="0"/>
                <a:cs typeface="Times New Roman" pitchFamily="18" charset="0"/>
              </a:rPr>
              <a:t> - коэффициент, представляющий собой отношение тока фотокатода каскада усиления к величине электронного потока, возбуждающего экран этого каскада. Он определяет соответствие </a:t>
            </a:r>
          </a:p>
          <a:p>
            <a:pPr marL="0" indent="0">
              <a:buNone/>
            </a:pPr>
            <a:r>
              <a:rPr lang="ru-RU" sz="1800" b="1" dirty="0">
                <a:latin typeface="Times New Roman" pitchFamily="18" charset="0"/>
                <a:cs typeface="Times New Roman" pitchFamily="18" charset="0"/>
              </a:rPr>
              <a:t>           спектральных характеристик фотокатода и экрана и учитывает потери энергии в межкаскадных соединениях. </a:t>
            </a:r>
          </a:p>
          <a:p>
            <a:r>
              <a:rPr lang="ru-RU" sz="1900" b="1" dirty="0">
                <a:latin typeface="Times New Roman" pitchFamily="18" charset="0"/>
                <a:cs typeface="Times New Roman" pitchFamily="18" charset="0"/>
              </a:rPr>
              <a:t>Разработаны двухкамерные ЭОП, коэффициент усиления по току которых составляет 50...100 и коэффициент преобразования равен h = 5·10</a:t>
            </a:r>
            <a:r>
              <a:rPr lang="ru-RU" sz="1900" b="1" baseline="30000" dirty="0">
                <a:latin typeface="Times New Roman" pitchFamily="18" charset="0"/>
                <a:cs typeface="Times New Roman" pitchFamily="18" charset="0"/>
              </a:rPr>
              <a:t>3</a:t>
            </a:r>
            <a:r>
              <a:rPr lang="ru-RU" sz="1900" b="1" dirty="0">
                <a:latin typeface="Times New Roman" pitchFamily="18" charset="0"/>
                <a:cs typeface="Times New Roman" pitchFamily="18" charset="0"/>
              </a:rPr>
              <a:t>...10</a:t>
            </a:r>
            <a:r>
              <a:rPr lang="ru-RU" sz="1900" b="1" baseline="30000" dirty="0">
                <a:latin typeface="Times New Roman" pitchFamily="18" charset="0"/>
                <a:cs typeface="Times New Roman" pitchFamily="18" charset="0"/>
              </a:rPr>
              <a:t>4</a:t>
            </a:r>
            <a:r>
              <a:rPr lang="ru-RU" sz="1900" b="1" dirty="0">
                <a:latin typeface="Times New Roman" pitchFamily="18" charset="0"/>
                <a:cs typeface="Times New Roman" pitchFamily="18" charset="0"/>
              </a:rPr>
              <a:t>, а также </a:t>
            </a:r>
            <a:r>
              <a:rPr lang="ru-RU" sz="1900" b="1" dirty="0" err="1">
                <a:latin typeface="Times New Roman" pitchFamily="18" charset="0"/>
                <a:cs typeface="Times New Roman" pitchFamily="18" charset="0"/>
              </a:rPr>
              <a:t>трехкамерные</a:t>
            </a:r>
            <a:r>
              <a:rPr lang="ru-RU" sz="1900" b="1" dirty="0">
                <a:latin typeface="Times New Roman" pitchFamily="18" charset="0"/>
                <a:cs typeface="Times New Roman" pitchFamily="18" charset="0"/>
              </a:rPr>
              <a:t> ЭОП с усилением по току 5·10</a:t>
            </a:r>
            <a:r>
              <a:rPr lang="ru-RU" sz="1900" b="1" baseline="30000" dirty="0">
                <a:latin typeface="Times New Roman" pitchFamily="18" charset="0"/>
                <a:cs typeface="Times New Roman" pitchFamily="18" charset="0"/>
              </a:rPr>
              <a:t>3</a:t>
            </a:r>
            <a:r>
              <a:rPr lang="ru-RU" sz="1900" b="1" dirty="0">
                <a:latin typeface="Times New Roman" pitchFamily="18" charset="0"/>
                <a:cs typeface="Times New Roman" pitchFamily="18" charset="0"/>
              </a:rPr>
              <a:t>...8·10</a:t>
            </a:r>
            <a:r>
              <a:rPr lang="ru-RU" sz="1900" b="1" baseline="30000" dirty="0">
                <a:latin typeface="Times New Roman" pitchFamily="18" charset="0"/>
                <a:cs typeface="Times New Roman" pitchFamily="18" charset="0"/>
              </a:rPr>
              <a:t>3</a:t>
            </a:r>
            <a:r>
              <a:rPr lang="ru-RU" sz="1900" b="1" dirty="0">
                <a:latin typeface="Times New Roman" pitchFamily="18" charset="0"/>
                <a:cs typeface="Times New Roman" pitchFamily="18" charset="0"/>
              </a:rPr>
              <a:t> и коэффициентом преобразования до 5·10</a:t>
            </a:r>
            <a:r>
              <a:rPr lang="ru-RU" sz="1900" b="1" baseline="30000" dirty="0">
                <a:latin typeface="Times New Roman" pitchFamily="18" charset="0"/>
                <a:cs typeface="Times New Roman" pitchFamily="18" charset="0"/>
              </a:rPr>
              <a:t>5</a:t>
            </a:r>
            <a:r>
              <a:rPr lang="ru-RU" sz="1900" b="1" dirty="0">
                <a:latin typeface="Times New Roman" pitchFamily="18" charset="0"/>
                <a:cs typeface="Times New Roman" pitchFamily="18" charset="0"/>
              </a:rPr>
              <a:t>...10</a:t>
            </a:r>
            <a:r>
              <a:rPr lang="ru-RU" sz="1900" b="1" baseline="30000" dirty="0">
                <a:latin typeface="Times New Roman" pitchFamily="18" charset="0"/>
                <a:cs typeface="Times New Roman" pitchFamily="18" charset="0"/>
              </a:rPr>
              <a:t>6</a:t>
            </a:r>
            <a:r>
              <a:rPr lang="ru-RU" sz="1900" b="1" dirty="0">
                <a:latin typeface="Times New Roman" pitchFamily="18" charset="0"/>
                <a:cs typeface="Times New Roman" pitchFamily="18" charset="0"/>
              </a:rPr>
              <a:t> . При большем усилении увеличиваются шумы и заметна квантовая структура изображения, что отражается на его качестве. Поэтому, чтобы понизить влияние шума, необходимо охлаждение фотокатода.</a:t>
            </a:r>
            <a:endParaRPr lang="ru-RU" sz="1900" dirty="0">
              <a:latin typeface="Times New Roman" pitchFamily="18" charset="0"/>
              <a:cs typeface="Times New Roman" pitchFamily="18" charset="0"/>
            </a:endParaRPr>
          </a:p>
        </p:txBody>
      </p:sp>
      <p:pic>
        <p:nvPicPr>
          <p:cNvPr id="4" name="Рисунок 3" descr="C:\Users\Александр\AppData\Local\Temp\Rar$EX01.520\eoe\image\image238.JPG"/>
          <p:cNvPicPr/>
          <p:nvPr/>
        </p:nvPicPr>
        <p:blipFill>
          <a:blip r:embed="rId2">
            <a:extLst>
              <a:ext uri="{28A0092B-C50C-407E-A947-70E740481C1C}">
                <a14:useLocalDpi xmlns:a14="http://schemas.microsoft.com/office/drawing/2010/main" val="0"/>
              </a:ext>
            </a:extLst>
          </a:blip>
          <a:srcRect/>
          <a:stretch>
            <a:fillRect/>
          </a:stretch>
        </p:blipFill>
        <p:spPr bwMode="auto">
          <a:xfrm>
            <a:off x="1578918" y="2014994"/>
            <a:ext cx="5857240" cy="1099820"/>
          </a:xfrm>
          <a:prstGeom prst="rect">
            <a:avLst/>
          </a:prstGeom>
          <a:noFill/>
          <a:ln>
            <a:noFill/>
          </a:ln>
        </p:spPr>
      </p:pic>
    </p:spTree>
    <p:extLst>
      <p:ext uri="{BB962C8B-B14F-4D97-AF65-F5344CB8AC3E}">
        <p14:creationId xmlns:p14="http://schemas.microsoft.com/office/powerpoint/2010/main" val="1672325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116632"/>
            <a:ext cx="8229600" cy="6009531"/>
          </a:xfrm>
        </p:spPr>
        <p:txBody>
          <a:bodyPr>
            <a:normAutofit fontScale="25000" lnSpcReduction="20000"/>
          </a:bodyPr>
          <a:lstStyle/>
          <a:p>
            <a:pPr algn="ctr"/>
            <a:r>
              <a:rPr lang="ru-RU" sz="5600" b="1" i="1" dirty="0">
                <a:latin typeface="Times New Roman" pitchFamily="18" charset="0"/>
                <a:cs typeface="Times New Roman" pitchFamily="18" charset="0"/>
              </a:rPr>
              <a:t>Усиление с использованием вторичной эмиссии — на прострел</a:t>
            </a:r>
            <a:r>
              <a:rPr lang="ru-RU" sz="5600" b="1" dirty="0">
                <a:latin typeface="Times New Roman" pitchFamily="18" charset="0"/>
                <a:cs typeface="Times New Roman" pitchFamily="18" charset="0"/>
              </a:rPr>
              <a:t>. </a:t>
            </a:r>
          </a:p>
          <a:p>
            <a:endParaRPr lang="ru-RU" b="1" dirty="0"/>
          </a:p>
          <a:p>
            <a:r>
              <a:rPr lang="ru-RU" sz="4800" b="1" dirty="0"/>
              <a:t>Подобный принцип усиления в ЭОП имеет некоторое преимущество перед каскадным усилением.  </a:t>
            </a:r>
          </a:p>
          <a:p>
            <a:endParaRPr lang="ru-RU" sz="4800" b="1" dirty="0"/>
          </a:p>
          <a:p>
            <a:endParaRPr lang="ru-RU" sz="4800" b="1" dirty="0"/>
          </a:p>
          <a:p>
            <a:endParaRPr lang="ru-RU" sz="4800" b="1" dirty="0"/>
          </a:p>
          <a:p>
            <a:endParaRPr lang="ru-RU" sz="4800" b="1" dirty="0"/>
          </a:p>
          <a:p>
            <a:endParaRPr lang="ru-RU" sz="4800" b="1" dirty="0"/>
          </a:p>
          <a:p>
            <a:endParaRPr lang="ru-RU" sz="4800" b="1" dirty="0"/>
          </a:p>
          <a:p>
            <a:endParaRPr lang="ru-RU" sz="4800" b="1" dirty="0"/>
          </a:p>
          <a:p>
            <a:endParaRPr lang="ru-RU" sz="4800" b="1" dirty="0"/>
          </a:p>
          <a:p>
            <a:pPr marL="400050" lvl="1" indent="0">
              <a:buNone/>
            </a:pPr>
            <a:r>
              <a:rPr lang="ru-RU" sz="4800" b="1" dirty="0"/>
              <a:t>Каждый каскад усиления (динод) представляет собой диэлектрическую пленку на проводящей основе. Электроны, попадая на диэлектрическую пленку со стороны проводящей подложки, вызывают эмиссию вторичных электронов, которые </a:t>
            </a:r>
            <a:r>
              <a:rPr lang="ru-RU" sz="4800" b="1" dirty="0" err="1"/>
              <a:t>эмиттируются</a:t>
            </a:r>
            <a:r>
              <a:rPr lang="ru-RU" sz="4800" b="1" dirty="0"/>
              <a:t> с противоположной стороны динода на прострел и затем ускоряются полем последующей камеры. Количество испускаемых вторичных электронов зависит от рода поверхности, ее температуры, потенциала, а также от скорости и угла влета первичных электронов. В качестве эффективных эмиттеров используют полупроводники с примесями, например </a:t>
            </a:r>
            <a:r>
              <a:rPr lang="ru-RU" sz="4800" b="1" dirty="0" err="1"/>
              <a:t>NaCl</a:t>
            </a:r>
            <a:r>
              <a:rPr lang="ru-RU" sz="4800" b="1" dirty="0"/>
              <a:t>, </a:t>
            </a:r>
            <a:r>
              <a:rPr lang="ru-RU" sz="4800" b="1" dirty="0" err="1"/>
              <a:t>KCl</a:t>
            </a:r>
            <a:r>
              <a:rPr lang="ru-RU" sz="4800" b="1" dirty="0"/>
              <a:t>. Ускорение и фокусировка как первичных, так и вторичных электронов осуществляется однородными электростатическими и магнитными полями. Электронам придается энергия, достаточная для того, чтобы они могли пройти сквозь пленку и вызвать вторичные электроны. Чем больше угол, под которым входит первичный электрон к нормали к поверхности пленки, тем больше будет выбито вторичных электронов. Лавинное умножение электронов продолжается до последнего каскада, после чего электроны возбуждают люминофор экрана. </a:t>
            </a:r>
            <a:endParaRPr lang="ru-RU" sz="4800" dirty="0"/>
          </a:p>
          <a:p>
            <a:r>
              <a:rPr lang="ru-RU" sz="4800" b="1" dirty="0"/>
              <a:t>Диноды представляют собой тонкую (десятые доли микрометра) прочную пленку окиси алюминия, на которую с одной стороны нанесен проводящий слой алюминия толщиной 0,02...0,03 мкм, нужный для сохранения однородного потенциала, а с другой — тонкий слой тяжелого металла, например золота, который рассеивает первичные электроны без заметной потери энергии.</a:t>
            </a:r>
            <a:endParaRPr lang="ru-RU" sz="4800" dirty="0"/>
          </a:p>
          <a:p>
            <a:r>
              <a:rPr lang="ru-RU" sz="4800" b="1" dirty="0"/>
              <a:t>Вторичная электронная эмиссия формируется в слое диэлектрика из </a:t>
            </a:r>
            <a:r>
              <a:rPr lang="ru-RU" sz="4800" b="1" dirty="0" err="1"/>
              <a:t>NaCl</a:t>
            </a:r>
            <a:r>
              <a:rPr lang="ru-RU" sz="4800" b="1" dirty="0"/>
              <a:t>. Каждый динод дает усиление по току S = 7. При пяти каскадах усиление по току достигает 10 000, т.е. создается предельное значение усиления, требуемое для ЭОП. </a:t>
            </a:r>
            <a:endParaRPr lang="ru-RU" sz="4800" dirty="0"/>
          </a:p>
          <a:p>
            <a:r>
              <a:rPr lang="ru-RU" sz="4800" b="1" dirty="0"/>
              <a:t>Разрешающая способность первого динода 100 пар </a:t>
            </a:r>
            <a:r>
              <a:rPr lang="ru-RU" sz="4800" b="1" dirty="0" err="1"/>
              <a:t>лин</a:t>
            </a:r>
            <a:r>
              <a:rPr lang="ru-RU" sz="4800" b="1" dirty="0"/>
              <a:t>/мм, а на выходе пятикаскадного прибора </a:t>
            </a:r>
            <a:r>
              <a:rPr lang="ru-RU" sz="4800" b="1" dirty="0">
                <a:highlight>
                  <a:srgbClr val="FFFF00"/>
                </a:highlight>
              </a:rPr>
              <a:t>- 25 пар </a:t>
            </a:r>
            <a:r>
              <a:rPr lang="ru-RU" sz="4800" b="1" dirty="0" err="1">
                <a:highlight>
                  <a:srgbClr val="FFFF00"/>
                </a:highlight>
              </a:rPr>
              <a:t>лин</a:t>
            </a:r>
            <a:r>
              <a:rPr lang="ru-RU" sz="4800" b="1" dirty="0">
                <a:highlight>
                  <a:srgbClr val="FFFF00"/>
                </a:highlight>
              </a:rPr>
              <a:t>/мм.</a:t>
            </a:r>
            <a:r>
              <a:rPr lang="ru-RU" sz="4800" b="1" dirty="0"/>
              <a:t> Электронно-оптические преобразователи с таким видом усиления технологически просты. Хотя механическая прочность динодов и невелика, они выдерживают вибрацию и удары и могут эксплуатироваться в обычных полевых условиях. </a:t>
            </a:r>
            <a:endParaRPr lang="ru-RU" sz="4800" dirty="0"/>
          </a:p>
          <a:p>
            <a:r>
              <a:rPr lang="ru-RU" sz="4800" b="1" dirty="0"/>
              <a:t>Недостатки подобной конструкции ЭОП проявляются в том, что у них наблюдается значительная хроматическая аберрация из-за большой электронной эмиссии и высокой скорости электронов; контраст изображения меньше, так как часть первичных электронов пролетает через динод без потерь энергии и не фокусируется поле последующего каскада. </a:t>
            </a:r>
            <a:endParaRPr lang="ru-RU" sz="4800" dirty="0"/>
          </a:p>
          <a:p>
            <a:endParaRPr lang="ru-RU" dirty="0"/>
          </a:p>
        </p:txBody>
      </p:sp>
      <p:pic>
        <p:nvPicPr>
          <p:cNvPr id="7" name="Рисунок 6" descr="C:\Users\Александр\AppData\Local\Temp\Rar$EX01.520\eoe\image\image242.JPG"/>
          <p:cNvPicPr/>
          <p:nvPr/>
        </p:nvPicPr>
        <p:blipFill>
          <a:blip r:embed="rId2">
            <a:extLst>
              <a:ext uri="{28A0092B-C50C-407E-A947-70E740481C1C}">
                <a14:useLocalDpi xmlns:a14="http://schemas.microsoft.com/office/drawing/2010/main" val="0"/>
              </a:ext>
            </a:extLst>
          </a:blip>
          <a:srcRect/>
          <a:stretch>
            <a:fillRect/>
          </a:stretch>
        </p:blipFill>
        <p:spPr bwMode="auto">
          <a:xfrm>
            <a:off x="2267744" y="764704"/>
            <a:ext cx="4446240" cy="1367150"/>
          </a:xfrm>
          <a:prstGeom prst="rect">
            <a:avLst/>
          </a:prstGeom>
          <a:noFill/>
          <a:ln>
            <a:noFill/>
          </a:ln>
        </p:spPr>
      </p:pic>
    </p:spTree>
    <p:extLst>
      <p:ext uri="{BB962C8B-B14F-4D97-AF65-F5344CB8AC3E}">
        <p14:creationId xmlns:p14="http://schemas.microsoft.com/office/powerpoint/2010/main" val="417592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395536" y="260648"/>
            <a:ext cx="8229600" cy="6120680"/>
          </a:xfrm>
        </p:spPr>
        <p:txBody>
          <a:bodyPr>
            <a:normAutofit fontScale="25000" lnSpcReduction="20000"/>
          </a:bodyPr>
          <a:lstStyle/>
          <a:p>
            <a:pPr algn="ctr"/>
            <a:r>
              <a:rPr lang="ru-RU" sz="4800" b="1" i="1" dirty="0">
                <a:latin typeface="Times New Roman" pitchFamily="18" charset="0"/>
                <a:cs typeface="Times New Roman" pitchFamily="18" charset="0"/>
              </a:rPr>
              <a:t>Преобразователи изображения с канальными электронными умножителями</a:t>
            </a:r>
            <a:endParaRPr lang="ru-RU" sz="4800" b="1" dirty="0">
              <a:latin typeface="Times New Roman" pitchFamily="18" charset="0"/>
              <a:cs typeface="Times New Roman" pitchFamily="18" charset="0"/>
            </a:endParaRPr>
          </a:p>
          <a:p>
            <a:endParaRPr lang="ru-RU" b="1" dirty="0">
              <a:latin typeface="Times New Roman" pitchFamily="18" charset="0"/>
              <a:cs typeface="Times New Roman" pitchFamily="18" charset="0"/>
            </a:endParaRPr>
          </a:p>
          <a:p>
            <a:endParaRPr lang="ru-RU" b="1" dirty="0">
              <a:latin typeface="Times New Roman" pitchFamily="18" charset="0"/>
              <a:cs typeface="Times New Roman" pitchFamily="18" charset="0"/>
            </a:endParaRPr>
          </a:p>
          <a:p>
            <a:r>
              <a:rPr lang="ru-RU" sz="3600" b="1" dirty="0">
                <a:latin typeface="Times New Roman" pitchFamily="18" charset="0"/>
                <a:cs typeface="Times New Roman" pitchFamily="18" charset="0"/>
              </a:rPr>
              <a:t>В них сочетаются преимущества однокамерных преобразователей (малые габариты) с достоинствами многокамерных ЭОП, обладающих высоким </a:t>
            </a:r>
            <a:r>
              <a:rPr lang="ru-RU" sz="4200" b="1" dirty="0">
                <a:latin typeface="Times New Roman" pitchFamily="18" charset="0"/>
                <a:cs typeface="Times New Roman" pitchFamily="18" charset="0"/>
              </a:rPr>
              <a:t>коэффициентом усиления. Усиление осуществляется при помощи микроканальной пластины (МКП), представляющей собой набор нескольких миллионов стеклянных трубочек, сложенных в единый пакет в виде диска. Каждая трубочка  имеет диаметр 5...20 мкм, длину 0.2...3 мм. Внутренняя поверхность трубочки покрыта тонким (толщиной в несколько долей нанометра) слоем </a:t>
            </a:r>
            <a:r>
              <a:rPr lang="ru-RU" sz="4200" b="1" dirty="0" err="1">
                <a:latin typeface="Times New Roman" pitchFamily="18" charset="0"/>
                <a:cs typeface="Times New Roman" pitchFamily="18" charset="0"/>
              </a:rPr>
              <a:t>высокоомного</a:t>
            </a:r>
            <a:r>
              <a:rPr lang="ru-RU" sz="4200" b="1" dirty="0">
                <a:latin typeface="Times New Roman" pitchFamily="18" charset="0"/>
                <a:cs typeface="Times New Roman" pitchFamily="18" charset="0"/>
              </a:rPr>
              <a:t> полупроводника, который является эмиттером вторичных электронов с s = 3...5. К торцам блока трубочек подается напряжение 0.5...3 </a:t>
            </a:r>
            <a:r>
              <a:rPr lang="ru-RU" sz="4200" b="1" dirty="0" err="1">
                <a:latin typeface="Times New Roman" pitchFamily="18" charset="0"/>
                <a:cs typeface="Times New Roman" pitchFamily="18" charset="0"/>
              </a:rPr>
              <a:t>кВ</a:t>
            </a:r>
            <a:r>
              <a:rPr lang="ru-RU" sz="4200" b="1" dirty="0">
                <a:latin typeface="Times New Roman" pitchFamily="18" charset="0"/>
                <a:cs typeface="Times New Roman" pitchFamily="18" charset="0"/>
              </a:rPr>
              <a:t>, для чего на торцы диска при помощи напыления наносится слой металла. </a:t>
            </a:r>
            <a:endParaRPr lang="ru-RU" sz="4200" dirty="0">
              <a:latin typeface="Times New Roman" pitchFamily="18" charset="0"/>
              <a:cs typeface="Times New Roman" pitchFamily="18" charset="0"/>
            </a:endParaRPr>
          </a:p>
          <a:p>
            <a:endParaRPr lang="ru-RU" sz="4200" b="1" dirty="0">
              <a:latin typeface="Times New Roman" pitchFamily="18" charset="0"/>
              <a:cs typeface="Times New Roman" pitchFamily="18" charset="0"/>
            </a:endParaRPr>
          </a:p>
          <a:p>
            <a:endParaRPr lang="ru-RU" sz="4200" dirty="0">
              <a:latin typeface="Times New Roman" pitchFamily="18" charset="0"/>
              <a:cs typeface="Times New Roman" pitchFamily="18" charset="0"/>
            </a:endParaRPr>
          </a:p>
          <a:p>
            <a:endParaRPr lang="ru-RU" sz="4200" b="1" dirty="0">
              <a:latin typeface="Times New Roman" pitchFamily="18" charset="0"/>
              <a:cs typeface="Times New Roman" pitchFamily="18" charset="0"/>
            </a:endParaRPr>
          </a:p>
          <a:p>
            <a:endParaRPr lang="ru-RU" sz="4200" b="1" dirty="0">
              <a:latin typeface="Times New Roman" pitchFamily="18" charset="0"/>
              <a:cs typeface="Times New Roman" pitchFamily="18" charset="0"/>
            </a:endParaRPr>
          </a:p>
          <a:p>
            <a:endParaRPr lang="ru-RU" sz="4200" b="1" dirty="0">
              <a:latin typeface="Times New Roman" pitchFamily="18" charset="0"/>
              <a:cs typeface="Times New Roman" pitchFamily="18" charset="0"/>
            </a:endParaRPr>
          </a:p>
          <a:p>
            <a:endParaRPr lang="ru-RU" sz="4200" b="1" dirty="0">
              <a:latin typeface="Times New Roman" pitchFamily="18" charset="0"/>
              <a:cs typeface="Times New Roman" pitchFamily="18" charset="0"/>
            </a:endParaRPr>
          </a:p>
          <a:p>
            <a:endParaRPr lang="ru-RU" sz="4200" b="1" dirty="0">
              <a:latin typeface="Times New Roman" pitchFamily="18" charset="0"/>
              <a:cs typeface="Times New Roman" pitchFamily="18" charset="0"/>
            </a:endParaRPr>
          </a:p>
          <a:p>
            <a:r>
              <a:rPr lang="ru-RU" sz="4200" b="1" dirty="0">
                <a:latin typeface="Times New Roman" pitchFamily="18" charset="0"/>
                <a:cs typeface="Times New Roman" pitchFamily="18" charset="0"/>
              </a:rPr>
              <a:t>Устройство ЭОП канального типа поясняется на рисунке. Электроны с фотокатода фокусируются электронной линзой или равномерным полем на микроканальную пластину. Многократно </a:t>
            </a:r>
            <a:r>
              <a:rPr lang="ru-RU" sz="4200" b="1" dirty="0" err="1">
                <a:latin typeface="Times New Roman" pitchFamily="18" charset="0"/>
                <a:cs typeface="Times New Roman" pitchFamily="18" charset="0"/>
              </a:rPr>
              <a:t>усилясь</a:t>
            </a:r>
            <a:r>
              <a:rPr lang="ru-RU" sz="4200" b="1" dirty="0">
                <a:latin typeface="Times New Roman" pitchFamily="18" charset="0"/>
                <a:cs typeface="Times New Roman" pitchFamily="18" charset="0"/>
              </a:rPr>
              <a:t> в ней, вторичные электроны создают один элемент светящегося изображения. Чтобы электроны не пролетали МКП без соударения со стенками каналов, каналы стараются располагать под небольшим углом к оси ЭОП. Это, однако, снижает качество изображения, так как заметен разброс электронов по скоростям и поэтому ощущается различие в фокусировке на экране быстрых и медленных электронов. Усиленное МКП электронное изображение переносится на экран электронной линзой или равномерным полем. Усиление микроканальной пластины достигает 4000, а усиление микроканального ЭОП — более 10 000. </a:t>
            </a:r>
            <a:endParaRPr lang="ru-RU" sz="4200" dirty="0">
              <a:latin typeface="Times New Roman" pitchFamily="18" charset="0"/>
              <a:cs typeface="Times New Roman" pitchFamily="18" charset="0"/>
            </a:endParaRPr>
          </a:p>
          <a:p>
            <a:r>
              <a:rPr lang="ru-RU" sz="4200" b="1" dirty="0">
                <a:latin typeface="Times New Roman" pitchFamily="18" charset="0"/>
                <a:cs typeface="Times New Roman" pitchFamily="18" charset="0"/>
              </a:rPr>
              <a:t>Расстояние между фотокатодом и входной поверхностью МКП при фокусировке равномерным полем должно составлять 0,1...0,2 мм, а напряжение питания — 300...500 В. </a:t>
            </a:r>
            <a:endParaRPr lang="ru-RU" sz="4200" dirty="0">
              <a:latin typeface="Times New Roman" pitchFamily="18" charset="0"/>
              <a:cs typeface="Times New Roman" pitchFamily="18" charset="0"/>
            </a:endParaRPr>
          </a:p>
          <a:p>
            <a:r>
              <a:rPr lang="ru-RU" sz="4200" b="1" dirty="0">
                <a:latin typeface="Times New Roman" pitchFamily="18" charset="0"/>
                <a:cs typeface="Times New Roman" pitchFamily="18" charset="0"/>
              </a:rPr>
              <a:t>Для получения высокой светоотдачи экрана напряжение МКП-экран должно быть 5...6 </a:t>
            </a:r>
            <a:r>
              <a:rPr lang="ru-RU" sz="4200" b="1" dirty="0" err="1">
                <a:latin typeface="Times New Roman" pitchFamily="18" charset="0"/>
                <a:cs typeface="Times New Roman" pitchFamily="18" charset="0"/>
              </a:rPr>
              <a:t>кВ.</a:t>
            </a:r>
            <a:r>
              <a:rPr lang="ru-RU" sz="4200" b="1" dirty="0">
                <a:latin typeface="Times New Roman" pitchFamily="18" charset="0"/>
                <a:cs typeface="Times New Roman" pitchFamily="18" charset="0"/>
              </a:rPr>
              <a:t> При расстоянии МПК-экран 0,5 мм кружок рассеяния меньше, чем диаметр </a:t>
            </a:r>
            <a:r>
              <a:rPr lang="ru-RU" sz="4200" b="1" dirty="0" err="1">
                <a:latin typeface="Times New Roman" pitchFamily="18" charset="0"/>
                <a:cs typeface="Times New Roman" pitchFamily="18" charset="0"/>
              </a:rPr>
              <a:t>микроканала</a:t>
            </a:r>
            <a:r>
              <a:rPr lang="ru-RU" sz="4200" b="1" dirty="0">
                <a:latin typeface="Times New Roman" pitchFamily="18" charset="0"/>
                <a:cs typeface="Times New Roman" pitchFamily="18" charset="0"/>
              </a:rPr>
              <a:t>. Таким образом, разрешение ЭОП целиком определяется конструкцией МКП. </a:t>
            </a:r>
            <a:endParaRPr lang="ru-RU" sz="4200" dirty="0">
              <a:latin typeface="Times New Roman" pitchFamily="18" charset="0"/>
              <a:cs typeface="Times New Roman" pitchFamily="18" charset="0"/>
            </a:endParaRPr>
          </a:p>
          <a:p>
            <a:r>
              <a:rPr lang="ru-RU" sz="4200" b="1" dirty="0">
                <a:latin typeface="Times New Roman" pitchFamily="18" charset="0"/>
                <a:cs typeface="Times New Roman" pitchFamily="18" charset="0"/>
              </a:rPr>
              <a:t>В ЭОП с электростатической линзой напряжение фотокатод—МКП должно быть выше (до 5 </a:t>
            </a:r>
            <a:r>
              <a:rPr lang="ru-RU" sz="4200" b="1" dirty="0" err="1">
                <a:latin typeface="Times New Roman" pitchFamily="18" charset="0"/>
                <a:cs typeface="Times New Roman" pitchFamily="18" charset="0"/>
              </a:rPr>
              <a:t>кВ</a:t>
            </a:r>
            <a:r>
              <a:rPr lang="ru-RU" sz="4200" b="1" dirty="0">
                <a:latin typeface="Times New Roman" pitchFamily="18" charset="0"/>
                <a:cs typeface="Times New Roman" pitchFamily="18" charset="0"/>
              </a:rPr>
              <a:t>), так как часть энергии теряется за счет того, что МКП и экран покрыты тонкой алюминиевой пленкой для увеличения углов падения электронов, а также исключения их сквозного пролета и образования на экране темного пятна. Пленка на экране помогает исключить оптическую обратную связь. </a:t>
            </a:r>
            <a:endParaRPr lang="ru-RU" sz="4200" dirty="0">
              <a:latin typeface="Times New Roman" pitchFamily="18" charset="0"/>
              <a:cs typeface="Times New Roman" pitchFamily="18" charset="0"/>
            </a:endParaRPr>
          </a:p>
          <a:p>
            <a:r>
              <a:rPr lang="ru-RU" sz="4200" b="1" dirty="0">
                <a:latin typeface="Times New Roman" pitchFamily="18" charset="0"/>
                <a:cs typeface="Times New Roman" pitchFamily="18" charset="0"/>
              </a:rPr>
              <a:t>Достоинства микроканального усилителя проявляются в том, что он имеет малые габариты и низкое рабочее напряжение питания. Кроме того, ценным его свойством является эффект насыщения усиления, проявляющийся в МКП. Поэтому при попадании на вход ЭОП локальных засветок усиление ограничивается, тем самым экран предохраняется от прожигания, а наблюдатель - от ослепления. </a:t>
            </a:r>
            <a:endParaRPr lang="ru-RU" sz="4200" dirty="0">
              <a:latin typeface="Times New Roman" pitchFamily="18" charset="0"/>
              <a:cs typeface="Times New Roman" pitchFamily="18" charset="0"/>
            </a:endParaRPr>
          </a:p>
          <a:p>
            <a:r>
              <a:rPr lang="ru-RU" sz="4200" b="1" dirty="0">
                <a:latin typeface="Times New Roman" pitchFamily="18" charset="0"/>
                <a:cs typeface="Times New Roman" pitchFamily="18" charset="0"/>
              </a:rPr>
              <a:t>Недостатки усилителей на МКП заключаются в том, что усиление ограничивается ионными шумами. Микроканальная пластина усиливает не только электроны, но и ионы, имеющиеся в колбе ЭОП. Подобного явления при других способах усиления не наблюдается. </a:t>
            </a:r>
            <a:endParaRPr lang="ru-RU" sz="4200" dirty="0">
              <a:latin typeface="Times New Roman" pitchFamily="18" charset="0"/>
              <a:cs typeface="Times New Roman" pitchFamily="18" charset="0"/>
            </a:endParaRPr>
          </a:p>
          <a:p>
            <a:r>
              <a:rPr lang="ru-RU" sz="4200" b="1" dirty="0">
                <a:latin typeface="Times New Roman" pitchFamily="18" charset="0"/>
                <a:cs typeface="Times New Roman" pitchFamily="18" charset="0"/>
              </a:rPr>
              <a:t>В настоящее время освоено производство МКП с диаметром до 75 мм. Исследуются возможности создания преобразователей с МКП до 180 мм в диаметре при общей длине корпуса 20 мм и усилении 5·10</a:t>
            </a:r>
            <a:r>
              <a:rPr lang="ru-RU" sz="4200" b="1" baseline="30000" dirty="0">
                <a:latin typeface="Times New Roman" pitchFamily="18" charset="0"/>
                <a:cs typeface="Times New Roman" pitchFamily="18" charset="0"/>
              </a:rPr>
              <a:t>4</a:t>
            </a:r>
            <a:r>
              <a:rPr lang="ru-RU" sz="4200" b="1" dirty="0">
                <a:latin typeface="Times New Roman" pitchFamily="18" charset="0"/>
                <a:cs typeface="Times New Roman" pitchFamily="18" charset="0"/>
              </a:rPr>
              <a:t>.</a:t>
            </a:r>
            <a:endParaRPr lang="ru-RU" sz="4200" dirty="0">
              <a:latin typeface="Times New Roman" pitchFamily="18" charset="0"/>
              <a:cs typeface="Times New Roman" pitchFamily="18" charset="0"/>
            </a:endParaRPr>
          </a:p>
          <a:p>
            <a:endParaRPr lang="ru-RU" dirty="0">
              <a:latin typeface="Times New Roman" pitchFamily="18" charset="0"/>
              <a:cs typeface="Times New Roman" pitchFamily="18" charset="0"/>
            </a:endParaRPr>
          </a:p>
        </p:txBody>
      </p:sp>
      <p:pic>
        <p:nvPicPr>
          <p:cNvPr id="4" name="Рисунок 3" descr="C:\Users\Александр\AppData\Local\Temp\Rar$EX01.520\eoe\image\image244.JPG"/>
          <p:cNvPicPr/>
          <p:nvPr/>
        </p:nvPicPr>
        <p:blipFill>
          <a:blip r:embed="rId3">
            <a:extLst>
              <a:ext uri="{28A0092B-C50C-407E-A947-70E740481C1C}">
                <a14:useLocalDpi xmlns:a14="http://schemas.microsoft.com/office/drawing/2010/main" val="0"/>
              </a:ext>
            </a:extLst>
          </a:blip>
          <a:srcRect/>
          <a:stretch>
            <a:fillRect/>
          </a:stretch>
        </p:blipFill>
        <p:spPr bwMode="auto">
          <a:xfrm>
            <a:off x="1076500" y="1556792"/>
            <a:ext cx="2396351" cy="1136457"/>
          </a:xfrm>
          <a:prstGeom prst="rect">
            <a:avLst/>
          </a:prstGeom>
          <a:noFill/>
          <a:ln>
            <a:noFill/>
          </a:ln>
        </p:spPr>
      </p:pic>
      <p:pic>
        <p:nvPicPr>
          <p:cNvPr id="5" name="Рисунок 4" descr="C:\Users\Александр\AppData\Local\Temp\Rar$EX01.520\eoe\image\image246.JPG"/>
          <p:cNvPicPr/>
          <p:nvPr/>
        </p:nvPicPr>
        <p:blipFill>
          <a:blip r:embed="rId4">
            <a:extLst>
              <a:ext uri="{28A0092B-C50C-407E-A947-70E740481C1C}">
                <a14:useLocalDpi xmlns:a14="http://schemas.microsoft.com/office/drawing/2010/main" val="0"/>
              </a:ext>
            </a:extLst>
          </a:blip>
          <a:srcRect/>
          <a:stretch>
            <a:fillRect/>
          </a:stretch>
        </p:blipFill>
        <p:spPr bwMode="auto">
          <a:xfrm>
            <a:off x="4932040" y="1529822"/>
            <a:ext cx="2132062" cy="1190395"/>
          </a:xfrm>
          <a:prstGeom prst="rect">
            <a:avLst/>
          </a:prstGeom>
          <a:noFill/>
          <a:ln>
            <a:noFill/>
          </a:ln>
        </p:spPr>
      </p:pic>
    </p:spTree>
    <p:extLst>
      <p:ext uri="{BB962C8B-B14F-4D97-AF65-F5344CB8AC3E}">
        <p14:creationId xmlns:p14="http://schemas.microsoft.com/office/powerpoint/2010/main" val="872090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332656"/>
            <a:ext cx="8229600" cy="6408712"/>
          </a:xfrm>
        </p:spPr>
        <p:txBody>
          <a:bodyPr>
            <a:normAutofit fontScale="32500" lnSpcReduction="20000"/>
          </a:bodyPr>
          <a:lstStyle/>
          <a:p>
            <a:pPr marL="0" indent="0">
              <a:buNone/>
            </a:pPr>
            <a:r>
              <a:rPr lang="ru-RU" b="1" dirty="0">
                <a:latin typeface="Times New Roman" pitchFamily="18" charset="0"/>
                <a:cs typeface="Times New Roman" pitchFamily="18" charset="0"/>
              </a:rPr>
              <a:t>	</a:t>
            </a:r>
          </a:p>
          <a:p>
            <a:pPr marL="0" indent="0" algn="ctr">
              <a:buNone/>
            </a:pPr>
            <a:r>
              <a:rPr lang="ru-RU" sz="4300" b="1" dirty="0">
                <a:latin typeface="Times New Roman" pitchFamily="18" charset="0"/>
                <a:cs typeface="Times New Roman" pitchFamily="18" charset="0"/>
              </a:rPr>
              <a:t>Основные параметры ЭОП</a:t>
            </a:r>
          </a:p>
          <a:p>
            <a:pPr marL="0" indent="0">
              <a:buNone/>
            </a:pPr>
            <a:endParaRPr lang="ru-RU" b="1" dirty="0">
              <a:latin typeface="Times New Roman" pitchFamily="18" charset="0"/>
              <a:cs typeface="Times New Roman" pitchFamily="18" charset="0"/>
            </a:endParaRPr>
          </a:p>
          <a:p>
            <a:pPr marL="0" indent="0">
              <a:buNone/>
            </a:pPr>
            <a:r>
              <a:rPr lang="ru-RU" b="1" dirty="0">
                <a:latin typeface="Times New Roman" pitchFamily="18" charset="0"/>
                <a:cs typeface="Times New Roman" pitchFamily="18" charset="0"/>
              </a:rPr>
              <a:t>Электронно-оптические преобразователи характеризуют электронно-оптическим увеличением, коэффициентом усиления яркости, коэффициентом преобразования, пороговой чувствительностью, разрешающей способностью, постоянной времени и контрастно-частотной характеристикой. </a:t>
            </a:r>
            <a:endParaRPr lang="ru-RU"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r>
              <a:rPr lang="ru-RU" sz="4400" b="1" u="sng" dirty="0">
                <a:solidFill>
                  <a:srgbClr val="FF0000"/>
                </a:solidFill>
                <a:latin typeface="Times New Roman" pitchFamily="18" charset="0"/>
                <a:cs typeface="Times New Roman" pitchFamily="18" charset="0"/>
              </a:rPr>
              <a:t>Электронно-оптическое увеличение ЭОП </a:t>
            </a:r>
            <a:r>
              <a:rPr lang="ru-RU" b="1" dirty="0">
                <a:latin typeface="Times New Roman" pitchFamily="18" charset="0"/>
                <a:cs typeface="Times New Roman" pitchFamily="18" charset="0"/>
              </a:rPr>
              <a:t>определяется отношением линейных размеров изображений на экране ЭОП </a:t>
            </a:r>
            <a:r>
              <a:rPr lang="ru-RU" b="1" dirty="0" err="1">
                <a:latin typeface="Times New Roman" pitchFamily="18" charset="0"/>
                <a:cs typeface="Times New Roman" pitchFamily="18" charset="0"/>
              </a:rPr>
              <a:t>l</a:t>
            </a:r>
            <a:r>
              <a:rPr lang="ru-RU" b="1" baseline="-25000" dirty="0" err="1">
                <a:latin typeface="Times New Roman" pitchFamily="18" charset="0"/>
                <a:cs typeface="Times New Roman" pitchFamily="18" charset="0"/>
              </a:rPr>
              <a:t>э</a:t>
            </a:r>
            <a:r>
              <a:rPr lang="ru-RU" b="1" dirty="0">
                <a:latin typeface="Times New Roman" pitchFamily="18" charset="0"/>
                <a:cs typeface="Times New Roman" pitchFamily="18" charset="0"/>
              </a:rPr>
              <a:t> и на фотокатоде </a:t>
            </a:r>
            <a:r>
              <a:rPr lang="ru-RU" b="1" dirty="0" err="1">
                <a:latin typeface="Times New Roman" pitchFamily="18" charset="0"/>
                <a:cs typeface="Times New Roman" pitchFamily="18" charset="0"/>
              </a:rPr>
              <a:t>l</a:t>
            </a:r>
            <a:r>
              <a:rPr lang="ru-RU" b="1" baseline="-25000" dirty="0" err="1">
                <a:latin typeface="Times New Roman" pitchFamily="18" charset="0"/>
                <a:cs typeface="Times New Roman" pitchFamily="18" charset="0"/>
              </a:rPr>
              <a:t>к</a:t>
            </a:r>
            <a:r>
              <a:rPr lang="ru-RU" b="1" dirty="0">
                <a:latin typeface="Times New Roman" pitchFamily="18" charset="0"/>
                <a:cs typeface="Times New Roman" pitchFamily="18" charset="0"/>
              </a:rPr>
              <a:t>:</a:t>
            </a:r>
          </a:p>
          <a:p>
            <a:endParaRPr lang="ru-RU" dirty="0">
              <a:latin typeface="Times New Roman" pitchFamily="18" charset="0"/>
              <a:cs typeface="Times New Roman" pitchFamily="18" charset="0"/>
            </a:endParaRPr>
          </a:p>
          <a:p>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r>
              <a:rPr lang="ru-RU" b="1" dirty="0">
                <a:latin typeface="Times New Roman" pitchFamily="18" charset="0"/>
                <a:cs typeface="Times New Roman" pitchFamily="18" charset="0"/>
              </a:rPr>
              <a:t>где </a:t>
            </a:r>
            <a:r>
              <a:rPr lang="ru-RU" b="1" dirty="0" err="1">
                <a:latin typeface="Times New Roman" pitchFamily="18" charset="0"/>
                <a:cs typeface="Times New Roman" pitchFamily="18" charset="0"/>
              </a:rPr>
              <a:t>d</a:t>
            </a:r>
            <a:r>
              <a:rPr lang="ru-RU" b="1" baseline="-25000" dirty="0" err="1">
                <a:latin typeface="Times New Roman" pitchFamily="18" charset="0"/>
                <a:cs typeface="Times New Roman" pitchFamily="18" charset="0"/>
              </a:rPr>
              <a:t>э</a:t>
            </a:r>
            <a:r>
              <a:rPr lang="ru-RU" b="1" dirty="0">
                <a:latin typeface="Times New Roman" pitchFamily="18" charset="0"/>
                <a:cs typeface="Times New Roman" pitchFamily="18" charset="0"/>
              </a:rPr>
              <a:t> и </a:t>
            </a:r>
            <a:r>
              <a:rPr lang="ru-RU" b="1" dirty="0" err="1">
                <a:latin typeface="Times New Roman" pitchFamily="18" charset="0"/>
                <a:cs typeface="Times New Roman" pitchFamily="18" charset="0"/>
              </a:rPr>
              <a:t>d</a:t>
            </a:r>
            <a:r>
              <a:rPr lang="ru-RU" b="1" baseline="-25000" dirty="0" err="1">
                <a:latin typeface="Times New Roman" pitchFamily="18" charset="0"/>
                <a:cs typeface="Times New Roman" pitchFamily="18" charset="0"/>
              </a:rPr>
              <a:t>к</a:t>
            </a:r>
            <a:r>
              <a:rPr lang="ru-RU" b="1" dirty="0">
                <a:latin typeface="Times New Roman" pitchFamily="18" charset="0"/>
                <a:cs typeface="Times New Roman" pitchFamily="18" charset="0"/>
              </a:rPr>
              <a:t> - рабочие диаметры экрана и фотокатода; </a:t>
            </a:r>
            <a:r>
              <a:rPr lang="ru-RU" b="1" dirty="0" err="1">
                <a:latin typeface="Times New Roman" pitchFamily="18" charset="0"/>
                <a:cs typeface="Times New Roman" pitchFamily="18" charset="0"/>
              </a:rPr>
              <a:t>А</a:t>
            </a:r>
            <a:r>
              <a:rPr lang="ru-RU" b="1" baseline="-25000" dirty="0" err="1">
                <a:latin typeface="Times New Roman" pitchFamily="18" charset="0"/>
                <a:cs typeface="Times New Roman" pitchFamily="18" charset="0"/>
              </a:rPr>
              <a:t>э</a:t>
            </a:r>
            <a:r>
              <a:rPr lang="ru-RU" b="1" dirty="0">
                <a:latin typeface="Times New Roman" pitchFamily="18" charset="0"/>
                <a:cs typeface="Times New Roman" pitchFamily="18" charset="0"/>
              </a:rPr>
              <a:t> и А</a:t>
            </a:r>
            <a:r>
              <a:rPr lang="ru-RU" b="1" baseline="-25000" dirty="0">
                <a:latin typeface="Times New Roman" pitchFamily="18" charset="0"/>
                <a:cs typeface="Times New Roman" pitchFamily="18" charset="0"/>
              </a:rPr>
              <a:t>к</a:t>
            </a:r>
            <a:r>
              <a:rPr lang="ru-RU" b="1" dirty="0">
                <a:latin typeface="Times New Roman" pitchFamily="18" charset="0"/>
                <a:cs typeface="Times New Roman" pitchFamily="18" charset="0"/>
              </a:rPr>
              <a:t>- рабочие площадки экрана и фотокатода. </a:t>
            </a: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r>
              <a:rPr lang="ru-RU" b="1" dirty="0">
                <a:latin typeface="Times New Roman" pitchFamily="18" charset="0"/>
                <a:cs typeface="Times New Roman" pitchFamily="18" charset="0"/>
              </a:rPr>
              <a:t>                                                                                                                      </a:t>
            </a: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endParaRPr lang="ru-RU" b="1" dirty="0">
              <a:latin typeface="Times New Roman" pitchFamily="18" charset="0"/>
              <a:cs typeface="Times New Roman" pitchFamily="18" charset="0"/>
            </a:endParaRPr>
          </a:p>
          <a:p>
            <a:pPr marL="0" indent="0">
              <a:buNone/>
            </a:pPr>
            <a:r>
              <a:rPr lang="ru-RU" b="1" dirty="0">
                <a:latin typeface="Times New Roman" pitchFamily="18" charset="0"/>
                <a:cs typeface="Times New Roman" pitchFamily="18" charset="0"/>
              </a:rPr>
              <a:t>Величина Г</a:t>
            </a:r>
            <a:r>
              <a:rPr lang="ru-RU" b="1" baseline="-25000" dirty="0">
                <a:latin typeface="Times New Roman" pitchFamily="18" charset="0"/>
                <a:cs typeface="Times New Roman" pitchFamily="18" charset="0"/>
              </a:rPr>
              <a:t>ЭОП</a:t>
            </a:r>
            <a:r>
              <a:rPr lang="ru-RU" b="1" dirty="0">
                <a:latin typeface="Times New Roman" pitchFamily="18" charset="0"/>
                <a:cs typeface="Times New Roman" pitchFamily="18" charset="0"/>
              </a:rPr>
              <a:t> зависит от назначения и конструкции преобразователя. Для преобразователя с магнитной фокусировкой Г</a:t>
            </a:r>
            <a:r>
              <a:rPr lang="ru-RU" b="1" baseline="-25000" dirty="0">
                <a:latin typeface="Times New Roman" pitchFamily="18" charset="0"/>
                <a:cs typeface="Times New Roman" pitchFamily="18" charset="0"/>
              </a:rPr>
              <a:t>ЭОП</a:t>
            </a:r>
            <a:r>
              <a:rPr lang="ru-RU" b="1" dirty="0">
                <a:latin typeface="Times New Roman" pitchFamily="18" charset="0"/>
                <a:cs typeface="Times New Roman" pitchFamily="18" charset="0"/>
              </a:rPr>
              <a:t> = 1. Электростатическая фокусировка позволяет получать различные увеличения как больше, так и меньше единицы. При уменьшении масштаба изображения увеличивается его яркость. При этом вследствие сжатия электронных траекторий возрастают электронно-оптические аберрации и усиливаются интерференционные явления в электронных пучках, что приводит к ухудшению качества изображения на экране. При увеличении масштаба изображения значительно падает яркость свечения экрана, но удается рассматривать мелкие детали. Поэтому увеличение ЭОП с электростатической фокусировкой выбирают в пределах 0,5...4. </a:t>
            </a:r>
          </a:p>
          <a:p>
            <a:pPr marL="0" indent="0">
              <a:buNone/>
            </a:pPr>
            <a:endParaRPr lang="ru-RU" b="1" i="1" u="sng" dirty="0">
              <a:latin typeface="Times New Roman" pitchFamily="18" charset="0"/>
              <a:cs typeface="Times New Roman" pitchFamily="18" charset="0"/>
            </a:endParaRPr>
          </a:p>
          <a:p>
            <a:pPr marL="0" indent="0">
              <a:buNone/>
            </a:pPr>
            <a:r>
              <a:rPr lang="ru-RU" b="1" i="1" u="sng" dirty="0">
                <a:solidFill>
                  <a:srgbClr val="FF0000"/>
                </a:solidFill>
                <a:latin typeface="Times New Roman" pitchFamily="18" charset="0"/>
                <a:cs typeface="Times New Roman" pitchFamily="18" charset="0"/>
              </a:rPr>
              <a:t>В ЭОП с прямым переносом изображения (1-3 поколения) </a:t>
            </a:r>
            <a:r>
              <a:rPr lang="ru-RU" b="1" dirty="0">
                <a:solidFill>
                  <a:srgbClr val="FF0000"/>
                </a:solidFill>
                <a:latin typeface="Times New Roman" pitchFamily="18" charset="0"/>
                <a:cs typeface="Times New Roman" pitchFamily="18" charset="0"/>
              </a:rPr>
              <a:t>Г</a:t>
            </a:r>
            <a:r>
              <a:rPr lang="ru-RU" b="1" baseline="-25000" dirty="0">
                <a:solidFill>
                  <a:srgbClr val="FF0000"/>
                </a:solidFill>
                <a:latin typeface="Times New Roman" pitchFamily="18" charset="0"/>
                <a:cs typeface="Times New Roman" pitchFamily="18" charset="0"/>
              </a:rPr>
              <a:t>ЭОП</a:t>
            </a:r>
            <a:r>
              <a:rPr lang="ru-RU" b="1" dirty="0">
                <a:solidFill>
                  <a:srgbClr val="FF0000"/>
                </a:solidFill>
                <a:latin typeface="Times New Roman" pitchFamily="18" charset="0"/>
                <a:cs typeface="Times New Roman" pitchFamily="18" charset="0"/>
              </a:rPr>
              <a:t>  = 1</a:t>
            </a:r>
            <a:r>
              <a:rPr lang="ru-RU" dirty="0">
                <a:latin typeface="Times New Roman" pitchFamily="18" charset="0"/>
                <a:cs typeface="Times New Roman" pitchFamily="18" charset="0"/>
              </a:rPr>
              <a:t>	</a:t>
            </a:r>
          </a:p>
          <a:p>
            <a:endParaRPr lang="ru-RU" dirty="0"/>
          </a:p>
        </p:txBody>
      </p:sp>
      <p:pic>
        <p:nvPicPr>
          <p:cNvPr id="4" name="Рисунок 3" descr="C:\Users\Александр\AppData\Local\Temp\Rar$EX01.520\eoe\image\image212.JPG"/>
          <p:cNvPicPr/>
          <p:nvPr/>
        </p:nvPicPr>
        <p:blipFill>
          <a:blip r:embed="rId2">
            <a:extLst>
              <a:ext uri="{28A0092B-C50C-407E-A947-70E740481C1C}">
                <a14:useLocalDpi xmlns:a14="http://schemas.microsoft.com/office/drawing/2010/main" val="0"/>
              </a:ext>
            </a:extLst>
          </a:blip>
          <a:srcRect/>
          <a:stretch>
            <a:fillRect/>
          </a:stretch>
        </p:blipFill>
        <p:spPr bwMode="auto">
          <a:xfrm>
            <a:off x="3347864" y="1725261"/>
            <a:ext cx="2174875" cy="629920"/>
          </a:xfrm>
          <a:prstGeom prst="rect">
            <a:avLst/>
          </a:prstGeom>
          <a:noFill/>
          <a:ln>
            <a:noFill/>
          </a:ln>
        </p:spPr>
      </p:pic>
      <p:pic>
        <p:nvPicPr>
          <p:cNvPr id="5" name="Объект 3" descr="C:\Users\Александр\AppData\Local\Temp\Rar$EX01.520\eoe\image\image230.JPG"/>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611982" y="3032956"/>
            <a:ext cx="2376264" cy="2160240"/>
          </a:xfrm>
          <a:prstGeom prst="rect">
            <a:avLst/>
          </a:prstGeom>
          <a:noFill/>
          <a:ln>
            <a:noFill/>
          </a:ln>
        </p:spPr>
      </p:pic>
      <p:pic>
        <p:nvPicPr>
          <p:cNvPr id="6" name="Рисунок 5" descr="C:\Users\Александр\AppData\Local\Temp\Rar$EX01.520\eoe\image\image236.JPG"/>
          <p:cNvPicPr/>
          <p:nvPr/>
        </p:nvPicPr>
        <p:blipFill>
          <a:blip r:embed="rId4">
            <a:extLst>
              <a:ext uri="{28A0092B-C50C-407E-A947-70E740481C1C}">
                <a14:useLocalDpi xmlns:a14="http://schemas.microsoft.com/office/drawing/2010/main" val="0"/>
              </a:ext>
            </a:extLst>
          </a:blip>
          <a:srcRect/>
          <a:stretch>
            <a:fillRect/>
          </a:stretch>
        </p:blipFill>
        <p:spPr bwMode="auto">
          <a:xfrm>
            <a:off x="3491880" y="2924944"/>
            <a:ext cx="2376264" cy="2376264"/>
          </a:xfrm>
          <a:prstGeom prst="rect">
            <a:avLst/>
          </a:prstGeom>
          <a:noFill/>
          <a:ln>
            <a:noFill/>
          </a:ln>
        </p:spPr>
      </p:pic>
      <p:pic>
        <p:nvPicPr>
          <p:cNvPr id="7" name="Рисунок 6" descr="C:\Users\Александр\AppData\Local\Temp\Rar$EX01.520\eoe\image\image246.JPG"/>
          <p:cNvPicPr/>
          <p:nvPr/>
        </p:nvPicPr>
        <p:blipFill>
          <a:blip r:embed="rId5">
            <a:extLst>
              <a:ext uri="{28A0092B-C50C-407E-A947-70E740481C1C}">
                <a14:useLocalDpi xmlns:a14="http://schemas.microsoft.com/office/drawing/2010/main" val="0"/>
              </a:ext>
            </a:extLst>
          </a:blip>
          <a:srcRect/>
          <a:stretch>
            <a:fillRect/>
          </a:stretch>
        </p:blipFill>
        <p:spPr bwMode="auto">
          <a:xfrm>
            <a:off x="6156176" y="3140968"/>
            <a:ext cx="2350016" cy="1944216"/>
          </a:xfrm>
          <a:prstGeom prst="rect">
            <a:avLst/>
          </a:prstGeom>
          <a:noFill/>
          <a:ln>
            <a:noFill/>
          </a:ln>
        </p:spPr>
      </p:pic>
    </p:spTree>
    <p:extLst>
      <p:ext uri="{BB962C8B-B14F-4D97-AF65-F5344CB8AC3E}">
        <p14:creationId xmlns:p14="http://schemas.microsoft.com/office/powerpoint/2010/main" val="947492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67544" y="260648"/>
            <a:ext cx="8229600" cy="5865515"/>
          </a:xfrm>
        </p:spPr>
        <p:txBody>
          <a:bodyPr>
            <a:normAutofit fontScale="25000" lnSpcReduction="20000"/>
          </a:bodyPr>
          <a:lstStyle/>
          <a:p>
            <a:r>
              <a:rPr lang="ru-RU" sz="6000" b="1" i="1" dirty="0">
                <a:solidFill>
                  <a:srgbClr val="FF0000"/>
                </a:solidFill>
                <a:latin typeface="Times New Roman" pitchFamily="18" charset="0"/>
                <a:cs typeface="Times New Roman" pitchFamily="18" charset="0"/>
              </a:rPr>
              <a:t>Коэффициент преобразования светового потока</a:t>
            </a:r>
            <a:r>
              <a:rPr lang="ru-RU" sz="6000" b="1" dirty="0">
                <a:solidFill>
                  <a:srgbClr val="FF0000"/>
                </a:solidFill>
                <a:latin typeface="Times New Roman" pitchFamily="18" charset="0"/>
                <a:cs typeface="Times New Roman" pitchFamily="18" charset="0"/>
              </a:rPr>
              <a:t> h </a:t>
            </a:r>
            <a:r>
              <a:rPr lang="ru-RU" sz="4200" b="1" dirty="0">
                <a:latin typeface="Times New Roman" pitchFamily="18" charset="0"/>
                <a:cs typeface="Times New Roman" pitchFamily="18" charset="0"/>
              </a:rPr>
              <a:t>- это отношение светового потока, испускаемого ЭОП (экраном), к световому потоку, попадающему на фотокатод. </a:t>
            </a:r>
          </a:p>
          <a:p>
            <a:pPr marL="0" indent="0">
              <a:buNone/>
            </a:pPr>
            <a:r>
              <a:rPr lang="ru-RU" sz="4200" b="1" dirty="0">
                <a:latin typeface="Times New Roman" pitchFamily="18" charset="0"/>
                <a:cs typeface="Times New Roman" pitchFamily="18" charset="0"/>
              </a:rPr>
              <a:t>	</a:t>
            </a:r>
          </a:p>
          <a:p>
            <a:pPr marL="0" indent="0">
              <a:buNone/>
            </a:pPr>
            <a:r>
              <a:rPr lang="ru-RU" sz="4200" b="1" dirty="0">
                <a:latin typeface="Times New Roman" pitchFamily="18" charset="0"/>
                <a:cs typeface="Times New Roman" pitchFamily="18" charset="0"/>
              </a:rPr>
              <a:t>Если преобразователь используется как усилитель яркости изображения в видимой области спектра, то коэффициент усиления выражается в относительных единицах, т.е. </a:t>
            </a:r>
            <a:endParaRPr lang="en-US" sz="4200" b="1" dirty="0">
              <a:latin typeface="Times New Roman" pitchFamily="18" charset="0"/>
              <a:cs typeface="Times New Roman" pitchFamily="18" charset="0"/>
            </a:endParaRPr>
          </a:p>
          <a:p>
            <a:pPr marL="0" indent="0" algn="ctr">
              <a:buNone/>
            </a:pPr>
            <a:r>
              <a:rPr lang="ru-RU" sz="4200" b="1" dirty="0">
                <a:latin typeface="Times New Roman" pitchFamily="18" charset="0"/>
                <a:cs typeface="Times New Roman" pitchFamily="18" charset="0"/>
              </a:rPr>
              <a:t>h = </a:t>
            </a:r>
            <a:r>
              <a:rPr lang="ru-RU" sz="4200" b="1" dirty="0" err="1">
                <a:latin typeface="Times New Roman" pitchFamily="18" charset="0"/>
                <a:cs typeface="Times New Roman" pitchFamily="18" charset="0"/>
              </a:rPr>
              <a:t>Ф</a:t>
            </a:r>
            <a:r>
              <a:rPr lang="ru-RU" sz="4200" b="1" baseline="-25000" dirty="0" err="1">
                <a:latin typeface="Times New Roman" pitchFamily="18" charset="0"/>
                <a:cs typeface="Times New Roman" pitchFamily="18" charset="0"/>
              </a:rPr>
              <a:t>э</a:t>
            </a:r>
            <a:r>
              <a:rPr lang="ru-RU" sz="4200" b="1" dirty="0">
                <a:latin typeface="Times New Roman" pitchFamily="18" charset="0"/>
                <a:cs typeface="Times New Roman" pitchFamily="18" charset="0"/>
              </a:rPr>
              <a:t>/</a:t>
            </a:r>
            <a:r>
              <a:rPr lang="ru-RU" sz="4200" b="1" dirty="0" err="1">
                <a:latin typeface="Times New Roman" pitchFamily="18" charset="0"/>
                <a:cs typeface="Times New Roman" pitchFamily="18" charset="0"/>
              </a:rPr>
              <a:t>Ф</a:t>
            </a:r>
            <a:r>
              <a:rPr lang="ru-RU" sz="4200" b="1" baseline="-25000" dirty="0" err="1">
                <a:latin typeface="Times New Roman" pitchFamily="18" charset="0"/>
                <a:cs typeface="Times New Roman" pitchFamily="18" charset="0"/>
              </a:rPr>
              <a:t>к</a:t>
            </a:r>
            <a:r>
              <a:rPr lang="ru-RU" sz="4200" b="1" dirty="0">
                <a:latin typeface="Times New Roman" pitchFamily="18" charset="0"/>
                <a:cs typeface="Times New Roman" pitchFamily="18" charset="0"/>
              </a:rPr>
              <a:t>. </a:t>
            </a:r>
          </a:p>
          <a:p>
            <a:pPr marL="0" indent="0">
              <a:buNone/>
            </a:pPr>
            <a:endParaRPr lang="en-US" sz="4200" b="1" dirty="0">
              <a:latin typeface="Times New Roman" pitchFamily="18" charset="0"/>
              <a:cs typeface="Times New Roman" pitchFamily="18" charset="0"/>
            </a:endParaRPr>
          </a:p>
          <a:p>
            <a:pPr marL="0" indent="0">
              <a:buNone/>
            </a:pPr>
            <a:r>
              <a:rPr lang="ru-RU" sz="4200" b="1" dirty="0">
                <a:latin typeface="Times New Roman" pitchFamily="18" charset="0"/>
                <a:cs typeface="Times New Roman" pitchFamily="18" charset="0"/>
              </a:rPr>
              <a:t> Если на фотокатод падает поток излучения </a:t>
            </a:r>
            <a:r>
              <a:rPr lang="ru-RU" sz="4200" b="1" dirty="0" err="1">
                <a:latin typeface="Times New Roman" pitchFamily="18" charset="0"/>
                <a:cs typeface="Times New Roman" pitchFamily="18" charset="0"/>
              </a:rPr>
              <a:t>Ф</a:t>
            </a:r>
            <a:r>
              <a:rPr lang="ru-RU" sz="4200" b="1" baseline="-25000" dirty="0" err="1">
                <a:latin typeface="Times New Roman" pitchFamily="18" charset="0"/>
                <a:cs typeface="Times New Roman" pitchFamily="18" charset="0"/>
              </a:rPr>
              <a:t>к</a:t>
            </a:r>
            <a:r>
              <a:rPr lang="ru-RU" sz="4200" b="1" dirty="0">
                <a:latin typeface="Times New Roman" pitchFamily="18" charset="0"/>
                <a:cs typeface="Times New Roman" pitchFamily="18" charset="0"/>
              </a:rPr>
              <a:t>, то фототок, определится выражением </a:t>
            </a:r>
            <a:r>
              <a:rPr lang="en-US" sz="4200" b="1" dirty="0">
                <a:latin typeface="Times New Roman" pitchFamily="18" charset="0"/>
                <a:cs typeface="Times New Roman" pitchFamily="18" charset="0"/>
              </a:rPr>
              <a:t>I</a:t>
            </a:r>
            <a:r>
              <a:rPr lang="ru-RU" sz="4200" b="1" dirty="0">
                <a:latin typeface="Times New Roman" pitchFamily="18" charset="0"/>
                <a:cs typeface="Times New Roman" pitchFamily="18" charset="0"/>
              </a:rPr>
              <a:t>к = </a:t>
            </a:r>
            <a:r>
              <a:rPr lang="ru-RU" sz="4200" b="1" dirty="0" err="1">
                <a:latin typeface="Times New Roman" pitchFamily="18" charset="0"/>
                <a:cs typeface="Times New Roman" pitchFamily="18" charset="0"/>
              </a:rPr>
              <a:t>S</a:t>
            </a:r>
            <a:r>
              <a:rPr lang="ru-RU" sz="4200" b="1" baseline="-25000" dirty="0" err="1">
                <a:latin typeface="Times New Roman" pitchFamily="18" charset="0"/>
                <a:cs typeface="Times New Roman" pitchFamily="18" charset="0"/>
              </a:rPr>
              <a:t>к</a:t>
            </a:r>
            <a:r>
              <a:rPr lang="ru-RU" sz="4200" b="1" dirty="0" err="1">
                <a:latin typeface="Times New Roman" pitchFamily="18" charset="0"/>
                <a:cs typeface="Times New Roman" pitchFamily="18" charset="0"/>
              </a:rPr>
              <a:t>Ф</a:t>
            </a:r>
            <a:r>
              <a:rPr lang="ru-RU" sz="4200" b="1" baseline="-25000" dirty="0" err="1">
                <a:latin typeface="Times New Roman" pitchFamily="18" charset="0"/>
                <a:cs typeface="Times New Roman" pitchFamily="18" charset="0"/>
              </a:rPr>
              <a:t>к</a:t>
            </a:r>
            <a:r>
              <a:rPr lang="ru-RU" sz="4200" b="1" dirty="0">
                <a:latin typeface="Times New Roman" pitchFamily="18" charset="0"/>
                <a:cs typeface="Times New Roman" pitchFamily="18" charset="0"/>
              </a:rPr>
              <a:t>, где </a:t>
            </a:r>
            <a:r>
              <a:rPr lang="ru-RU" sz="4200" b="1" dirty="0" err="1">
                <a:latin typeface="Times New Roman" pitchFamily="18" charset="0"/>
                <a:cs typeface="Times New Roman" pitchFamily="18" charset="0"/>
              </a:rPr>
              <a:t>S</a:t>
            </a:r>
            <a:r>
              <a:rPr lang="ru-RU" sz="4200" b="1" baseline="-25000" dirty="0" err="1">
                <a:latin typeface="Times New Roman" pitchFamily="18" charset="0"/>
                <a:cs typeface="Times New Roman" pitchFamily="18" charset="0"/>
              </a:rPr>
              <a:t>к</a:t>
            </a:r>
            <a:r>
              <a:rPr lang="ru-RU" sz="4200" b="1" dirty="0">
                <a:latin typeface="Times New Roman" pitchFamily="18" charset="0"/>
                <a:cs typeface="Times New Roman" pitchFamily="18" charset="0"/>
              </a:rPr>
              <a:t> - интегральная чувствительность фотокатода, </a:t>
            </a:r>
            <a:r>
              <a:rPr lang="ru-RU" sz="4200" b="1" dirty="0">
                <a:solidFill>
                  <a:srgbClr val="FF0000"/>
                </a:solidFill>
                <a:latin typeface="Times New Roman" pitchFamily="18" charset="0"/>
                <a:cs typeface="Times New Roman" pitchFamily="18" charset="0"/>
              </a:rPr>
              <a:t>А/лм</a:t>
            </a:r>
          </a:p>
          <a:p>
            <a:pPr marL="0" indent="0">
              <a:buNone/>
            </a:pPr>
            <a:r>
              <a:rPr lang="ru-RU" sz="4200" b="1" dirty="0">
                <a:latin typeface="Times New Roman" pitchFamily="18" charset="0"/>
                <a:cs typeface="Times New Roman" pitchFamily="18" charset="0"/>
              </a:rPr>
              <a:t>Световой поток, излучаемый экраном, </a:t>
            </a:r>
            <a:r>
              <a:rPr lang="ru-RU" sz="4200" b="1" dirty="0" err="1">
                <a:latin typeface="Times New Roman" pitchFamily="18" charset="0"/>
                <a:cs typeface="Times New Roman" pitchFamily="18" charset="0"/>
              </a:rPr>
              <a:t>Фэ</a:t>
            </a:r>
            <a:r>
              <a:rPr lang="ru-RU" sz="4200" b="1" dirty="0">
                <a:latin typeface="Times New Roman" pitchFamily="18" charset="0"/>
                <a:cs typeface="Times New Roman" pitchFamily="18" charset="0"/>
              </a:rPr>
              <a:t> = с </a:t>
            </a:r>
            <a:r>
              <a:rPr lang="en-US" sz="4200" b="1" dirty="0">
                <a:latin typeface="Times New Roman" pitchFamily="18" charset="0"/>
                <a:cs typeface="Times New Roman" pitchFamily="18" charset="0"/>
              </a:rPr>
              <a:t>U</a:t>
            </a:r>
            <a:r>
              <a:rPr lang="ru-RU" sz="4200" b="1" baseline="-25000" dirty="0">
                <a:latin typeface="Times New Roman" pitchFamily="18" charset="0"/>
                <a:cs typeface="Times New Roman" pitchFamily="18" charset="0"/>
              </a:rPr>
              <a:t>э</a:t>
            </a:r>
            <a:r>
              <a:rPr lang="en-US" sz="4200" b="1" dirty="0">
                <a:latin typeface="Times New Roman" pitchFamily="18" charset="0"/>
                <a:cs typeface="Times New Roman" pitchFamily="18" charset="0"/>
              </a:rPr>
              <a:t> I</a:t>
            </a:r>
            <a:r>
              <a:rPr lang="ru-RU" sz="4200" b="1" baseline="-25000" dirty="0">
                <a:latin typeface="Times New Roman" pitchFamily="18" charset="0"/>
                <a:cs typeface="Times New Roman" pitchFamily="18" charset="0"/>
              </a:rPr>
              <a:t>э</a:t>
            </a:r>
            <a:r>
              <a:rPr lang="ru-RU" sz="4200" b="1" dirty="0">
                <a:latin typeface="Times New Roman" pitchFamily="18" charset="0"/>
                <a:cs typeface="Times New Roman" pitchFamily="18" charset="0"/>
              </a:rPr>
              <a:t>, где с – светоотдача экрана (лм/Вт), </a:t>
            </a:r>
            <a:r>
              <a:rPr lang="en-US" sz="4200" b="1" dirty="0">
                <a:latin typeface="Times New Roman" pitchFamily="18" charset="0"/>
                <a:cs typeface="Times New Roman" pitchFamily="18" charset="0"/>
              </a:rPr>
              <a:t>I</a:t>
            </a:r>
            <a:r>
              <a:rPr lang="ru-RU" sz="4200" b="1" baseline="-25000" dirty="0">
                <a:latin typeface="Times New Roman" pitchFamily="18" charset="0"/>
                <a:cs typeface="Times New Roman" pitchFamily="18" charset="0"/>
              </a:rPr>
              <a:t>э</a:t>
            </a:r>
            <a:r>
              <a:rPr lang="ru-RU" sz="4200" b="1" dirty="0">
                <a:latin typeface="Times New Roman" pitchFamily="18" charset="0"/>
                <a:cs typeface="Times New Roman" pitchFamily="18" charset="0"/>
              </a:rPr>
              <a:t>  электронный ток на экран,</a:t>
            </a:r>
            <a:r>
              <a:rPr lang="en-US" sz="4200" b="1" dirty="0">
                <a:latin typeface="Times New Roman" pitchFamily="18" charset="0"/>
                <a:cs typeface="Times New Roman" pitchFamily="18" charset="0"/>
              </a:rPr>
              <a:t> U</a:t>
            </a:r>
            <a:r>
              <a:rPr lang="ru-RU" sz="4200" b="1" baseline="-25000" dirty="0">
                <a:latin typeface="Times New Roman" pitchFamily="18" charset="0"/>
                <a:cs typeface="Times New Roman" pitchFamily="18" charset="0"/>
              </a:rPr>
              <a:t>э</a:t>
            </a:r>
            <a:r>
              <a:rPr lang="ru-RU" sz="4200" b="1" dirty="0">
                <a:latin typeface="Times New Roman" pitchFamily="18" charset="0"/>
                <a:cs typeface="Times New Roman" pitchFamily="18" charset="0"/>
              </a:rPr>
              <a:t> напряжение на экране. Ток экрана определяется как </a:t>
            </a:r>
            <a:r>
              <a:rPr lang="en-US" sz="4200" b="1" dirty="0">
                <a:latin typeface="Times New Roman" pitchFamily="18" charset="0"/>
                <a:cs typeface="Times New Roman" pitchFamily="18" charset="0"/>
              </a:rPr>
              <a:t>I</a:t>
            </a:r>
            <a:r>
              <a:rPr lang="ru-RU" sz="4200" b="1" baseline="-25000" dirty="0">
                <a:latin typeface="Times New Roman" pitchFamily="18" charset="0"/>
                <a:cs typeface="Times New Roman" pitchFamily="18" charset="0"/>
              </a:rPr>
              <a:t>э</a:t>
            </a:r>
            <a:r>
              <a:rPr lang="ru-RU" sz="4200" b="1" dirty="0">
                <a:latin typeface="Times New Roman" pitchFamily="18" charset="0"/>
                <a:cs typeface="Times New Roman" pitchFamily="18" charset="0"/>
              </a:rPr>
              <a:t>= </a:t>
            </a:r>
            <a:r>
              <a:rPr lang="en-US" sz="4200" b="1" dirty="0">
                <a:latin typeface="Times New Roman" pitchFamily="18" charset="0"/>
                <a:cs typeface="Times New Roman" pitchFamily="18" charset="0"/>
              </a:rPr>
              <a:t>I</a:t>
            </a:r>
            <a:r>
              <a:rPr lang="ru-RU" sz="4200" b="1" baseline="-25000" dirty="0">
                <a:latin typeface="Times New Roman" pitchFamily="18" charset="0"/>
                <a:cs typeface="Times New Roman" pitchFamily="18" charset="0"/>
              </a:rPr>
              <a:t>к</a:t>
            </a:r>
            <a:r>
              <a:rPr lang="ru-RU" sz="4200" b="1" dirty="0">
                <a:latin typeface="Times New Roman" pitchFamily="18" charset="0"/>
                <a:cs typeface="Times New Roman" pitchFamily="18" charset="0"/>
              </a:rPr>
              <a:t> </a:t>
            </a:r>
            <a:r>
              <a:rPr lang="en-US" sz="4200" b="1" dirty="0">
                <a:latin typeface="Times New Roman" pitchFamily="18" charset="0"/>
                <a:cs typeface="Times New Roman" pitchFamily="18" charset="0"/>
              </a:rPr>
              <a:t>G</a:t>
            </a:r>
            <a:r>
              <a:rPr lang="ru-RU" sz="4200" b="1" dirty="0">
                <a:latin typeface="Times New Roman" pitchFamily="18" charset="0"/>
                <a:cs typeface="Times New Roman" pitchFamily="18" charset="0"/>
              </a:rPr>
              <a:t>, где  - </a:t>
            </a:r>
            <a:r>
              <a:rPr lang="en-US" sz="4200" b="1" dirty="0">
                <a:latin typeface="Times New Roman" pitchFamily="18" charset="0"/>
                <a:cs typeface="Times New Roman" pitchFamily="18" charset="0"/>
              </a:rPr>
              <a:t>G </a:t>
            </a:r>
            <a:r>
              <a:rPr lang="ru-RU" sz="4200" b="1" dirty="0">
                <a:latin typeface="Times New Roman" pitchFamily="18" charset="0"/>
                <a:cs typeface="Times New Roman" pitchFamily="18" charset="0"/>
              </a:rPr>
              <a:t>коэффициент усиления тока (МКП)</a:t>
            </a:r>
            <a:endParaRPr lang="en-US" sz="4200" b="1" dirty="0">
              <a:latin typeface="Times New Roman" pitchFamily="18" charset="0"/>
              <a:cs typeface="Times New Roman" pitchFamily="18" charset="0"/>
            </a:endParaRPr>
          </a:p>
          <a:p>
            <a:pPr marL="0" indent="0">
              <a:buNone/>
            </a:pPr>
            <a:endParaRPr lang="en-US" sz="4200" b="1" dirty="0">
              <a:latin typeface="Times New Roman" pitchFamily="18" charset="0"/>
              <a:cs typeface="Times New Roman" pitchFamily="18" charset="0"/>
            </a:endParaRPr>
          </a:p>
          <a:p>
            <a:pPr marL="0" indent="0" algn="ctr">
              <a:buNone/>
            </a:pPr>
            <a:r>
              <a:rPr lang="ru-RU" sz="4200" b="1" dirty="0">
                <a:latin typeface="Times New Roman" pitchFamily="18" charset="0"/>
                <a:cs typeface="Times New Roman" pitchFamily="18" charset="0"/>
              </a:rPr>
              <a:t>коэффициент преобразования равен </a:t>
            </a:r>
            <a:r>
              <a:rPr lang="en-US" sz="4200" b="1" dirty="0">
                <a:latin typeface="Times New Roman" pitchFamily="18" charset="0"/>
                <a:cs typeface="Times New Roman" pitchFamily="18" charset="0"/>
              </a:rPr>
              <a:t> h = S</a:t>
            </a:r>
            <a:r>
              <a:rPr lang="ru-RU" sz="4200" b="1" baseline="-25000" dirty="0">
                <a:latin typeface="Times New Roman" pitchFamily="18" charset="0"/>
                <a:cs typeface="Times New Roman" pitchFamily="18" charset="0"/>
              </a:rPr>
              <a:t>к</a:t>
            </a:r>
            <a:r>
              <a:rPr lang="en-US" sz="4200" b="1" dirty="0">
                <a:latin typeface="Times New Roman" pitchFamily="18" charset="0"/>
                <a:cs typeface="Times New Roman" pitchFamily="18" charset="0"/>
              </a:rPr>
              <a:t> G c</a:t>
            </a:r>
            <a:r>
              <a:rPr lang="ru-RU" sz="4200" b="1" dirty="0">
                <a:latin typeface="Times New Roman" pitchFamily="18" charset="0"/>
                <a:cs typeface="Times New Roman" pitchFamily="18" charset="0"/>
              </a:rPr>
              <a:t> </a:t>
            </a:r>
            <a:r>
              <a:rPr lang="en-US" sz="4200" b="1" dirty="0">
                <a:latin typeface="Times New Roman" pitchFamily="18" charset="0"/>
                <a:cs typeface="Times New Roman" pitchFamily="18" charset="0"/>
              </a:rPr>
              <a:t>U</a:t>
            </a:r>
            <a:r>
              <a:rPr lang="ru-RU" sz="4200" b="1" baseline="-25000" dirty="0">
                <a:latin typeface="Times New Roman" pitchFamily="18" charset="0"/>
                <a:cs typeface="Times New Roman" pitchFamily="18" charset="0"/>
              </a:rPr>
              <a:t>э</a:t>
            </a:r>
          </a:p>
          <a:p>
            <a:pPr marL="0" indent="0" algn="ctr">
              <a:buNone/>
            </a:pPr>
            <a:r>
              <a:rPr lang="ru-RU" sz="4200" b="1" dirty="0">
                <a:latin typeface="Times New Roman" pitchFamily="18" charset="0"/>
                <a:cs typeface="Times New Roman" pitchFamily="18" charset="0"/>
              </a:rPr>
              <a:t>	</a:t>
            </a:r>
          </a:p>
          <a:p>
            <a:pPr marL="0" indent="0">
              <a:buNone/>
            </a:pPr>
            <a:r>
              <a:rPr lang="ru-RU" sz="4200" b="1" dirty="0">
                <a:latin typeface="Times New Roman" pitchFamily="18" charset="0"/>
                <a:cs typeface="Times New Roman" pitchFamily="18" charset="0"/>
              </a:rPr>
              <a:t>Если ЭОП является усилителем и одновременно преобразователем спектра, коэффициент преобразования имеет размерность люмен на ватт. В этом случае при расчете берется не весь лучистый поток, а только эффективный, учитывающий спектральную чувствительность фотокатода:</a:t>
            </a:r>
          </a:p>
          <a:p>
            <a:endParaRPr lang="ru-RU" sz="4200" b="1" dirty="0">
              <a:latin typeface="Times New Roman" pitchFamily="18" charset="0"/>
              <a:cs typeface="Times New Roman" pitchFamily="18" charset="0"/>
            </a:endParaRPr>
          </a:p>
          <a:p>
            <a:pPr marL="0" indent="0" algn="ctr">
              <a:buNone/>
            </a:pPr>
            <a:r>
              <a:rPr lang="en-US" sz="4200" b="1" dirty="0">
                <a:latin typeface="Times New Roman" pitchFamily="18" charset="0"/>
                <a:cs typeface="Times New Roman" pitchFamily="18" charset="0"/>
              </a:rPr>
              <a:t>h(</a:t>
            </a:r>
            <a:r>
              <a:rPr lang="el-GR" sz="4200" b="1" dirty="0">
                <a:latin typeface="Times New Roman" pitchFamily="18" charset="0"/>
                <a:cs typeface="Times New Roman" pitchFamily="18" charset="0"/>
              </a:rPr>
              <a:t>λ</a:t>
            </a:r>
            <a:r>
              <a:rPr lang="en-US" sz="4200" b="1" dirty="0">
                <a:latin typeface="Times New Roman" pitchFamily="18" charset="0"/>
                <a:cs typeface="Times New Roman" pitchFamily="18" charset="0"/>
              </a:rPr>
              <a:t>) = S</a:t>
            </a:r>
            <a:r>
              <a:rPr lang="ru-RU" sz="4200" b="1" baseline="-25000" dirty="0">
                <a:latin typeface="Times New Roman" pitchFamily="18" charset="0"/>
                <a:cs typeface="Times New Roman" pitchFamily="18" charset="0"/>
              </a:rPr>
              <a:t>к</a:t>
            </a:r>
            <a:r>
              <a:rPr lang="en-US" sz="4200" b="1" dirty="0">
                <a:latin typeface="Times New Roman" pitchFamily="18" charset="0"/>
                <a:cs typeface="Times New Roman" pitchFamily="18" charset="0"/>
              </a:rPr>
              <a:t> G c</a:t>
            </a:r>
            <a:r>
              <a:rPr lang="ru-RU" sz="4200" b="1" dirty="0">
                <a:latin typeface="Times New Roman" pitchFamily="18" charset="0"/>
                <a:cs typeface="Times New Roman" pitchFamily="18" charset="0"/>
              </a:rPr>
              <a:t> </a:t>
            </a:r>
            <a:r>
              <a:rPr lang="en-US" sz="4200" b="1" dirty="0">
                <a:latin typeface="Times New Roman" pitchFamily="18" charset="0"/>
                <a:cs typeface="Times New Roman" pitchFamily="18" charset="0"/>
              </a:rPr>
              <a:t>U</a:t>
            </a:r>
            <a:r>
              <a:rPr lang="ru-RU" sz="4200" b="1" baseline="-25000" dirty="0">
                <a:latin typeface="Times New Roman" pitchFamily="18" charset="0"/>
                <a:cs typeface="Times New Roman" pitchFamily="18" charset="0"/>
              </a:rPr>
              <a:t>э</a:t>
            </a:r>
            <a:r>
              <a:rPr lang="en-US" sz="4200" b="1" baseline="-25000" dirty="0">
                <a:latin typeface="Times New Roman" pitchFamily="18" charset="0"/>
                <a:cs typeface="Times New Roman" pitchFamily="18" charset="0"/>
              </a:rPr>
              <a:t> </a:t>
            </a:r>
            <a:r>
              <a:rPr lang="en-US" sz="4200" b="1" dirty="0">
                <a:latin typeface="Times New Roman" pitchFamily="18" charset="0"/>
                <a:cs typeface="Times New Roman" pitchFamily="18" charset="0"/>
              </a:rPr>
              <a:t>  [</a:t>
            </a:r>
            <a:r>
              <a:rPr lang="ru-RU" sz="4200" b="1" dirty="0">
                <a:solidFill>
                  <a:srgbClr val="FF0000"/>
                </a:solidFill>
                <a:latin typeface="Times New Roman" pitchFamily="18" charset="0"/>
                <a:cs typeface="Times New Roman" pitchFamily="18" charset="0"/>
              </a:rPr>
              <a:t>лм/Вт</a:t>
            </a:r>
            <a:r>
              <a:rPr lang="en-US" sz="4200" b="1" dirty="0">
                <a:latin typeface="Times New Roman" pitchFamily="18" charset="0"/>
                <a:cs typeface="Times New Roman" pitchFamily="18" charset="0"/>
              </a:rPr>
              <a:t>]</a:t>
            </a:r>
            <a:endParaRPr lang="en-US" sz="4200" b="1" baseline="-25000" dirty="0">
              <a:latin typeface="Times New Roman" pitchFamily="18" charset="0"/>
              <a:cs typeface="Times New Roman" pitchFamily="18" charset="0"/>
            </a:endParaRPr>
          </a:p>
          <a:p>
            <a:endParaRPr lang="en-US" sz="4200" b="1" baseline="-25000" dirty="0">
              <a:latin typeface="Times New Roman" pitchFamily="18" charset="0"/>
              <a:cs typeface="Times New Roman" pitchFamily="18" charset="0"/>
            </a:endParaRPr>
          </a:p>
          <a:p>
            <a:pPr marL="0" indent="0">
              <a:buNone/>
            </a:pPr>
            <a:r>
              <a:rPr lang="ru-RU" sz="4200" b="1" dirty="0">
                <a:latin typeface="Times New Roman" pitchFamily="18" charset="0"/>
                <a:cs typeface="Times New Roman" pitchFamily="18" charset="0"/>
              </a:rPr>
              <a:t>В полученном выражении коэффициент h измеряется в люменах на ватт.</a:t>
            </a:r>
            <a:endParaRPr lang="en-US" sz="4200" b="1" dirty="0">
              <a:latin typeface="Times New Roman" pitchFamily="18" charset="0"/>
              <a:cs typeface="Times New Roman" pitchFamily="18" charset="0"/>
            </a:endParaRPr>
          </a:p>
          <a:p>
            <a:pPr marL="0" indent="0">
              <a:buNone/>
            </a:pPr>
            <a:r>
              <a:rPr lang="ru-RU" sz="4200" b="1" dirty="0">
                <a:latin typeface="Times New Roman" pitchFamily="18" charset="0"/>
                <a:cs typeface="Times New Roman" pitchFamily="18" charset="0"/>
              </a:rPr>
              <a:t>Чтобы получить безразмерную величину коэффициента преобразования, надо воспользоваться известной зависимостью между потоком излучения и световым потоком</a:t>
            </a:r>
            <a:r>
              <a:rPr lang="en-US" sz="4200" b="1" dirty="0">
                <a:latin typeface="Times New Roman" pitchFamily="18" charset="0"/>
                <a:cs typeface="Times New Roman" pitchFamily="18" charset="0"/>
              </a:rPr>
              <a:t> (</a:t>
            </a:r>
            <a:r>
              <a:rPr lang="ru-RU" sz="4200" b="1" dirty="0">
                <a:latin typeface="Times New Roman" pitchFamily="18" charset="0"/>
                <a:cs typeface="Times New Roman" pitchFamily="18" charset="0"/>
              </a:rPr>
              <a:t>кривая </a:t>
            </a:r>
            <a:r>
              <a:rPr lang="ru-RU" sz="4200" b="1" dirty="0" err="1">
                <a:latin typeface="Times New Roman" pitchFamily="18" charset="0"/>
                <a:cs typeface="Times New Roman" pitchFamily="18" charset="0"/>
              </a:rPr>
              <a:t>видности</a:t>
            </a:r>
            <a:r>
              <a:rPr lang="ru-RU" sz="4200" b="1" dirty="0">
                <a:latin typeface="Times New Roman" pitchFamily="18" charset="0"/>
                <a:cs typeface="Times New Roman" pitchFamily="18" charset="0"/>
              </a:rPr>
              <a:t>)</a:t>
            </a:r>
          </a:p>
          <a:p>
            <a:pPr marL="0" indent="0">
              <a:buNone/>
            </a:pPr>
            <a:r>
              <a:rPr lang="ru-RU" sz="4200" b="1" dirty="0">
                <a:latin typeface="Times New Roman" pitchFamily="18" charset="0"/>
                <a:cs typeface="Times New Roman" pitchFamily="18" charset="0"/>
              </a:rPr>
              <a:t> </a:t>
            </a:r>
          </a:p>
          <a:p>
            <a:pPr marL="0" indent="0" algn="ctr">
              <a:buNone/>
            </a:pPr>
            <a:r>
              <a:rPr lang="en-US" sz="4200" b="1" dirty="0">
                <a:latin typeface="Times New Roman" pitchFamily="18" charset="0"/>
                <a:cs typeface="Times New Roman" pitchFamily="18" charset="0"/>
              </a:rPr>
              <a:t>F [</a:t>
            </a:r>
            <a:r>
              <a:rPr lang="ru-RU" sz="4200" b="1" dirty="0">
                <a:latin typeface="Times New Roman" pitchFamily="18" charset="0"/>
                <a:cs typeface="Times New Roman" pitchFamily="18" charset="0"/>
              </a:rPr>
              <a:t>Вт</a:t>
            </a:r>
            <a:r>
              <a:rPr lang="en-US" sz="4200" b="1" dirty="0">
                <a:latin typeface="Times New Roman" pitchFamily="18" charset="0"/>
                <a:cs typeface="Times New Roman" pitchFamily="18" charset="0"/>
              </a:rPr>
              <a:t>] = V </a:t>
            </a:r>
            <a:r>
              <a:rPr lang="ru-RU" sz="4200" b="1" dirty="0">
                <a:latin typeface="Times New Roman" pitchFamily="18" charset="0"/>
                <a:cs typeface="Times New Roman" pitchFamily="18" charset="0"/>
              </a:rPr>
              <a:t>Ф </a:t>
            </a:r>
            <a:r>
              <a:rPr lang="en-US" sz="4200" b="1" dirty="0">
                <a:latin typeface="Times New Roman" pitchFamily="18" charset="0"/>
                <a:cs typeface="Times New Roman" pitchFamily="18" charset="0"/>
              </a:rPr>
              <a:t>[</a:t>
            </a:r>
            <a:r>
              <a:rPr lang="ru-RU" sz="4200" b="1" dirty="0">
                <a:latin typeface="Times New Roman" pitchFamily="18" charset="0"/>
                <a:cs typeface="Times New Roman" pitchFamily="18" charset="0"/>
              </a:rPr>
              <a:t>лм</a:t>
            </a:r>
            <a:r>
              <a:rPr lang="en-US" sz="4200" b="1" dirty="0">
                <a:latin typeface="Times New Roman" pitchFamily="18" charset="0"/>
                <a:cs typeface="Times New Roman" pitchFamily="18" charset="0"/>
              </a:rPr>
              <a:t>]</a:t>
            </a:r>
            <a:endParaRPr lang="ru-RU" sz="4200" b="1" dirty="0">
              <a:latin typeface="Times New Roman" pitchFamily="18" charset="0"/>
              <a:cs typeface="Times New Roman" pitchFamily="18" charset="0"/>
            </a:endParaRPr>
          </a:p>
          <a:p>
            <a:pPr marL="0" indent="0">
              <a:buNone/>
            </a:pPr>
            <a:endParaRPr lang="ru-RU" sz="4200" b="1" dirty="0">
              <a:latin typeface="Times New Roman" pitchFamily="18" charset="0"/>
              <a:cs typeface="Times New Roman" pitchFamily="18" charset="0"/>
            </a:endParaRPr>
          </a:p>
          <a:p>
            <a:pPr marL="0" indent="0">
              <a:buNone/>
            </a:pPr>
            <a:r>
              <a:rPr lang="ru-RU" sz="4200" b="1" dirty="0">
                <a:latin typeface="Times New Roman" pitchFamily="18" charset="0"/>
                <a:cs typeface="Times New Roman" pitchFamily="18" charset="0"/>
              </a:rPr>
              <a:t>где </a:t>
            </a:r>
            <a:r>
              <a:rPr lang="en-US" sz="4200" b="1" dirty="0">
                <a:latin typeface="Times New Roman" pitchFamily="18" charset="0"/>
                <a:cs typeface="Times New Roman" pitchFamily="18" charset="0"/>
              </a:rPr>
              <a:t>V</a:t>
            </a:r>
            <a:r>
              <a:rPr lang="ru-RU" sz="4200" b="1" dirty="0">
                <a:latin typeface="Times New Roman" pitchFamily="18" charset="0"/>
                <a:cs typeface="Times New Roman" pitchFamily="18" charset="0"/>
              </a:rPr>
              <a:t>- коэффициент полезного действия глаза по излучению экрана; </a:t>
            </a:r>
            <a:r>
              <a:rPr lang="en-US" sz="4200" b="1" dirty="0">
                <a:latin typeface="Times New Roman" pitchFamily="18" charset="0"/>
                <a:cs typeface="Times New Roman" pitchFamily="18" charset="0"/>
              </a:rPr>
              <a:t>V =</a:t>
            </a:r>
            <a:r>
              <a:rPr lang="ru-RU" sz="4200" b="1" dirty="0">
                <a:latin typeface="Times New Roman" pitchFamily="18" charset="0"/>
                <a:cs typeface="Times New Roman" pitchFamily="18" charset="0"/>
              </a:rPr>
              <a:t> 683 </a:t>
            </a:r>
            <a:r>
              <a:rPr lang="ru-RU" sz="4200" b="1" dirty="0" err="1">
                <a:latin typeface="Times New Roman" pitchFamily="18" charset="0"/>
                <a:cs typeface="Times New Roman" pitchFamily="18" charset="0"/>
              </a:rPr>
              <a:t>вт</a:t>
            </a:r>
            <a:r>
              <a:rPr lang="ru-RU" sz="4200" b="1" dirty="0">
                <a:latin typeface="Times New Roman" pitchFamily="18" charset="0"/>
                <a:cs typeface="Times New Roman" pitchFamily="18" charset="0"/>
              </a:rPr>
              <a:t>/лм - чувствительность глаза в максимуме кривой </a:t>
            </a:r>
            <a:r>
              <a:rPr lang="ru-RU" sz="4200" b="1" dirty="0" err="1">
                <a:latin typeface="Times New Roman" pitchFamily="18" charset="0"/>
                <a:cs typeface="Times New Roman" pitchFamily="18" charset="0"/>
              </a:rPr>
              <a:t>видности</a:t>
            </a:r>
            <a:r>
              <a:rPr lang="ru-RU" sz="4200" b="1" dirty="0">
                <a:latin typeface="Times New Roman" pitchFamily="18" charset="0"/>
                <a:cs typeface="Times New Roman" pitchFamily="18" charset="0"/>
              </a:rPr>
              <a:t>. </a:t>
            </a:r>
          </a:p>
          <a:p>
            <a:endParaRPr lang="ru-RU" sz="4200" b="1" dirty="0">
              <a:latin typeface="Times New Roman" pitchFamily="18" charset="0"/>
              <a:cs typeface="Times New Roman" pitchFamily="18" charset="0"/>
            </a:endParaRPr>
          </a:p>
          <a:p>
            <a:pPr marL="0" indent="0">
              <a:buNone/>
            </a:pPr>
            <a:r>
              <a:rPr lang="ru-RU" sz="4200" b="1" dirty="0">
                <a:latin typeface="Times New Roman" pitchFamily="18" charset="0"/>
                <a:cs typeface="Times New Roman" pitchFamily="18" charset="0"/>
              </a:rPr>
              <a:t>Безразмерный коэффициент преобразования h в этом случае определяется выражением </a:t>
            </a:r>
          </a:p>
          <a:p>
            <a:endParaRPr lang="ru-RU" sz="4200" b="1" dirty="0">
              <a:latin typeface="Times New Roman" pitchFamily="18" charset="0"/>
              <a:cs typeface="Times New Roman" pitchFamily="18" charset="0"/>
            </a:endParaRPr>
          </a:p>
          <a:p>
            <a:pPr marL="0" indent="0" algn="ctr">
              <a:buNone/>
            </a:pPr>
            <a:r>
              <a:rPr lang="en-US" sz="4200" b="1" dirty="0">
                <a:latin typeface="Times New Roman" pitchFamily="18" charset="0"/>
                <a:cs typeface="Times New Roman" pitchFamily="18" charset="0"/>
              </a:rPr>
              <a:t>h = </a:t>
            </a:r>
            <a:r>
              <a:rPr lang="ru-RU" sz="4200" b="1" dirty="0" err="1">
                <a:latin typeface="Times New Roman" pitchFamily="18" charset="0"/>
                <a:cs typeface="Times New Roman" pitchFamily="18" charset="0"/>
              </a:rPr>
              <a:t>Фэ</a:t>
            </a:r>
            <a:r>
              <a:rPr lang="ru-RU" sz="4200" b="1" dirty="0">
                <a:latin typeface="Times New Roman" pitchFamily="18" charset="0"/>
                <a:cs typeface="Times New Roman" pitchFamily="18" charset="0"/>
              </a:rPr>
              <a:t>/</a:t>
            </a:r>
            <a:r>
              <a:rPr lang="ru-RU" sz="4200" b="1" dirty="0" err="1">
                <a:latin typeface="Times New Roman" pitchFamily="18" charset="0"/>
                <a:cs typeface="Times New Roman" pitchFamily="18" charset="0"/>
              </a:rPr>
              <a:t>Фк</a:t>
            </a:r>
            <a:r>
              <a:rPr lang="ru-RU" sz="4200" b="1" dirty="0">
                <a:latin typeface="Times New Roman" pitchFamily="18" charset="0"/>
                <a:cs typeface="Times New Roman" pitchFamily="18" charset="0"/>
              </a:rPr>
              <a:t> = </a:t>
            </a:r>
            <a:r>
              <a:rPr lang="en-US" sz="4200" b="1" dirty="0">
                <a:latin typeface="Times New Roman" pitchFamily="18" charset="0"/>
                <a:cs typeface="Times New Roman" pitchFamily="18" charset="0"/>
              </a:rPr>
              <a:t>F</a:t>
            </a:r>
            <a:r>
              <a:rPr lang="ru-RU" sz="4200" b="1" dirty="0">
                <a:latin typeface="Times New Roman" pitchFamily="18" charset="0"/>
                <a:cs typeface="Times New Roman" pitchFamily="18" charset="0"/>
              </a:rPr>
              <a:t>э/(</a:t>
            </a:r>
            <a:r>
              <a:rPr lang="en-US" sz="4200" b="1" dirty="0">
                <a:latin typeface="Times New Roman" pitchFamily="18" charset="0"/>
                <a:cs typeface="Times New Roman" pitchFamily="18" charset="0"/>
              </a:rPr>
              <a:t>V </a:t>
            </a:r>
            <a:r>
              <a:rPr lang="ru-RU" sz="4200" b="1" dirty="0" err="1">
                <a:latin typeface="Times New Roman" pitchFamily="18" charset="0"/>
                <a:cs typeface="Times New Roman" pitchFamily="18" charset="0"/>
              </a:rPr>
              <a:t>Фк</a:t>
            </a:r>
            <a:r>
              <a:rPr lang="ru-RU" sz="4200" b="1" dirty="0">
                <a:latin typeface="Times New Roman" pitchFamily="18" charset="0"/>
                <a:cs typeface="Times New Roman" pitchFamily="18" charset="0"/>
              </a:rPr>
              <a:t>)</a:t>
            </a:r>
          </a:p>
          <a:p>
            <a:endParaRPr lang="ru-RU" sz="4200" dirty="0">
              <a:latin typeface="Times New Roman" pitchFamily="18" charset="0"/>
              <a:cs typeface="Times New Roman" pitchFamily="18" charset="0"/>
            </a:endParaRPr>
          </a:p>
          <a:p>
            <a:r>
              <a:rPr lang="ru-RU" sz="4200" b="1" dirty="0">
                <a:latin typeface="Times New Roman" pitchFamily="18" charset="0"/>
                <a:cs typeface="Times New Roman" pitchFamily="18" charset="0"/>
              </a:rPr>
              <a:t>Эта формула учитывает степень спектрального преобразования потока излучения, упавшего на фотокатод, в световой поток с экрана. </a:t>
            </a:r>
            <a:endParaRPr lang="ru-RU" sz="4200" dirty="0">
              <a:latin typeface="Times New Roman" pitchFamily="18" charset="0"/>
              <a:cs typeface="Times New Roman" pitchFamily="18" charset="0"/>
            </a:endParaRPr>
          </a:p>
          <a:p>
            <a:pPr marL="0" indent="0">
              <a:buNone/>
            </a:pPr>
            <a:endParaRPr lang="ru-RU" sz="4200" dirty="0">
              <a:latin typeface="Times New Roman" pitchFamily="18" charset="0"/>
              <a:cs typeface="Times New Roman" pitchFamily="18" charset="0"/>
            </a:endParaRPr>
          </a:p>
          <a:p>
            <a:endParaRPr lang="ru-RU" sz="4000" dirty="0"/>
          </a:p>
        </p:txBody>
      </p:sp>
    </p:spTree>
    <p:extLst>
      <p:ext uri="{BB962C8B-B14F-4D97-AF65-F5344CB8AC3E}">
        <p14:creationId xmlns:p14="http://schemas.microsoft.com/office/powerpoint/2010/main" val="392048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93926" y="332656"/>
            <a:ext cx="8229600" cy="5649491"/>
          </a:xfrm>
        </p:spPr>
        <p:txBody>
          <a:bodyPr>
            <a:normAutofit fontScale="40000" lnSpcReduction="20000"/>
          </a:bodyPr>
          <a:lstStyle/>
          <a:p>
            <a:pPr marL="0" indent="0" algn="ctr">
              <a:buNone/>
            </a:pPr>
            <a:r>
              <a:rPr lang="ru-RU" sz="3500" b="1" i="1" dirty="0">
                <a:latin typeface="Times New Roman" panose="02020603050405020304" pitchFamily="18" charset="0"/>
                <a:cs typeface="Times New Roman" panose="02020603050405020304" pitchFamily="18" charset="0"/>
              </a:rPr>
              <a:t>Коэффициент яркости</a:t>
            </a:r>
            <a:r>
              <a:rPr lang="ru-RU" sz="3500" b="1" dirty="0">
                <a:latin typeface="Times New Roman" panose="02020603050405020304" pitchFamily="18" charset="0"/>
                <a:cs typeface="Times New Roman" panose="02020603050405020304" pitchFamily="18" charset="0"/>
              </a:rPr>
              <a:t>. </a:t>
            </a:r>
          </a:p>
          <a:p>
            <a:pPr marL="0" indent="0" algn="ctr">
              <a:buNone/>
            </a:pPr>
            <a:endParaRPr lang="ru-RU" b="1" dirty="0">
              <a:latin typeface="Traditional Arabic" pitchFamily="18" charset="-78"/>
            </a:endParaRPr>
          </a:p>
          <a:p>
            <a:pPr marL="0" indent="0" algn="ctr">
              <a:buNone/>
            </a:pPr>
            <a:endParaRPr lang="en-US" b="1" dirty="0">
              <a:latin typeface="Traditional Arabic" pitchFamily="18" charset="-78"/>
            </a:endParaRPr>
          </a:p>
          <a:p>
            <a:pPr marL="0" indent="0">
              <a:buNone/>
            </a:pPr>
            <a:r>
              <a:rPr lang="ru-RU" sz="3500" b="1" dirty="0">
                <a:latin typeface="Times New Roman" pitchFamily="18" charset="0"/>
                <a:cs typeface="Times New Roman" pitchFamily="18" charset="0"/>
              </a:rPr>
              <a:t>Учесть влияние электронно-оптического увеличения ЭОП на яркость изображения позволяет другая характеристика ЭОП — коэффициент яркости. Это отношение величины яркости экрана ЭОП к соответствующей величине освещенности фотокатода:</a:t>
            </a:r>
          </a:p>
          <a:p>
            <a:pPr marL="0" indent="0">
              <a:buNone/>
            </a:pPr>
            <a:endParaRPr lang="ru-RU" b="1" dirty="0">
              <a:latin typeface="Times New Roman" pitchFamily="18" charset="0"/>
              <a:cs typeface="Times New Roman" pitchFamily="18" charset="0"/>
            </a:endParaRPr>
          </a:p>
          <a:p>
            <a:pPr marL="0" indent="0">
              <a:buNone/>
            </a:pPr>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b="1" i="1" dirty="0">
              <a:latin typeface="Times New Roman" pitchFamily="18" charset="0"/>
              <a:cs typeface="Times New Roman" pitchFamily="18" charset="0"/>
            </a:endParaRPr>
          </a:p>
          <a:p>
            <a:endParaRPr lang="ru-RU" sz="2000" b="1" i="1" dirty="0">
              <a:latin typeface="Times New Roman" pitchFamily="18" charset="0"/>
              <a:cs typeface="Times New Roman" pitchFamily="18" charset="0"/>
            </a:endParaRPr>
          </a:p>
          <a:p>
            <a:endParaRPr lang="ru-RU" sz="2000" b="1" i="1" dirty="0">
              <a:latin typeface="Times New Roman" pitchFamily="18" charset="0"/>
              <a:cs typeface="Times New Roman" pitchFamily="18" charset="0"/>
            </a:endParaRPr>
          </a:p>
          <a:p>
            <a:endParaRPr lang="ru-RU" sz="2000" b="1" i="1" dirty="0">
              <a:latin typeface="Times New Roman" pitchFamily="18" charset="0"/>
              <a:cs typeface="Times New Roman" pitchFamily="18" charset="0"/>
            </a:endParaRPr>
          </a:p>
          <a:p>
            <a:endParaRPr lang="ru-RU" sz="2000" b="1" i="1" dirty="0">
              <a:latin typeface="Times New Roman" pitchFamily="18" charset="0"/>
              <a:cs typeface="Times New Roman" pitchFamily="18" charset="0"/>
            </a:endParaRPr>
          </a:p>
          <a:p>
            <a:r>
              <a:rPr lang="ru-RU" sz="3500" b="1" dirty="0">
                <a:effectLst/>
                <a:latin typeface="Times New Roman" panose="02020603050405020304" pitchFamily="18" charset="0"/>
                <a:ea typeface="Calibri" panose="020F0502020204030204" pitchFamily="34" charset="0"/>
              </a:rPr>
              <a:t>ɳ </a:t>
            </a:r>
            <a:r>
              <a:rPr lang="ru-RU" sz="3500" b="1" baseline="-25000" dirty="0">
                <a:effectLst/>
                <a:latin typeface="Times New Roman" panose="02020603050405020304" pitchFamily="18" charset="0"/>
                <a:ea typeface="Calibri" panose="020F0502020204030204" pitchFamily="34" charset="0"/>
              </a:rPr>
              <a:t>В </a:t>
            </a:r>
            <a:r>
              <a:rPr lang="ru-RU" sz="3500" b="1" i="1" dirty="0">
                <a:latin typeface="Times New Roman" pitchFamily="18" charset="0"/>
                <a:cs typeface="Times New Roman" pitchFamily="18" charset="0"/>
              </a:rPr>
              <a:t>=</a:t>
            </a:r>
            <a:r>
              <a:rPr lang="en-US" sz="3500" b="1" i="1" dirty="0">
                <a:latin typeface="Times New Roman" pitchFamily="18" charset="0"/>
                <a:cs typeface="Times New Roman" pitchFamily="18" charset="0"/>
              </a:rPr>
              <a:t>E</a:t>
            </a:r>
            <a:r>
              <a:rPr lang="ru-RU" sz="3500" b="1" i="1" dirty="0">
                <a:latin typeface="Times New Roman" pitchFamily="18" charset="0"/>
                <a:cs typeface="Times New Roman" pitchFamily="18" charset="0"/>
              </a:rPr>
              <a:t>э/</a:t>
            </a:r>
            <a:r>
              <a:rPr lang="ru-RU" sz="3500" b="1" i="1" dirty="0" err="1">
                <a:latin typeface="Times New Roman" pitchFamily="18" charset="0"/>
                <a:cs typeface="Times New Roman" pitchFamily="18" charset="0"/>
              </a:rPr>
              <a:t>Фк</a:t>
            </a:r>
            <a:r>
              <a:rPr lang="ru-RU" sz="3500" b="1" i="1" dirty="0">
                <a:latin typeface="Times New Roman" pitchFamily="18" charset="0"/>
                <a:cs typeface="Times New Roman" pitchFamily="18" charset="0"/>
              </a:rPr>
              <a:t> – коэффициент преобразования (</a:t>
            </a:r>
            <a:r>
              <a:rPr lang="ru-RU" sz="3500" b="1" i="1" dirty="0" err="1">
                <a:latin typeface="Times New Roman" pitchFamily="18" charset="0"/>
                <a:cs typeface="Times New Roman" pitchFamily="18" charset="0"/>
              </a:rPr>
              <a:t>лк</a:t>
            </a:r>
            <a:r>
              <a:rPr lang="ru-RU" sz="3500" b="1" i="1" dirty="0">
                <a:latin typeface="Times New Roman" pitchFamily="18" charset="0"/>
                <a:cs typeface="Times New Roman" pitchFamily="18" charset="0"/>
              </a:rPr>
              <a:t>/</a:t>
            </a:r>
            <a:r>
              <a:rPr lang="ru-RU" sz="3500" b="1" i="1" dirty="0" err="1">
                <a:latin typeface="Times New Roman" pitchFamily="18" charset="0"/>
                <a:cs typeface="Times New Roman" pitchFamily="18" charset="0"/>
              </a:rPr>
              <a:t>лк</a:t>
            </a:r>
            <a:r>
              <a:rPr lang="ru-RU" sz="3500" b="1" i="1" dirty="0">
                <a:latin typeface="Times New Roman" pitchFamily="18" charset="0"/>
                <a:cs typeface="Times New Roman" pitchFamily="18" charset="0"/>
              </a:rPr>
              <a:t>), Ак, </a:t>
            </a:r>
            <a:r>
              <a:rPr lang="ru-RU" sz="3500" b="1" i="1" dirty="0" err="1">
                <a:latin typeface="Times New Roman" pitchFamily="18" charset="0"/>
                <a:cs typeface="Times New Roman" pitchFamily="18" charset="0"/>
              </a:rPr>
              <a:t>Аэ</a:t>
            </a:r>
            <a:r>
              <a:rPr lang="ru-RU" sz="3500" b="1" i="1" dirty="0">
                <a:latin typeface="Times New Roman" pitchFamily="18" charset="0"/>
                <a:cs typeface="Times New Roman" pitchFamily="18" charset="0"/>
              </a:rPr>
              <a:t> линейные размеры катода и экрана, </a:t>
            </a:r>
            <a:r>
              <a:rPr lang="ru-RU" sz="3500" b="1" i="1" dirty="0" err="1">
                <a:latin typeface="Times New Roman" pitchFamily="18" charset="0"/>
                <a:cs typeface="Times New Roman" pitchFamily="18" charset="0"/>
              </a:rPr>
              <a:t>Гэоп</a:t>
            </a:r>
            <a:r>
              <a:rPr lang="ru-RU" sz="3500" b="1" i="1" dirty="0">
                <a:latin typeface="Times New Roman" pitchFamily="18" charset="0"/>
                <a:cs typeface="Times New Roman" pitchFamily="18" charset="0"/>
              </a:rPr>
              <a:t>-электронно-оптическое увеличение</a:t>
            </a:r>
          </a:p>
          <a:p>
            <a:endParaRPr lang="en-US" sz="2000" b="1" i="1" dirty="0">
              <a:latin typeface="Times New Roman" pitchFamily="18" charset="0"/>
              <a:cs typeface="Times New Roman" pitchFamily="18" charset="0"/>
            </a:endParaRPr>
          </a:p>
          <a:p>
            <a:r>
              <a:rPr lang="ru-RU" sz="3500" b="1" i="1" dirty="0">
                <a:latin typeface="Times New Roman" pitchFamily="18" charset="0"/>
                <a:cs typeface="Times New Roman" pitchFamily="18" charset="0"/>
              </a:rPr>
              <a:t>Яркость </a:t>
            </a:r>
            <a:r>
              <a:rPr lang="ru-RU" sz="3500" b="1" i="1" dirty="0" err="1">
                <a:latin typeface="Times New Roman" pitchFamily="18" charset="0"/>
                <a:cs typeface="Times New Roman" pitchFamily="18" charset="0"/>
              </a:rPr>
              <a:t>темнового</a:t>
            </a:r>
            <a:r>
              <a:rPr lang="ru-RU" sz="3500" b="1" i="1" dirty="0">
                <a:latin typeface="Times New Roman" pitchFamily="18" charset="0"/>
                <a:cs typeface="Times New Roman" pitchFamily="18" charset="0"/>
              </a:rPr>
              <a:t> фона</a:t>
            </a:r>
            <a:r>
              <a:rPr lang="ru-RU" sz="3500" b="1" dirty="0">
                <a:latin typeface="Times New Roman" pitchFamily="18" charset="0"/>
                <a:cs typeface="Times New Roman" pitchFamily="18" charset="0"/>
              </a:rPr>
              <a:t>. Это яркость свечения экрана ЭОП при отсутствии освещения на фотокатоде. Излучение экрана проявляется вследствие </a:t>
            </a:r>
            <a:r>
              <a:rPr lang="ru-RU" sz="3500" b="1" dirty="0" err="1">
                <a:latin typeface="Times New Roman" pitchFamily="18" charset="0"/>
                <a:cs typeface="Times New Roman" pitchFamily="18" charset="0"/>
              </a:rPr>
              <a:t>термо</a:t>
            </a:r>
            <a:r>
              <a:rPr lang="ru-RU" sz="3500" b="1" dirty="0">
                <a:latin typeface="Times New Roman" pitchFamily="18" charset="0"/>
                <a:cs typeface="Times New Roman" pitchFamily="18" charset="0"/>
              </a:rPr>
              <a:t>- и </a:t>
            </a:r>
            <a:r>
              <a:rPr lang="ru-RU" sz="3500" b="1" dirty="0" err="1">
                <a:latin typeface="Times New Roman" pitchFamily="18" charset="0"/>
                <a:cs typeface="Times New Roman" pitchFamily="18" charset="0"/>
              </a:rPr>
              <a:t>светоэмиссии</a:t>
            </a:r>
            <a:r>
              <a:rPr lang="ru-RU" sz="3500" b="1" dirty="0">
                <a:latin typeface="Times New Roman" pitchFamily="18" charset="0"/>
                <a:cs typeface="Times New Roman" pitchFamily="18" charset="0"/>
              </a:rPr>
              <a:t> фотокатода, световой обратной засветки фотокатода, за счет сцинтилляций, вследствие радиационных шумов. Обычно в правильно сконструированном ЭОП влияние автоэлектронной и вторичной эмиссий может быть значительно уменьшено. Преобладающим шумом поэтому является лишь </a:t>
            </a:r>
            <a:r>
              <a:rPr lang="ru-RU" sz="3500" b="1" dirty="0" err="1">
                <a:latin typeface="Times New Roman" pitchFamily="18" charset="0"/>
                <a:cs typeface="Times New Roman" pitchFamily="18" charset="0"/>
              </a:rPr>
              <a:t>термоэмиссия</a:t>
            </a:r>
            <a:r>
              <a:rPr lang="ru-RU" sz="3500" b="1" dirty="0">
                <a:latin typeface="Times New Roman" pitchFamily="18" charset="0"/>
                <a:cs typeface="Times New Roman" pitchFamily="18" charset="0"/>
              </a:rPr>
              <a:t>. </a:t>
            </a:r>
            <a:endParaRPr lang="ru-RU" sz="3500" dirty="0">
              <a:latin typeface="Times New Roman" pitchFamily="18" charset="0"/>
              <a:cs typeface="Times New Roman" pitchFamily="18" charset="0"/>
            </a:endParaRPr>
          </a:p>
          <a:p>
            <a:endParaRPr lang="ru-RU" sz="3500" b="1" dirty="0">
              <a:latin typeface="Times New Roman" pitchFamily="18" charset="0"/>
              <a:cs typeface="Times New Roman" pitchFamily="18" charset="0"/>
            </a:endParaRPr>
          </a:p>
          <a:p>
            <a:r>
              <a:rPr lang="ru-RU" sz="2500" b="1" i="1" dirty="0">
                <a:latin typeface="Times New Roman" pitchFamily="18" charset="0"/>
                <a:cs typeface="Times New Roman" pitchFamily="18" charset="0"/>
              </a:rPr>
              <a:t>Яркость </a:t>
            </a:r>
            <a:r>
              <a:rPr lang="en-US" sz="2500" b="1" i="1" dirty="0">
                <a:latin typeface="Times New Roman" pitchFamily="18" charset="0"/>
                <a:cs typeface="Times New Roman" pitchFamily="18" charset="0"/>
              </a:rPr>
              <a:t>[</a:t>
            </a:r>
            <a:r>
              <a:rPr lang="ru-RU" sz="2500" b="1" i="1" dirty="0">
                <a:latin typeface="Times New Roman" pitchFamily="18" charset="0"/>
                <a:cs typeface="Times New Roman" pitchFamily="18" charset="0"/>
              </a:rPr>
              <a:t>кд/м2</a:t>
            </a:r>
            <a:r>
              <a:rPr lang="en-US" sz="2500" b="1" i="1" dirty="0">
                <a:latin typeface="Times New Roman" pitchFamily="18" charset="0"/>
                <a:cs typeface="Times New Roman" pitchFamily="18" charset="0"/>
              </a:rPr>
              <a:t> ]</a:t>
            </a:r>
            <a:r>
              <a:rPr lang="ru-RU" sz="2500" b="1" i="1" dirty="0">
                <a:latin typeface="Times New Roman" pitchFamily="18" charset="0"/>
                <a:cs typeface="Times New Roman" pitchFamily="18" charset="0"/>
              </a:rPr>
              <a:t>. </a:t>
            </a:r>
          </a:p>
          <a:p>
            <a:r>
              <a:rPr lang="ru-RU" sz="2500" b="1" i="0" dirty="0" err="1">
                <a:effectLst/>
                <a:latin typeface="Times New Roman" panose="02020603050405020304" pitchFamily="18" charset="0"/>
                <a:cs typeface="Times New Roman" panose="02020603050405020304" pitchFamily="18" charset="0"/>
              </a:rPr>
              <a:t>Канде́ла</a:t>
            </a:r>
            <a:r>
              <a:rPr lang="ru-RU" sz="2500" b="0" i="0" dirty="0">
                <a:effectLst/>
                <a:latin typeface="Times New Roman" panose="02020603050405020304" pitchFamily="18" charset="0"/>
                <a:cs typeface="Times New Roman" panose="02020603050405020304" pitchFamily="18" charset="0"/>
              </a:rPr>
              <a:t> (от </a:t>
            </a:r>
            <a:r>
              <a:rPr lang="ru-RU" sz="2500" b="0" i="0" u="none" strike="noStrike" dirty="0">
                <a:effectLst/>
                <a:latin typeface="Times New Roman" panose="02020603050405020304" pitchFamily="18" charset="0"/>
                <a:cs typeface="Times New Roman" panose="02020603050405020304" pitchFamily="18" charset="0"/>
                <a:hlinkClick r:id="rId2" tooltip="Латинский язык">
                  <a:extLst>
                    <a:ext uri="{A12FA001-AC4F-418D-AE19-62706E023703}">
                      <ahyp:hlinkClr xmlns:ahyp="http://schemas.microsoft.com/office/drawing/2018/hyperlinkcolor" val="tx"/>
                    </a:ext>
                  </a:extLst>
                </a:hlinkClick>
              </a:rPr>
              <a:t>лат.</a:t>
            </a:r>
            <a:r>
              <a:rPr lang="ru-RU" sz="2500" b="0" i="0" dirty="0">
                <a:effectLst/>
                <a:latin typeface="Times New Roman" panose="02020603050405020304" pitchFamily="18" charset="0"/>
                <a:cs typeface="Times New Roman" panose="02020603050405020304" pitchFamily="18" charset="0"/>
              </a:rPr>
              <a:t> </a:t>
            </a:r>
            <a:r>
              <a:rPr lang="ru-RU" sz="2500" b="0" i="1" dirty="0" err="1">
                <a:effectLst/>
                <a:latin typeface="Times New Roman" panose="02020603050405020304" pitchFamily="18" charset="0"/>
                <a:cs typeface="Times New Roman" panose="02020603050405020304" pitchFamily="18" charset="0"/>
              </a:rPr>
              <a:t>candela</a:t>
            </a:r>
            <a:r>
              <a:rPr lang="ru-RU" sz="2500" b="0" i="0" dirty="0">
                <a:effectLst/>
                <a:latin typeface="Times New Roman" panose="02020603050405020304" pitchFamily="18" charset="0"/>
                <a:cs typeface="Times New Roman" panose="02020603050405020304" pitchFamily="18" charset="0"/>
              </a:rPr>
              <a:t> — свеча; русское обозначение: </a:t>
            </a:r>
            <a:r>
              <a:rPr lang="ru-RU" sz="2500" b="1" i="0" dirty="0">
                <a:effectLst/>
                <a:latin typeface="Times New Roman" panose="02020603050405020304" pitchFamily="18" charset="0"/>
                <a:cs typeface="Times New Roman" panose="02020603050405020304" pitchFamily="18" charset="0"/>
              </a:rPr>
              <a:t>кд</a:t>
            </a:r>
            <a:r>
              <a:rPr lang="ru-RU" sz="2500" b="0" i="0" dirty="0">
                <a:effectLst/>
                <a:latin typeface="Times New Roman" panose="02020603050405020304" pitchFamily="18" charset="0"/>
                <a:cs typeface="Times New Roman" panose="02020603050405020304" pitchFamily="18" charset="0"/>
              </a:rPr>
              <a:t>; международное: </a:t>
            </a:r>
            <a:r>
              <a:rPr lang="ru-RU" sz="2500" b="1" i="0" dirty="0" err="1">
                <a:effectLst/>
                <a:latin typeface="Times New Roman" panose="02020603050405020304" pitchFamily="18" charset="0"/>
                <a:cs typeface="Times New Roman" panose="02020603050405020304" pitchFamily="18" charset="0"/>
              </a:rPr>
              <a:t>cd</a:t>
            </a:r>
            <a:r>
              <a:rPr lang="ru-RU" sz="2500" b="0" i="0" dirty="0">
                <a:effectLst/>
                <a:latin typeface="Times New Roman" panose="02020603050405020304" pitchFamily="18" charset="0"/>
                <a:cs typeface="Times New Roman" panose="02020603050405020304" pitchFamily="18" charset="0"/>
              </a:rPr>
              <a:t>) — единица </a:t>
            </a:r>
            <a:r>
              <a:rPr lang="ru-RU" sz="2500" b="0" i="0" u="none" strike="noStrike" dirty="0">
                <a:effectLst/>
                <a:latin typeface="Times New Roman" panose="02020603050405020304" pitchFamily="18" charset="0"/>
                <a:cs typeface="Times New Roman" panose="02020603050405020304" pitchFamily="18" charset="0"/>
                <a:hlinkClick r:id="rId3" tooltip="Сила света">
                  <a:extLst>
                    <a:ext uri="{A12FA001-AC4F-418D-AE19-62706E023703}">
                      <ahyp:hlinkClr xmlns:ahyp="http://schemas.microsoft.com/office/drawing/2018/hyperlinkcolor" val="tx"/>
                    </a:ext>
                  </a:extLst>
                </a:hlinkClick>
              </a:rPr>
              <a:t>силы света</a:t>
            </a:r>
            <a:r>
              <a:rPr lang="ru-RU" sz="2500" b="0" i="0" dirty="0">
                <a:effectLst/>
                <a:latin typeface="Times New Roman" panose="02020603050405020304" pitchFamily="18" charset="0"/>
                <a:cs typeface="Times New Roman" panose="02020603050405020304" pitchFamily="18" charset="0"/>
              </a:rPr>
              <a:t>, одна из семи </a:t>
            </a:r>
            <a:r>
              <a:rPr lang="ru-RU" sz="2500" b="0" i="0" u="none" strike="noStrike" dirty="0">
                <a:effectLst/>
                <a:latin typeface="Times New Roman" panose="02020603050405020304" pitchFamily="18" charset="0"/>
                <a:cs typeface="Times New Roman" panose="02020603050405020304" pitchFamily="18" charset="0"/>
                <a:hlinkClick r:id="rId4" tooltip="Основные единицы СИ">
                  <a:extLst>
                    <a:ext uri="{A12FA001-AC4F-418D-AE19-62706E023703}">
                      <ahyp:hlinkClr xmlns:ahyp="http://schemas.microsoft.com/office/drawing/2018/hyperlinkcolor" val="tx"/>
                    </a:ext>
                  </a:extLst>
                </a:hlinkClick>
              </a:rPr>
              <a:t>основных единиц</a:t>
            </a:r>
            <a:r>
              <a:rPr lang="ru-RU" sz="2500" b="0" i="0" dirty="0">
                <a:effectLst/>
                <a:latin typeface="Times New Roman" panose="02020603050405020304" pitchFamily="18" charset="0"/>
                <a:cs typeface="Times New Roman" panose="02020603050405020304" pitchFamily="18" charset="0"/>
              </a:rPr>
              <a:t> </a:t>
            </a:r>
            <a:r>
              <a:rPr lang="ru-RU" sz="2500" b="0" i="0" u="none" strike="noStrike" dirty="0">
                <a:effectLst/>
                <a:latin typeface="Times New Roman" panose="02020603050405020304" pitchFamily="18" charset="0"/>
                <a:cs typeface="Times New Roman" panose="02020603050405020304" pitchFamily="18" charset="0"/>
                <a:hlinkClick r:id="rId5" tooltip="СИ">
                  <a:extLst>
                    <a:ext uri="{A12FA001-AC4F-418D-AE19-62706E023703}">
                      <ahyp:hlinkClr xmlns:ahyp="http://schemas.microsoft.com/office/drawing/2018/hyperlinkcolor" val="tx"/>
                    </a:ext>
                  </a:extLst>
                </a:hlinkClick>
              </a:rPr>
              <a:t>Международной системы единиц (СИ)</a:t>
            </a:r>
            <a:r>
              <a:rPr lang="ru-RU" sz="2500" b="0" i="0" dirty="0">
                <a:effectLst/>
                <a:latin typeface="Times New Roman" panose="02020603050405020304" pitchFamily="18" charset="0"/>
                <a:cs typeface="Times New Roman" panose="02020603050405020304" pitchFamily="18" charset="0"/>
              </a:rPr>
              <a:t>. Определена как «сила света в заданном направлении источника, испускающего </a:t>
            </a:r>
            <a:r>
              <a:rPr lang="ru-RU" sz="2500" b="0" i="0" u="none" strike="noStrike" dirty="0">
                <a:effectLst/>
                <a:latin typeface="Times New Roman" panose="02020603050405020304" pitchFamily="18" charset="0"/>
                <a:cs typeface="Times New Roman" panose="02020603050405020304" pitchFamily="18" charset="0"/>
                <a:hlinkClick r:id="rId6" tooltip="Монохроматическое излучение">
                  <a:extLst>
                    <a:ext uri="{A12FA001-AC4F-418D-AE19-62706E023703}">
                      <ahyp:hlinkClr xmlns:ahyp="http://schemas.microsoft.com/office/drawing/2018/hyperlinkcolor" val="tx"/>
                    </a:ext>
                  </a:extLst>
                </a:hlinkClick>
              </a:rPr>
              <a:t>монохроматическое излучение</a:t>
            </a:r>
            <a:r>
              <a:rPr lang="ru-RU" sz="2500" b="0" i="0" dirty="0">
                <a:effectLst/>
                <a:latin typeface="Times New Roman" panose="02020603050405020304" pitchFamily="18" charset="0"/>
                <a:cs typeface="Times New Roman" panose="02020603050405020304" pitchFamily="18" charset="0"/>
              </a:rPr>
              <a:t> </a:t>
            </a:r>
            <a:r>
              <a:rPr lang="ru-RU" sz="2500" b="0" i="0" u="none" strike="noStrike" dirty="0">
                <a:effectLst/>
                <a:latin typeface="Times New Roman" panose="02020603050405020304" pitchFamily="18" charset="0"/>
                <a:cs typeface="Times New Roman" panose="02020603050405020304" pitchFamily="18" charset="0"/>
                <a:hlinkClick r:id="rId7" tooltip="Частота">
                  <a:extLst>
                    <a:ext uri="{A12FA001-AC4F-418D-AE19-62706E023703}">
                      <ahyp:hlinkClr xmlns:ahyp="http://schemas.microsoft.com/office/drawing/2018/hyperlinkcolor" val="tx"/>
                    </a:ext>
                  </a:extLst>
                </a:hlinkClick>
              </a:rPr>
              <a:t>частотой</a:t>
            </a:r>
            <a:r>
              <a:rPr lang="ru-RU" sz="2500" b="0" i="0" dirty="0">
                <a:effectLst/>
                <a:latin typeface="Times New Roman" panose="02020603050405020304" pitchFamily="18" charset="0"/>
                <a:cs typeface="Times New Roman" panose="02020603050405020304" pitchFamily="18" charset="0"/>
              </a:rPr>
              <a:t> 540⋅10</a:t>
            </a:r>
            <a:r>
              <a:rPr lang="ru-RU" sz="2500" b="0" i="0" baseline="30000" dirty="0">
                <a:effectLst/>
                <a:latin typeface="Times New Roman" panose="02020603050405020304" pitchFamily="18" charset="0"/>
                <a:cs typeface="Times New Roman" panose="02020603050405020304" pitchFamily="18" charset="0"/>
              </a:rPr>
              <a:t>12</a:t>
            </a:r>
            <a:r>
              <a:rPr lang="ru-RU" sz="2500" b="0" i="0" dirty="0">
                <a:effectLst/>
                <a:latin typeface="Times New Roman" panose="02020603050405020304" pitchFamily="18" charset="0"/>
                <a:cs typeface="Times New Roman" panose="02020603050405020304" pitchFamily="18" charset="0"/>
              </a:rPr>
              <a:t> </a:t>
            </a:r>
            <a:r>
              <a:rPr lang="ru-RU" sz="2500" b="0" i="0" u="none" strike="noStrike" dirty="0">
                <a:effectLst/>
                <a:latin typeface="Times New Roman" panose="02020603050405020304" pitchFamily="18" charset="0"/>
                <a:cs typeface="Times New Roman" panose="02020603050405020304" pitchFamily="18" charset="0"/>
                <a:hlinkClick r:id="rId8" tooltip="Герц (единица измерения)">
                  <a:extLst>
                    <a:ext uri="{A12FA001-AC4F-418D-AE19-62706E023703}">
                      <ahyp:hlinkClr xmlns:ahyp="http://schemas.microsoft.com/office/drawing/2018/hyperlinkcolor" val="tx"/>
                    </a:ext>
                  </a:extLst>
                </a:hlinkClick>
              </a:rPr>
              <a:t>Гц</a:t>
            </a:r>
            <a:r>
              <a:rPr lang="ru-RU" sz="2500" b="0" i="0" dirty="0">
                <a:effectLst/>
                <a:latin typeface="Times New Roman" panose="02020603050405020304" pitchFamily="18" charset="0"/>
                <a:cs typeface="Times New Roman" panose="02020603050405020304" pitchFamily="18" charset="0"/>
              </a:rPr>
              <a:t>, </a:t>
            </a:r>
            <a:r>
              <a:rPr lang="ru-RU" sz="2500" b="0" i="0" u="none" strike="noStrike" dirty="0">
                <a:effectLst/>
                <a:latin typeface="Times New Roman" panose="02020603050405020304" pitchFamily="18" charset="0"/>
                <a:cs typeface="Times New Roman" panose="02020603050405020304" pitchFamily="18" charset="0"/>
                <a:hlinkClick r:id="rId9" tooltip="Сила излучения (фотометрия)">
                  <a:extLst>
                    <a:ext uri="{A12FA001-AC4F-418D-AE19-62706E023703}">
                      <ahyp:hlinkClr xmlns:ahyp="http://schemas.microsoft.com/office/drawing/2018/hyperlinkcolor" val="tx"/>
                    </a:ext>
                  </a:extLst>
                </a:hlinkClick>
              </a:rPr>
              <a:t>энергетическая сила света</a:t>
            </a:r>
            <a:r>
              <a:rPr lang="ru-RU" sz="2500" b="0" i="0" dirty="0">
                <a:effectLst/>
                <a:latin typeface="Times New Roman" panose="02020603050405020304" pitchFamily="18" charset="0"/>
                <a:cs typeface="Times New Roman" panose="02020603050405020304" pitchFamily="18" charset="0"/>
              </a:rPr>
              <a:t> которого в этом направлении составляет 1/683 </a:t>
            </a:r>
            <a:r>
              <a:rPr lang="ru-RU" sz="2500" b="0" i="0" u="none" strike="noStrike" dirty="0">
                <a:effectLst/>
                <a:latin typeface="Times New Roman" panose="02020603050405020304" pitchFamily="18" charset="0"/>
                <a:cs typeface="Times New Roman" panose="02020603050405020304" pitchFamily="18" charset="0"/>
                <a:hlinkClick r:id="rId10" tooltip="Ватт">
                  <a:extLst>
                    <a:ext uri="{A12FA001-AC4F-418D-AE19-62706E023703}">
                      <ahyp:hlinkClr xmlns:ahyp="http://schemas.microsoft.com/office/drawing/2018/hyperlinkcolor" val="tx"/>
                    </a:ext>
                  </a:extLst>
                </a:hlinkClick>
              </a:rPr>
              <a:t>Вт</a:t>
            </a:r>
            <a:r>
              <a:rPr lang="ru-RU" sz="2500" b="0" i="0" dirty="0">
                <a:effectLst/>
                <a:latin typeface="Times New Roman" panose="02020603050405020304" pitchFamily="18" charset="0"/>
                <a:cs typeface="Times New Roman" panose="02020603050405020304" pitchFamily="18" charset="0"/>
              </a:rPr>
              <a:t>/</a:t>
            </a:r>
            <a:r>
              <a:rPr lang="ru-RU" sz="2500" b="0" i="0" u="none" strike="noStrike" dirty="0">
                <a:effectLst/>
                <a:latin typeface="Times New Roman" panose="02020603050405020304" pitchFamily="18" charset="0"/>
                <a:cs typeface="Times New Roman" panose="02020603050405020304" pitchFamily="18" charset="0"/>
                <a:hlinkClick r:id="rId11" tooltip="Стерадиан">
                  <a:extLst>
                    <a:ext uri="{A12FA001-AC4F-418D-AE19-62706E023703}">
                      <ahyp:hlinkClr xmlns:ahyp="http://schemas.microsoft.com/office/drawing/2018/hyperlinkcolor" val="tx"/>
                    </a:ext>
                  </a:extLst>
                </a:hlinkClick>
              </a:rPr>
              <a:t>ср</a:t>
            </a:r>
            <a:r>
              <a:rPr lang="ru-RU" sz="2500" b="0" i="0" dirty="0">
                <a:effectLst/>
                <a:latin typeface="Times New Roman" panose="02020603050405020304" pitchFamily="18" charset="0"/>
                <a:cs typeface="Times New Roman" panose="02020603050405020304" pitchFamily="18" charset="0"/>
              </a:rPr>
              <a:t>»</a:t>
            </a:r>
            <a:r>
              <a:rPr lang="ru-RU" sz="2500" b="0" i="0" u="none" strike="noStrike" baseline="30000" dirty="0">
                <a:effectLst/>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[1]</a:t>
            </a:r>
            <a:r>
              <a:rPr lang="ru-RU" sz="2500" b="0" i="0" u="none" strike="noStrike" baseline="30000" dirty="0">
                <a:effectLst/>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[2]</a:t>
            </a:r>
            <a:r>
              <a:rPr lang="ru-RU" sz="2500" b="0" i="0" dirty="0">
                <a:effectLst/>
                <a:latin typeface="Times New Roman" panose="02020603050405020304" pitchFamily="18" charset="0"/>
                <a:cs typeface="Times New Roman" panose="02020603050405020304" pitchFamily="18" charset="0"/>
              </a:rPr>
              <a:t>. Принята в качестве единицы СИ в </a:t>
            </a:r>
            <a:r>
              <a:rPr lang="ru-RU" sz="2500" b="0" i="0" u="none" strike="noStrike" dirty="0">
                <a:effectLst/>
                <a:latin typeface="Times New Roman" panose="02020603050405020304" pitchFamily="18" charset="0"/>
                <a:cs typeface="Times New Roman" panose="02020603050405020304" pitchFamily="18" charset="0"/>
                <a:hlinkClick r:id="rId14" tooltip="1979 год">
                  <a:extLst>
                    <a:ext uri="{A12FA001-AC4F-418D-AE19-62706E023703}">
                      <ahyp:hlinkClr xmlns:ahyp="http://schemas.microsoft.com/office/drawing/2018/hyperlinkcolor" val="tx"/>
                    </a:ext>
                  </a:extLst>
                </a:hlinkClick>
              </a:rPr>
              <a:t>1979 году</a:t>
            </a:r>
            <a:r>
              <a:rPr lang="ru-RU" sz="2500" b="0" i="0" dirty="0">
                <a:effectLst/>
                <a:latin typeface="Times New Roman" panose="02020603050405020304" pitchFamily="18" charset="0"/>
                <a:cs typeface="Times New Roman" panose="02020603050405020304" pitchFamily="18" charset="0"/>
              </a:rPr>
              <a:t> XVI </a:t>
            </a:r>
            <a:r>
              <a:rPr lang="ru-RU" sz="2500" b="0" i="0" u="none" strike="noStrike" dirty="0">
                <a:effectLst/>
                <a:latin typeface="Times New Roman" panose="02020603050405020304" pitchFamily="18" charset="0"/>
                <a:cs typeface="Times New Roman" panose="02020603050405020304" pitchFamily="18" charset="0"/>
                <a:hlinkClick r:id="rId15" tooltip="Генеральная конференция по мерам и весам">
                  <a:extLst>
                    <a:ext uri="{A12FA001-AC4F-418D-AE19-62706E023703}">
                      <ahyp:hlinkClr xmlns:ahyp="http://schemas.microsoft.com/office/drawing/2018/hyperlinkcolor" val="tx"/>
                    </a:ext>
                  </a:extLst>
                </a:hlinkClick>
              </a:rPr>
              <a:t>Генеральной конференцией по мерам и весам</a:t>
            </a:r>
            <a:r>
              <a:rPr lang="ru-RU" sz="2500" b="0" i="0" dirty="0">
                <a:effectLst/>
                <a:latin typeface="Times New Roman" panose="02020603050405020304" pitchFamily="18" charset="0"/>
                <a:cs typeface="Times New Roman" panose="02020603050405020304" pitchFamily="18" charset="0"/>
              </a:rPr>
              <a:t>.</a:t>
            </a:r>
            <a:endParaRPr lang="ru-RU" sz="2500" b="1" i="1" dirty="0">
              <a:latin typeface="Times New Roman" pitchFamily="18" charset="0"/>
              <a:cs typeface="Times New Roman" pitchFamily="18" charset="0"/>
            </a:endParaRPr>
          </a:p>
          <a:p>
            <a:r>
              <a:rPr lang="ru-RU" sz="2500" b="1" i="1" dirty="0">
                <a:latin typeface="Times New Roman" pitchFamily="18" charset="0"/>
                <a:cs typeface="Times New Roman" pitchFamily="18" charset="0"/>
              </a:rPr>
              <a:t>Кандела(кд) – </a:t>
            </a:r>
            <a:r>
              <a:rPr lang="ru-RU" sz="2500" b="1" i="1" u="sng" dirty="0">
                <a:latin typeface="Times New Roman" pitchFamily="18" charset="0"/>
                <a:cs typeface="Times New Roman" pitchFamily="18" charset="0"/>
              </a:rPr>
              <a:t>сила света </a:t>
            </a:r>
            <a:r>
              <a:rPr lang="ru-RU" sz="2500" b="1" i="1" dirty="0">
                <a:latin typeface="Times New Roman" pitchFamily="18" charset="0"/>
                <a:cs typeface="Times New Roman" pitchFamily="18" charset="0"/>
              </a:rPr>
              <a:t>излучателя, при которой яркость полного излучателя при температуре затвердевания платины (2042 К) равна 60 канделам на один квадратный сантиметр </a:t>
            </a:r>
          </a:p>
        </p:txBody>
      </p:sp>
      <p:pic>
        <p:nvPicPr>
          <p:cNvPr id="4" name="Рисунок 3" descr="C:\Users\Александр\AppData\Local\Temp\Rar$EX01.520\eoe\image\image224.JPG"/>
          <p:cNvPicPr/>
          <p:nvPr/>
        </p:nvPicPr>
        <p:blipFill>
          <a:blip r:embed="rId16">
            <a:extLst>
              <a:ext uri="{28A0092B-C50C-407E-A947-70E740481C1C}">
                <a14:useLocalDpi xmlns:a14="http://schemas.microsoft.com/office/drawing/2010/main" val="0"/>
              </a:ext>
            </a:extLst>
          </a:blip>
          <a:srcRect/>
          <a:stretch>
            <a:fillRect/>
          </a:stretch>
        </p:blipFill>
        <p:spPr bwMode="auto">
          <a:xfrm>
            <a:off x="2879090" y="1628800"/>
            <a:ext cx="3385820" cy="753745"/>
          </a:xfrm>
          <a:prstGeom prst="rect">
            <a:avLst/>
          </a:prstGeom>
          <a:noFill/>
          <a:ln>
            <a:noFill/>
          </a:ln>
        </p:spPr>
      </p:pic>
    </p:spTree>
    <p:extLst>
      <p:ext uri="{BB962C8B-B14F-4D97-AF65-F5344CB8AC3E}">
        <p14:creationId xmlns:p14="http://schemas.microsoft.com/office/powerpoint/2010/main" val="3419470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476672"/>
            <a:ext cx="8229600" cy="5649491"/>
          </a:xfrm>
        </p:spPr>
        <p:txBody>
          <a:bodyPr>
            <a:normAutofit fontScale="70000" lnSpcReduction="20000"/>
          </a:bodyPr>
          <a:lstStyle/>
          <a:p>
            <a:pPr algn="ctr"/>
            <a:r>
              <a:rPr lang="ru-RU" sz="4000" b="1" i="1" dirty="0">
                <a:latin typeface="Times New Roman" panose="02020603050405020304" pitchFamily="18" charset="0"/>
                <a:cs typeface="Times New Roman" panose="02020603050405020304" pitchFamily="18" charset="0"/>
              </a:rPr>
              <a:t>Пороговая чувствительность ЭОП.</a:t>
            </a:r>
            <a:r>
              <a:rPr lang="ru-RU" sz="4000" b="1" dirty="0">
                <a:latin typeface="Times New Roman" panose="02020603050405020304" pitchFamily="18" charset="0"/>
                <a:cs typeface="Times New Roman" panose="02020603050405020304" pitchFamily="18" charset="0"/>
              </a:rPr>
              <a:t> </a:t>
            </a:r>
          </a:p>
          <a:p>
            <a:pPr algn="ctr"/>
            <a:endParaRPr lang="en-US" sz="4000" b="1" dirty="0">
              <a:latin typeface="Times New Roman" panose="02020603050405020304" pitchFamily="18" charset="0"/>
              <a:cs typeface="Times New Roman" panose="02020603050405020304" pitchFamily="18" charset="0"/>
            </a:endParaRPr>
          </a:p>
          <a:p>
            <a:r>
              <a:rPr lang="ru-RU" b="1" dirty="0">
                <a:latin typeface="Times New Roman" panose="02020603050405020304" pitchFamily="18" charset="0"/>
                <a:cs typeface="Times New Roman" panose="02020603050405020304" pitchFamily="18" charset="0"/>
              </a:rPr>
              <a:t>Под пороговой чувствительностью понимают то наименьшее количество световой энергии на фотокатоде, которое вызывает свечение экрана, заметное глазом. Таким образом, пороговая чувствительность ЭОП зависит от чувствительности как глаза, так и ЭОП. </a:t>
            </a:r>
            <a:endParaRPr lang="ru-RU" dirty="0">
              <a:latin typeface="Times New Roman" panose="02020603050405020304" pitchFamily="18" charset="0"/>
              <a:cs typeface="Times New Roman" panose="02020603050405020304" pitchFamily="18" charset="0"/>
            </a:endParaRPr>
          </a:p>
          <a:p>
            <a:r>
              <a:rPr lang="ru-RU" b="1" dirty="0">
                <a:latin typeface="Times New Roman" panose="02020603050405020304" pitchFamily="18" charset="0"/>
                <a:cs typeface="Times New Roman" panose="02020603050405020304" pitchFamily="18" charset="0"/>
              </a:rPr>
              <a:t>Теоретически пороговая чувствительность ЭОП определяется пороговым значением освещенности светящегося изображения на экране, которую может обнаружить глаз при условии отсутствия свечения экрана. Это значение составляет 10</a:t>
            </a:r>
            <a:r>
              <a:rPr lang="ru-RU" b="1" baseline="30000" dirty="0">
                <a:latin typeface="Times New Roman" panose="02020603050405020304" pitchFamily="18" charset="0"/>
                <a:cs typeface="Times New Roman" panose="02020603050405020304" pitchFamily="18" charset="0"/>
              </a:rPr>
              <a:t>-12</a:t>
            </a:r>
            <a:r>
              <a:rPr lang="ru-RU" b="1" dirty="0">
                <a:latin typeface="Times New Roman" panose="02020603050405020304" pitchFamily="18" charset="0"/>
                <a:cs typeface="Times New Roman" panose="02020603050405020304" pitchFamily="18" charset="0"/>
              </a:rPr>
              <a:t> Вт. Однако вследствие </a:t>
            </a:r>
            <a:r>
              <a:rPr lang="ru-RU" b="1" dirty="0" err="1">
                <a:latin typeface="Times New Roman" panose="02020603050405020304" pitchFamily="18" charset="0"/>
                <a:cs typeface="Times New Roman" panose="02020603050405020304" pitchFamily="18" charset="0"/>
              </a:rPr>
              <a:t>термоэмиссии</a:t>
            </a:r>
            <a:r>
              <a:rPr lang="ru-RU" b="1" dirty="0">
                <a:latin typeface="Times New Roman" panose="02020603050405020304" pitchFamily="18" charset="0"/>
                <a:cs typeface="Times New Roman" panose="02020603050405020304" pitchFamily="18" charset="0"/>
              </a:rPr>
              <a:t> экран всегда светится, и поэтому величина порогового значения энергии больше. Практической пороговой чувствительностью ЭОП надо признать ту величину световой энергии, при которой глаз может различать изображение. Освещенность такого изображения составляет около 0,6 </a:t>
            </a:r>
            <a:r>
              <a:rPr lang="ru-RU" b="1" dirty="0" err="1">
                <a:latin typeface="Times New Roman" panose="02020603050405020304" pitchFamily="18" charset="0"/>
                <a:cs typeface="Times New Roman" panose="02020603050405020304" pitchFamily="18" charset="0"/>
              </a:rPr>
              <a:t>лк</a:t>
            </a:r>
            <a:r>
              <a:rPr lang="ru-RU" b="1" dirty="0">
                <a:latin typeface="Times New Roman" panose="02020603050405020304" pitchFamily="18" charset="0"/>
                <a:cs typeface="Times New Roman" panose="02020603050405020304" pitchFamily="18" charset="0"/>
              </a:rPr>
              <a:t>. При такой освещенности экрана пороговая чувствительность ЭОП составляет 10</a:t>
            </a:r>
            <a:r>
              <a:rPr lang="ru-RU" b="1" baseline="30000" dirty="0">
                <a:latin typeface="Times New Roman" panose="02020603050405020304" pitchFamily="18" charset="0"/>
                <a:cs typeface="Times New Roman" panose="02020603050405020304" pitchFamily="18" charset="0"/>
              </a:rPr>
              <a:t>-5</a:t>
            </a:r>
            <a:r>
              <a:rPr lang="ru-RU" b="1" dirty="0">
                <a:latin typeface="Times New Roman" panose="02020603050405020304" pitchFamily="18" charset="0"/>
                <a:cs typeface="Times New Roman" panose="02020603050405020304" pitchFamily="18" charset="0"/>
              </a:rPr>
              <a:t> Вт. </a:t>
            </a:r>
            <a:endParaRPr lang="ru-RU"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99871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404664"/>
            <a:ext cx="8229600" cy="5721499"/>
          </a:xfrm>
        </p:spPr>
        <p:txBody>
          <a:bodyPr>
            <a:normAutofit fontScale="32500" lnSpcReduction="20000"/>
          </a:bodyPr>
          <a:lstStyle/>
          <a:p>
            <a:pPr algn="ctr"/>
            <a:r>
              <a:rPr lang="ru-RU" sz="4000" b="1" dirty="0"/>
              <a:t>Разрешающая способность</a:t>
            </a:r>
          </a:p>
          <a:p>
            <a:pPr algn="ctr"/>
            <a:endParaRPr lang="ru-RU" sz="4000" b="1" i="1" dirty="0"/>
          </a:p>
          <a:p>
            <a:r>
              <a:rPr lang="ru-RU" dirty="0">
                <a:latin typeface="Times New Roman" pitchFamily="18" charset="0"/>
                <a:cs typeface="Times New Roman" pitchFamily="18" charset="0"/>
              </a:rPr>
              <a:t>Разрешающая способность  ЭОП определяет четкость изображения на экране, количество информации, в ней содержащейся.</a:t>
            </a:r>
          </a:p>
          <a:p>
            <a:r>
              <a:rPr lang="ru-RU" dirty="0">
                <a:latin typeface="Times New Roman" pitchFamily="18" charset="0"/>
                <a:cs typeface="Times New Roman" pitchFamily="18" charset="0"/>
              </a:rPr>
              <a:t>Четкость изображения на экране ЭОП определяется как рассеянием электронов, так и рассеянием света в экране, стеклянных или слюдяных окнах, в стекловолоконных элементах и т.д. Дискретная структура микроканальных пластин, которые применяются в современных ЭОП, также ограничивает четкость изображения.</a:t>
            </a:r>
          </a:p>
          <a:p>
            <a:r>
              <a:rPr lang="ru-RU" dirty="0">
                <a:latin typeface="Times New Roman" pitchFamily="18" charset="0"/>
                <a:cs typeface="Times New Roman" pitchFamily="18" charset="0"/>
              </a:rPr>
              <a:t>Рассеяние электронов обусловлено главным образом разбросом их по начальным энергиям при вылете из фотокатода. Этот разброс зависит как от типа фотокатода, так и от спектрального состава оптического изображения на нем. Обычно начальные энергии электронов распределены в небольшом интервале до 1эВ. Это позволяет создать конструкции электронно-оптических систем ЭОП, обеспечивающих в плоскости экрана кружок размытия электронов, вылетевших из одной точки фотокатода, диаметром всего в несколько микрометров.</a:t>
            </a:r>
          </a:p>
          <a:p>
            <a:r>
              <a:rPr lang="ru-RU" dirty="0">
                <a:latin typeface="Times New Roman" pitchFamily="18" charset="0"/>
                <a:cs typeface="Times New Roman" pitchFamily="18" charset="0"/>
              </a:rPr>
              <a:t>Способность ЭОП сохранить четкость изображения характеризует его </a:t>
            </a:r>
            <a:r>
              <a:rPr lang="ru-RU" i="1" dirty="0">
                <a:latin typeface="Times New Roman" pitchFamily="18" charset="0"/>
                <a:cs typeface="Times New Roman" pitchFamily="18" charset="0"/>
              </a:rPr>
              <a:t>разрешающую способность</a:t>
            </a:r>
            <a:r>
              <a:rPr lang="ru-RU" dirty="0">
                <a:latin typeface="Times New Roman" pitchFamily="18" charset="0"/>
                <a:cs typeface="Times New Roman" pitchFamily="18" charset="0"/>
              </a:rPr>
              <a:t>. Оценка разрешающей способности ведется обычно по параметру, называемому </a:t>
            </a:r>
            <a:r>
              <a:rPr lang="ru-RU" i="1" dirty="0">
                <a:latin typeface="Times New Roman" pitchFamily="18" charset="0"/>
                <a:cs typeface="Times New Roman" pitchFamily="18" charset="0"/>
              </a:rPr>
              <a:t>пределом разрешения</a:t>
            </a:r>
            <a:r>
              <a:rPr lang="ru-RU" dirty="0">
                <a:latin typeface="Times New Roman" pitchFamily="18" charset="0"/>
                <a:cs typeface="Times New Roman" pitchFamily="18" charset="0"/>
              </a:rPr>
              <a:t> </a:t>
            </a:r>
            <a:r>
              <a:rPr lang="en-US" dirty="0">
                <a:latin typeface="Times New Roman" pitchFamily="18" charset="0"/>
                <a:cs typeface="Times New Roman" pitchFamily="18" charset="0"/>
              </a:rPr>
              <a:t>N</a:t>
            </a:r>
            <a:r>
              <a:rPr lang="ru-RU" dirty="0">
                <a:latin typeface="Times New Roman" pitchFamily="18" charset="0"/>
                <a:cs typeface="Times New Roman" pitchFamily="18" charset="0"/>
              </a:rPr>
              <a:t>. Измерение этого параметра ведется с использованием специальных тест–объектов, носящих название штриховых прямоугольных мир, которые имеют различную густоту (различную пространственную частоту) штрихов, измеряемую числом пар линий на мм. При этом считается, что каждая пара линий (один штрих) состоит из черной и белой линий, равных по ширине и отстоящих друг от друга на расстоянии половины периода (“шага”) миры. </a:t>
            </a: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pPr algn="ctr"/>
            <a:r>
              <a:rPr lang="ru-RU" dirty="0">
                <a:latin typeface="Times New Roman" pitchFamily="18" charset="0"/>
                <a:cs typeface="Times New Roman" pitchFamily="18" charset="0"/>
              </a:rPr>
              <a:t>а – период (шаг) миры</a:t>
            </a:r>
          </a:p>
          <a:p>
            <a:pPr algn="ctr"/>
            <a:r>
              <a:rPr lang="ru-RU" dirty="0">
                <a:latin typeface="Times New Roman" pitchFamily="18" charset="0"/>
                <a:cs typeface="Times New Roman" pitchFamily="18" charset="0"/>
              </a:rPr>
              <a:t>Рисунок– Изображение штриховой прямоугольной миры </a:t>
            </a:r>
          </a:p>
          <a:p>
            <a:pPr algn="ctr"/>
            <a:endParaRPr lang="ru-RU" dirty="0">
              <a:latin typeface="Times New Roman" pitchFamily="18" charset="0"/>
              <a:cs typeface="Times New Roman" pitchFamily="18" charset="0"/>
            </a:endParaRPr>
          </a:p>
          <a:p>
            <a:endParaRPr lang="ru-RU" dirty="0">
              <a:latin typeface="Times New Roman" pitchFamily="18" charset="0"/>
              <a:cs typeface="Times New Roman" pitchFamily="18" charset="0"/>
            </a:endParaRPr>
          </a:p>
          <a:p>
            <a:r>
              <a:rPr lang="ru-RU" dirty="0">
                <a:latin typeface="Times New Roman" pitchFamily="18" charset="0"/>
                <a:cs typeface="Times New Roman" pitchFamily="18" charset="0"/>
              </a:rPr>
              <a:t>Каждый элемент содержит четыре штриховых объекта с различным направлением штрихов одинаковой пространственной частоты. Мира проецируется на фотокатод ЭОП, и ее изображение на экране изучается наблюдателем с помощью лупы с 5…20 – кратным увеличением. </a:t>
            </a:r>
          </a:p>
          <a:p>
            <a:r>
              <a:rPr lang="ru-RU" dirty="0">
                <a:latin typeface="Times New Roman" pitchFamily="18" charset="0"/>
                <a:cs typeface="Times New Roman" pitchFamily="18" charset="0"/>
              </a:rPr>
              <a:t>Наиболее густая мира, в изображении которой наблюдатель уверенно различает все четыре направления штрихов при оптимальной для его глаза яркости изображения, определяет предел разрешения ЭОП </a:t>
            </a:r>
            <a:r>
              <a:rPr lang="en-US" dirty="0">
                <a:latin typeface="Times New Roman" pitchFamily="18" charset="0"/>
                <a:cs typeface="Times New Roman" pitchFamily="18" charset="0"/>
              </a:rPr>
              <a:t>N</a:t>
            </a:r>
            <a:r>
              <a:rPr lang="ru-RU" dirty="0">
                <a:latin typeface="Times New Roman" pitchFamily="18" charset="0"/>
                <a:cs typeface="Times New Roman" pitchFamily="18" charset="0"/>
              </a:rPr>
              <a:t>, измеряемый в парах линий на миллиметр по фотокатоду.</a:t>
            </a:r>
          </a:p>
          <a:p>
            <a:endParaRPr lang="ru-RU" dirty="0">
              <a:solidFill>
                <a:srgbClr val="FF0000"/>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4250" y="2564904"/>
            <a:ext cx="2095500" cy="2200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36446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332656"/>
            <a:ext cx="8229600" cy="5793507"/>
          </a:xfrm>
        </p:spPr>
        <p:txBody>
          <a:bodyPr>
            <a:normAutofit fontScale="47500" lnSpcReduction="20000"/>
          </a:bodyPr>
          <a:lstStyle/>
          <a:p>
            <a:pPr algn="ctr"/>
            <a:r>
              <a:rPr lang="ru-RU" b="1" dirty="0"/>
              <a:t> </a:t>
            </a:r>
            <a:r>
              <a:rPr lang="ru-RU" b="1" dirty="0">
                <a:latin typeface="Times New Roman" panose="02020603050405020304" pitchFamily="18" charset="0"/>
                <a:cs typeface="Times New Roman" panose="02020603050405020304" pitchFamily="18" charset="0"/>
              </a:rPr>
              <a:t>Контраст изображения</a:t>
            </a:r>
            <a:endParaRPr lang="ru-RU" b="1" i="1" dirty="0">
              <a:latin typeface="Times New Roman" panose="02020603050405020304" pitchFamily="18" charset="0"/>
              <a:cs typeface="Times New Roman" panose="02020603050405020304" pitchFamily="18" charset="0"/>
            </a:endParaRPr>
          </a:p>
          <a:p>
            <a:r>
              <a:rPr lang="ru-RU" b="1" dirty="0">
                <a:latin typeface="Times New Roman" panose="02020603050405020304" pitchFamily="18" charset="0"/>
                <a:cs typeface="Times New Roman" panose="02020603050405020304" pitchFamily="18" charset="0"/>
              </a:rPr>
              <a:t> </a:t>
            </a:r>
            <a:endParaRPr lang="ru-RU" dirty="0">
              <a:latin typeface="Times New Roman" panose="02020603050405020304" pitchFamily="18" charset="0"/>
              <a:cs typeface="Times New Roman" panose="02020603050405020304" pitchFamily="18" charset="0"/>
            </a:endParaRPr>
          </a:p>
          <a:p>
            <a:r>
              <a:rPr lang="ru-RU" dirty="0">
                <a:latin typeface="Times New Roman" panose="02020603050405020304" pitchFamily="18" charset="0"/>
                <a:cs typeface="Times New Roman" panose="02020603050405020304" pitchFamily="18" charset="0"/>
              </a:rPr>
              <a:t>Обнаружение и наблюдение на экране ЭОП крупных и мелких деталей несущих информацию об объекте, происходит на фоне, параметры которого, в частности яркость и ее флуктуации, определятся режимом работы ЭОП и внутренними помехами, возникающими при работе. Условием правильного воспроизведения на экран ЭОП наблюдаемого объекта является неискаженное воспроизведение контраста между деталями изображения.</a:t>
            </a:r>
          </a:p>
          <a:p>
            <a:r>
              <a:rPr lang="ru-RU" dirty="0">
                <a:latin typeface="Times New Roman" panose="02020603050405020304" pitchFamily="18" charset="0"/>
                <a:cs typeface="Times New Roman" panose="02020603050405020304" pitchFamily="18" charset="0"/>
              </a:rPr>
              <a:t>Одной из главных характеристик электронно-оптического преобразователя, определяющей качество изображения является сохранение контраста изображения. Контраст изображения определяется как отношение яркости детали изображения к яркости фона.</a:t>
            </a:r>
          </a:p>
          <a:p>
            <a:r>
              <a:rPr lang="ru-RU" dirty="0">
                <a:latin typeface="Times New Roman" panose="02020603050405020304" pitchFamily="18" charset="0"/>
                <a:cs typeface="Times New Roman" panose="02020603050405020304" pitchFamily="18" charset="0"/>
              </a:rPr>
              <a:t>,</a:t>
            </a:r>
          </a:p>
          <a:p>
            <a:endParaRPr lang="ru-RU" dirty="0">
              <a:latin typeface="Times New Roman" panose="02020603050405020304" pitchFamily="18" charset="0"/>
              <a:cs typeface="Times New Roman" panose="02020603050405020304" pitchFamily="18" charset="0"/>
            </a:endParaRPr>
          </a:p>
          <a:p>
            <a:endParaRPr lang="ru-RU" dirty="0">
              <a:latin typeface="Times New Roman" panose="02020603050405020304" pitchFamily="18" charset="0"/>
              <a:cs typeface="Times New Roman" panose="02020603050405020304" pitchFamily="18" charset="0"/>
            </a:endParaRPr>
          </a:p>
          <a:p>
            <a:endParaRPr lang="ru-RU" dirty="0">
              <a:latin typeface="Times New Roman" panose="02020603050405020304" pitchFamily="18" charset="0"/>
              <a:cs typeface="Times New Roman" panose="02020603050405020304" pitchFamily="18" charset="0"/>
            </a:endParaRPr>
          </a:p>
          <a:p>
            <a:endParaRPr lang="ru-RU" dirty="0">
              <a:latin typeface="Times New Roman" panose="02020603050405020304" pitchFamily="18" charset="0"/>
              <a:cs typeface="Times New Roman" panose="02020603050405020304" pitchFamily="18" charset="0"/>
            </a:endParaRPr>
          </a:p>
          <a:p>
            <a:r>
              <a:rPr lang="ru-RU" dirty="0">
                <a:latin typeface="Times New Roman" panose="02020603050405020304" pitchFamily="18" charset="0"/>
                <a:cs typeface="Times New Roman" panose="02020603050405020304" pitchFamily="18" charset="0"/>
              </a:rPr>
              <a:t>где    </a:t>
            </a:r>
            <a:r>
              <a:rPr lang="en-US" i="1" dirty="0">
                <a:latin typeface="Times New Roman" panose="02020603050405020304" pitchFamily="18" charset="0"/>
                <a:cs typeface="Times New Roman" panose="02020603050405020304" pitchFamily="18" charset="0"/>
              </a:rPr>
              <a:t>K</a:t>
            </a:r>
            <a:r>
              <a:rPr lang="ru-RU" dirty="0">
                <a:latin typeface="Times New Roman" panose="02020603050405020304" pitchFamily="18" charset="0"/>
                <a:cs typeface="Times New Roman" panose="02020603050405020304" pitchFamily="18" charset="0"/>
              </a:rPr>
              <a:t> – контраст изображения,          </a:t>
            </a:r>
            <a:r>
              <a:rPr lang="en-US" i="1" dirty="0">
                <a:latin typeface="Times New Roman" panose="02020603050405020304" pitchFamily="18" charset="0"/>
                <a:cs typeface="Times New Roman" panose="02020603050405020304" pitchFamily="18" charset="0"/>
              </a:rPr>
              <a:t>B</a:t>
            </a:r>
            <a:r>
              <a:rPr lang="en-US" i="1" baseline="-25000" dirty="0">
                <a:latin typeface="Times New Roman" panose="02020603050405020304" pitchFamily="18" charset="0"/>
                <a:cs typeface="Times New Roman" panose="02020603050405020304" pitchFamily="18" charset="0"/>
              </a:rPr>
              <a:t>C</a:t>
            </a:r>
            <a:r>
              <a:rPr lang="en-US" baseline="-25000" dirty="0">
                <a:latin typeface="Times New Roman" panose="02020603050405020304" pitchFamily="18" charset="0"/>
                <a:cs typeface="Times New Roman" panose="02020603050405020304" pitchFamily="18" charset="0"/>
              </a:rPr>
              <a:t> </a:t>
            </a:r>
            <a:r>
              <a:rPr lang="ru-RU" dirty="0">
                <a:latin typeface="Times New Roman" panose="02020603050405020304" pitchFamily="18" charset="0"/>
                <a:cs typeface="Times New Roman" panose="02020603050405020304" pitchFamily="18" charset="0"/>
              </a:rPr>
              <a:t>– яркость светлых участков экрана,</a:t>
            </a:r>
          </a:p>
          <a:p>
            <a:r>
              <a:rPr lang="ru-RU" i="1"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B</a:t>
            </a:r>
            <a:r>
              <a:rPr lang="en-US" i="1" baseline="-25000" dirty="0">
                <a:latin typeface="Times New Roman" panose="02020603050405020304" pitchFamily="18" charset="0"/>
                <a:cs typeface="Times New Roman" panose="02020603050405020304" pitchFamily="18" charset="0"/>
              </a:rPr>
              <a:t>T</a:t>
            </a:r>
            <a:r>
              <a:rPr lang="ru-RU" dirty="0">
                <a:latin typeface="Times New Roman" panose="02020603050405020304" pitchFamily="18" charset="0"/>
                <a:cs typeface="Times New Roman" panose="02020603050405020304" pitchFamily="18" charset="0"/>
              </a:rPr>
              <a:t> – яркость темных участков экрана.</a:t>
            </a:r>
          </a:p>
          <a:p>
            <a:endParaRPr lang="ru-RU" dirty="0">
              <a:latin typeface="Times New Roman" panose="02020603050405020304" pitchFamily="18" charset="0"/>
              <a:cs typeface="Times New Roman" panose="02020603050405020304" pitchFamily="18" charset="0"/>
            </a:endParaRPr>
          </a:p>
          <a:p>
            <a:r>
              <a:rPr lang="ru-RU" dirty="0">
                <a:latin typeface="Times New Roman" panose="02020603050405020304" pitchFamily="18" charset="0"/>
                <a:cs typeface="Times New Roman" panose="02020603050405020304" pitchFamily="18" charset="0"/>
              </a:rPr>
              <a:t>Когда на фотокатод проецируется деталь объекта с контрастом, например, </a:t>
            </a:r>
            <a:r>
              <a:rPr lang="en-US" dirty="0">
                <a:latin typeface="Times New Roman" panose="02020603050405020304" pitchFamily="18" charset="0"/>
                <a:cs typeface="Times New Roman" panose="02020603050405020304" pitchFamily="18" charset="0"/>
              </a:rPr>
              <a:t>C</a:t>
            </a:r>
            <a:r>
              <a:rPr lang="ru-RU" baseline="-25000" dirty="0">
                <a:latin typeface="Times New Roman" panose="02020603050405020304" pitchFamily="18" charset="0"/>
                <a:cs typeface="Times New Roman" panose="02020603050405020304" pitchFamily="18" charset="0"/>
              </a:rPr>
              <a:t>1</a:t>
            </a:r>
            <a:r>
              <a:rPr lang="ru-RU" dirty="0">
                <a:latin typeface="Times New Roman" panose="02020603050405020304" pitchFamily="18" charset="0"/>
                <a:cs typeface="Times New Roman" panose="02020603050405020304" pitchFamily="18" charset="0"/>
              </a:rPr>
              <a:t>, то ее изображение на экране будет иметь контраст, например, С</a:t>
            </a:r>
            <a:r>
              <a:rPr lang="ru-RU" baseline="-25000" dirty="0">
                <a:latin typeface="Times New Roman" panose="02020603050405020304" pitchFamily="18" charset="0"/>
                <a:cs typeface="Times New Roman" panose="02020603050405020304" pitchFamily="18" charset="0"/>
              </a:rPr>
              <a:t>2</a:t>
            </a:r>
            <a:r>
              <a:rPr lang="ru-RU" dirty="0">
                <a:latin typeface="Times New Roman" panose="02020603050405020304" pitchFamily="18" charset="0"/>
                <a:cs typeface="Times New Roman" panose="02020603050405020304" pitchFamily="18" charset="0"/>
              </a:rPr>
              <a:t>, при этом величина  С</a:t>
            </a:r>
            <a:r>
              <a:rPr lang="ru-RU" baseline="-25000" dirty="0">
                <a:latin typeface="Times New Roman" panose="02020603050405020304" pitchFamily="18" charset="0"/>
                <a:cs typeface="Times New Roman" panose="02020603050405020304" pitchFamily="18" charset="0"/>
              </a:rPr>
              <a:t>2</a:t>
            </a:r>
            <a:r>
              <a:rPr lang="ru-RU" dirty="0">
                <a:latin typeface="Times New Roman" panose="02020603050405020304" pitchFamily="18" charset="0"/>
                <a:cs typeface="Times New Roman" panose="02020603050405020304" pitchFamily="18" charset="0"/>
              </a:rPr>
              <a:t> меньше величины С</a:t>
            </a:r>
            <a:r>
              <a:rPr lang="ru-RU" baseline="-25000" dirty="0">
                <a:latin typeface="Times New Roman" panose="02020603050405020304" pitchFamily="18" charset="0"/>
                <a:cs typeface="Times New Roman" panose="02020603050405020304" pitchFamily="18" charset="0"/>
              </a:rPr>
              <a:t>1</a:t>
            </a:r>
            <a:r>
              <a:rPr lang="ru-RU" dirty="0">
                <a:latin typeface="Times New Roman" panose="02020603050405020304" pitchFamily="18" charset="0"/>
                <a:cs typeface="Times New Roman" panose="02020603050405020304" pitchFamily="18" charset="0"/>
              </a:rPr>
              <a:t>. Это несоответствие происходит главным образом из-за отражения излучения от поверхности МКП .</a:t>
            </a:r>
          </a:p>
          <a:p>
            <a:r>
              <a:rPr lang="ru-RU" dirty="0">
                <a:latin typeface="Times New Roman" panose="02020603050405020304" pitchFamily="18" charset="0"/>
                <a:cs typeface="Times New Roman" panose="02020603050405020304" pitchFamily="18" charset="0"/>
              </a:rPr>
              <a:t> </a:t>
            </a:r>
          </a:p>
          <a:p>
            <a:endParaRPr lang="ru-RU"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678113"/>
            <a:ext cx="971550"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61904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180528" y="0"/>
            <a:ext cx="9324528" cy="6858000"/>
          </a:xfrm>
        </p:spPr>
        <p:txBody>
          <a:bodyPr>
            <a:normAutofit fontScale="62500" lnSpcReduction="20000"/>
          </a:bodyPr>
          <a:lstStyle/>
          <a:p>
            <a:pPr algn="ctr"/>
            <a:r>
              <a:rPr lang="ru-RU" sz="3800" b="1" dirty="0"/>
              <a:t>Частотно – контрастная характеристика</a:t>
            </a:r>
          </a:p>
          <a:p>
            <a:pPr algn="ctr"/>
            <a:endParaRPr lang="ru-RU" sz="3800" b="1" i="1" dirty="0"/>
          </a:p>
          <a:p>
            <a:r>
              <a:rPr lang="ru-RU" sz="2500" dirty="0">
                <a:latin typeface="Times New Roman" panose="02020603050405020304" pitchFamily="18" charset="0"/>
                <a:cs typeface="Times New Roman" panose="02020603050405020304" pitchFamily="18" charset="0"/>
              </a:rPr>
              <a:t>При проецировании на фотокатод края плоскости с резким переходом от темной к освещенной части на экране ЭОП появляется изображения этого края, но с размытым, а не резким переходом. Можно считать, что освещенность на фотокатоде </a:t>
            </a:r>
            <a:r>
              <a:rPr lang="ru-RU" sz="2500" i="1" dirty="0" err="1">
                <a:latin typeface="Times New Roman" panose="02020603050405020304" pitchFamily="18" charset="0"/>
                <a:cs typeface="Times New Roman" panose="02020603050405020304" pitchFamily="18" charset="0"/>
              </a:rPr>
              <a:t>Е</a:t>
            </a:r>
            <a:r>
              <a:rPr lang="ru-RU" sz="2500" i="1" baseline="-25000" dirty="0" err="1">
                <a:latin typeface="Times New Roman" panose="02020603050405020304" pitchFamily="18" charset="0"/>
                <a:cs typeface="Times New Roman" panose="02020603050405020304" pitchFamily="18" charset="0"/>
              </a:rPr>
              <a:t>к</a:t>
            </a:r>
            <a:r>
              <a:rPr lang="ru-RU" sz="2500" dirty="0">
                <a:latin typeface="Times New Roman" panose="02020603050405020304" pitchFamily="18" charset="0"/>
                <a:cs typeface="Times New Roman" panose="02020603050405020304" pitchFamily="18" charset="0"/>
              </a:rPr>
              <a:t> распределяется в соответствии с функцией «скачка», а на экране ЭОП появляется отклик на нее в виде переходной функции </a:t>
            </a:r>
            <a:r>
              <a:rPr lang="en-US" sz="2500" i="1" dirty="0">
                <a:latin typeface="Times New Roman" panose="02020603050405020304" pitchFamily="18" charset="0"/>
                <a:cs typeface="Times New Roman" panose="02020603050405020304" pitchFamily="18" charset="0"/>
              </a:rPr>
              <a:t>h</a:t>
            </a:r>
            <a:r>
              <a:rPr lang="ru-RU" sz="2500" i="1" dirty="0">
                <a:latin typeface="Times New Roman" panose="02020603050405020304" pitchFamily="18" charset="0"/>
                <a:cs typeface="Times New Roman" panose="02020603050405020304" pitchFamily="18" charset="0"/>
              </a:rPr>
              <a:t> (</a:t>
            </a:r>
            <a:r>
              <a:rPr lang="en-US" sz="2500" i="1" dirty="0">
                <a:latin typeface="Times New Roman" panose="02020603050405020304" pitchFamily="18" charset="0"/>
                <a:cs typeface="Times New Roman" panose="02020603050405020304" pitchFamily="18" charset="0"/>
              </a:rPr>
              <a:t>x</a:t>
            </a:r>
            <a:r>
              <a:rPr lang="ru-RU" sz="2500" i="1" dirty="0">
                <a:latin typeface="Times New Roman" panose="02020603050405020304" pitchFamily="18" charset="0"/>
                <a:cs typeface="Times New Roman" panose="02020603050405020304" pitchFamily="18" charset="0"/>
              </a:rPr>
              <a:t>).</a:t>
            </a:r>
            <a:endParaRPr lang="ru-RU" sz="2500" dirty="0">
              <a:latin typeface="Times New Roman" panose="02020603050405020304" pitchFamily="18" charset="0"/>
              <a:cs typeface="Times New Roman" panose="02020603050405020304" pitchFamily="18" charset="0"/>
            </a:endParaRPr>
          </a:p>
          <a:p>
            <a:r>
              <a:rPr lang="ru-RU" sz="2500" dirty="0">
                <a:latin typeface="Times New Roman" panose="02020603050405020304" pitchFamily="18" charset="0"/>
                <a:cs typeface="Times New Roman" panose="02020603050405020304" pitchFamily="18" charset="0"/>
              </a:rPr>
              <a:t>Подадим на вход ЭОП сигнал в виде точки (линии), который может быть представлен соответствующей функцией. Отклик на выходе от этого сигнала может быть описан функцией рассеяния изображения точки </a:t>
            </a:r>
            <a:r>
              <a:rPr lang="ru-RU" sz="2500" i="1" dirty="0">
                <a:latin typeface="Times New Roman" panose="02020603050405020304" pitchFamily="18" charset="0"/>
                <a:cs typeface="Times New Roman" panose="02020603050405020304" pitchFamily="18" charset="0"/>
              </a:rPr>
              <a:t>(</a:t>
            </a:r>
            <a:r>
              <a:rPr lang="en-US" sz="2500" i="1" dirty="0">
                <a:latin typeface="Times New Roman" panose="02020603050405020304" pitchFamily="18" charset="0"/>
                <a:cs typeface="Times New Roman" panose="02020603050405020304" pitchFamily="18" charset="0"/>
              </a:rPr>
              <a:t>x</a:t>
            </a:r>
            <a:r>
              <a:rPr lang="ru-RU" sz="2500" i="1" dirty="0">
                <a:latin typeface="Times New Roman" panose="02020603050405020304" pitchFamily="18" charset="0"/>
                <a:cs typeface="Times New Roman" panose="02020603050405020304" pitchFamily="18" charset="0"/>
              </a:rPr>
              <a:t>),</a:t>
            </a:r>
            <a:r>
              <a:rPr lang="ru-RU" sz="2500" dirty="0">
                <a:latin typeface="Times New Roman" panose="02020603050405020304" pitchFamily="18" charset="0"/>
                <a:cs typeface="Times New Roman" panose="02020603050405020304" pitchFamily="18" charset="0"/>
              </a:rPr>
              <a:t> и определяется распределением плотности тока по пятну размытия точки. Выражение функции рассеяния изображения точки определяется соотношением</a:t>
            </a:r>
            <a:r>
              <a:rPr lang="ru-RU" dirty="0">
                <a:latin typeface="Times New Roman" panose="02020603050405020304" pitchFamily="18" charset="0"/>
                <a:cs typeface="Times New Roman" panose="02020603050405020304" pitchFamily="18" charset="0"/>
              </a:rPr>
              <a:t>:</a:t>
            </a:r>
          </a:p>
          <a:p>
            <a:endParaRPr lang="ru-RU" dirty="0">
              <a:latin typeface="Times New Roman" panose="02020603050405020304" pitchFamily="18" charset="0"/>
              <a:cs typeface="Times New Roman" panose="02020603050405020304" pitchFamily="18" charset="0"/>
            </a:endParaRPr>
          </a:p>
          <a:p>
            <a:endParaRPr lang="en-US" sz="2500" dirty="0">
              <a:latin typeface="Times New Roman" panose="02020603050405020304" pitchFamily="18" charset="0"/>
              <a:cs typeface="Times New Roman" panose="02020603050405020304" pitchFamily="18" charset="0"/>
            </a:endParaRPr>
          </a:p>
          <a:p>
            <a:r>
              <a:rPr lang="ru-RU" sz="2500" dirty="0">
                <a:latin typeface="Times New Roman" panose="02020603050405020304" pitchFamily="18" charset="0"/>
                <a:cs typeface="Times New Roman" panose="02020603050405020304" pitchFamily="18" charset="0"/>
              </a:rPr>
              <a:t>Произведя Фурье-анализ линейной  – функции  и отклика на нее – функции рассеяния</a:t>
            </a:r>
            <a:r>
              <a:rPr lang="ru-RU" sz="2500" b="1" dirty="0">
                <a:latin typeface="Times New Roman" panose="02020603050405020304" pitchFamily="18" charset="0"/>
                <a:cs typeface="Times New Roman" panose="02020603050405020304" pitchFamily="18" charset="0"/>
              </a:rPr>
              <a:t> линии </a:t>
            </a:r>
            <a:r>
              <a:rPr lang="en-US" sz="2500" i="1" dirty="0" err="1">
                <a:latin typeface="Times New Roman" panose="02020603050405020304" pitchFamily="18" charset="0"/>
                <a:cs typeface="Times New Roman" panose="02020603050405020304" pitchFamily="18" charset="0"/>
              </a:rPr>
              <a:t>F</a:t>
            </a:r>
            <a:r>
              <a:rPr lang="en-US" sz="2500" i="1" baseline="-25000" dirty="0" err="1">
                <a:latin typeface="Times New Roman" panose="02020603050405020304" pitchFamily="18" charset="0"/>
                <a:cs typeface="Times New Roman" panose="02020603050405020304" pitchFamily="18" charset="0"/>
              </a:rPr>
              <a:t>p</a:t>
            </a:r>
            <a:r>
              <a:rPr lang="ru-RU" sz="2500" i="1" dirty="0">
                <a:latin typeface="Times New Roman" panose="02020603050405020304" pitchFamily="18" charset="0"/>
                <a:cs typeface="Times New Roman" panose="02020603050405020304" pitchFamily="18" charset="0"/>
              </a:rPr>
              <a:t>(</a:t>
            </a:r>
            <a:r>
              <a:rPr lang="en-US" sz="2500" i="1" dirty="0">
                <a:latin typeface="Times New Roman" panose="02020603050405020304" pitchFamily="18" charset="0"/>
                <a:cs typeface="Times New Roman" panose="02020603050405020304" pitchFamily="18" charset="0"/>
              </a:rPr>
              <a:t>x</a:t>
            </a:r>
            <a:r>
              <a:rPr lang="ru-RU" sz="2500" i="1" dirty="0">
                <a:latin typeface="Times New Roman" panose="02020603050405020304" pitchFamily="18" charset="0"/>
                <a:cs typeface="Times New Roman" panose="02020603050405020304" pitchFamily="18" charset="0"/>
              </a:rPr>
              <a:t>)</a:t>
            </a:r>
            <a:r>
              <a:rPr lang="ru-RU" sz="2500" dirty="0">
                <a:latin typeface="Times New Roman" panose="02020603050405020304" pitchFamily="18" charset="0"/>
                <a:cs typeface="Times New Roman" panose="02020603050405020304" pitchFamily="18" charset="0"/>
              </a:rPr>
              <a:t> получаем частотно-модуляционную характеристику, которая выражается соотношением:</a:t>
            </a:r>
          </a:p>
          <a:p>
            <a:endParaRPr lang="ru-RU" sz="2500" dirty="0">
              <a:latin typeface="Times New Roman" panose="02020603050405020304" pitchFamily="18" charset="0"/>
              <a:cs typeface="Times New Roman" panose="02020603050405020304" pitchFamily="18" charset="0"/>
            </a:endParaRPr>
          </a:p>
          <a:p>
            <a:pPr marL="0" indent="0">
              <a:buNone/>
            </a:pPr>
            <a:endParaRPr lang="ru-RU" sz="2500" dirty="0">
              <a:latin typeface="Times New Roman" panose="02020603050405020304" pitchFamily="18" charset="0"/>
              <a:cs typeface="Times New Roman" panose="02020603050405020304" pitchFamily="18" charset="0"/>
            </a:endParaRPr>
          </a:p>
          <a:p>
            <a:endParaRPr lang="ru-RU" sz="2500" dirty="0">
              <a:latin typeface="Times New Roman" panose="02020603050405020304" pitchFamily="18" charset="0"/>
              <a:cs typeface="Times New Roman" panose="02020603050405020304" pitchFamily="18" charset="0"/>
            </a:endParaRPr>
          </a:p>
          <a:p>
            <a:endParaRPr lang="en-US" sz="2500" dirty="0">
              <a:latin typeface="Times New Roman" panose="02020603050405020304" pitchFamily="18" charset="0"/>
              <a:cs typeface="Times New Roman" panose="02020603050405020304" pitchFamily="18" charset="0"/>
            </a:endParaRPr>
          </a:p>
          <a:p>
            <a:r>
              <a:rPr lang="ru-RU" sz="2500" dirty="0">
                <a:latin typeface="Times New Roman" panose="02020603050405020304" pitchFamily="18" charset="0"/>
                <a:cs typeface="Times New Roman" panose="02020603050405020304" pitchFamily="18" charset="0"/>
              </a:rPr>
              <a:t>где  – функция Бесселя первого рода нулевого порядка.</a:t>
            </a:r>
          </a:p>
          <a:p>
            <a:r>
              <a:rPr lang="ru-RU" sz="2500" dirty="0">
                <a:latin typeface="Times New Roman" panose="02020603050405020304" pitchFamily="18" charset="0"/>
                <a:cs typeface="Times New Roman" panose="02020603050405020304" pitchFamily="18" charset="0"/>
              </a:rPr>
              <a:t>Из частотно–модуляционной характеристики можно получить </a:t>
            </a:r>
            <a:endParaRPr lang="en-US" sz="2500" dirty="0">
              <a:latin typeface="Times New Roman" panose="02020603050405020304" pitchFamily="18" charset="0"/>
              <a:cs typeface="Times New Roman" panose="02020603050405020304" pitchFamily="18" charset="0"/>
            </a:endParaRPr>
          </a:p>
          <a:p>
            <a:r>
              <a:rPr lang="ru-RU" sz="2500" dirty="0">
                <a:latin typeface="Times New Roman" panose="02020603050405020304" pitchFamily="18" charset="0"/>
                <a:cs typeface="Times New Roman" panose="02020603050405020304" pitchFamily="18" charset="0"/>
              </a:rPr>
              <a:t>частотно–контрастную характеристику из соотношения :</a:t>
            </a:r>
          </a:p>
          <a:p>
            <a:endParaRPr lang="ru-RU" sz="2500" dirty="0">
              <a:latin typeface="Times New Roman" panose="02020603050405020304" pitchFamily="18" charset="0"/>
              <a:cs typeface="Times New Roman" panose="02020603050405020304" pitchFamily="18" charset="0"/>
            </a:endParaRPr>
          </a:p>
          <a:p>
            <a:endParaRPr lang="ru-RU" sz="2500" dirty="0">
              <a:latin typeface="Times New Roman" panose="02020603050405020304" pitchFamily="18" charset="0"/>
              <a:cs typeface="Times New Roman" panose="02020603050405020304" pitchFamily="18" charset="0"/>
            </a:endParaRPr>
          </a:p>
          <a:p>
            <a:pPr marL="0" indent="0">
              <a:buNone/>
            </a:pPr>
            <a:endParaRPr lang="ru-RU" sz="2500" dirty="0">
              <a:latin typeface="Times New Roman" panose="02020603050405020304" pitchFamily="18" charset="0"/>
              <a:cs typeface="Times New Roman" panose="02020603050405020304" pitchFamily="18" charset="0"/>
            </a:endParaRPr>
          </a:p>
          <a:p>
            <a:r>
              <a:rPr lang="ru-RU" sz="2500" dirty="0">
                <a:latin typeface="Times New Roman" panose="02020603050405020304" pitchFamily="18" charset="0"/>
                <a:cs typeface="Times New Roman" panose="02020603050405020304" pitchFamily="18" charset="0"/>
              </a:rPr>
              <a:t>Человеческий глаз различает контраст на уровне 3 – 5 %,</a:t>
            </a:r>
          </a:p>
          <a:p>
            <a:r>
              <a:rPr lang="ru-RU" sz="2500" dirty="0">
                <a:latin typeface="Times New Roman" panose="02020603050405020304" pitchFamily="18" charset="0"/>
                <a:cs typeface="Times New Roman" panose="02020603050405020304" pitchFamily="18" charset="0"/>
              </a:rPr>
              <a:t> поэтому порог контраста считается за пороговый</a:t>
            </a:r>
          </a:p>
          <a:p>
            <a:r>
              <a:rPr lang="ru-RU" sz="2500" dirty="0">
                <a:latin typeface="Times New Roman" panose="02020603050405020304" pitchFamily="18" charset="0"/>
                <a:cs typeface="Times New Roman" panose="02020603050405020304" pitchFamily="18" charset="0"/>
              </a:rPr>
              <a:t> уровень определения разрешения (предел разрешения).</a:t>
            </a:r>
          </a:p>
          <a:p>
            <a:endParaRPr lang="ru-RU"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5896" y="2514288"/>
            <a:ext cx="1028700" cy="41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3356992"/>
            <a:ext cx="256222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4792" y="5184767"/>
            <a:ext cx="38100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2454" y="4509120"/>
            <a:ext cx="2952750" cy="23037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20494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Объект 2"/>
              <p:cNvSpPr>
                <a:spLocks noGrp="1"/>
              </p:cNvSpPr>
              <p:nvPr>
                <p:ph idx="1"/>
              </p:nvPr>
            </p:nvSpPr>
            <p:spPr>
              <a:xfrm>
                <a:off x="457200" y="260648"/>
                <a:ext cx="8229600" cy="5865515"/>
              </a:xfrm>
            </p:spPr>
            <p:txBody>
              <a:bodyPr>
                <a:normAutofit fontScale="77500" lnSpcReduction="20000"/>
              </a:bodyPr>
              <a:lstStyle/>
              <a:p>
                <a:pPr algn="ctr"/>
                <a:r>
                  <a:rPr lang="ru-RU" b="1" dirty="0">
                    <a:latin typeface="Times New Roman" pitchFamily="18" charset="0"/>
                    <a:cs typeface="Times New Roman" pitchFamily="18" charset="0"/>
                  </a:rPr>
                  <a:t>Отношение сигнал/шум</a:t>
                </a:r>
                <a:endParaRPr lang="ru-RU" b="1" i="1" dirty="0">
                  <a:latin typeface="Times New Roman" pitchFamily="18" charset="0"/>
                  <a:cs typeface="Times New Roman" pitchFamily="18" charset="0"/>
                </a:endParaRPr>
              </a:p>
              <a:p>
                <a:pPr algn="ctr"/>
                <a:r>
                  <a:rPr lang="ru-RU" dirty="0">
                    <a:latin typeface="Times New Roman" pitchFamily="18" charset="0"/>
                    <a:cs typeface="Times New Roman" pitchFamily="18" charset="0"/>
                  </a:rPr>
                  <a:t> </a:t>
                </a:r>
              </a:p>
              <a:p>
                <a:pPr marL="0" indent="0">
                  <a:buNone/>
                </a:pPr>
                <a:r>
                  <a:rPr lang="ru-RU" sz="1900" dirty="0">
                    <a:latin typeface="Times New Roman" pitchFamily="18" charset="0"/>
                    <a:cs typeface="Times New Roman" pitchFamily="18" charset="0"/>
                  </a:rPr>
                  <a:t>	В потоке фотонов, падающих на вход ЭОП, всегда имеет место </a:t>
                </a:r>
                <a:r>
                  <a:rPr lang="ru-RU" sz="1900" dirty="0" err="1">
                    <a:latin typeface="Times New Roman" pitchFamily="18" charset="0"/>
                    <a:cs typeface="Times New Roman" pitchFamily="18" charset="0"/>
                  </a:rPr>
                  <a:t>флуктуационный</a:t>
                </a:r>
                <a:r>
                  <a:rPr lang="ru-RU" sz="1900" dirty="0">
                    <a:latin typeface="Times New Roman" pitchFamily="18" charset="0"/>
                    <a:cs typeface="Times New Roman" pitchFamily="18" charset="0"/>
                  </a:rPr>
                  <a:t> шум. Относительная величина флуктуаций определяется из статистики Пуассона. При среднем количестве падающих фотонов </a:t>
                </a:r>
                <a:r>
                  <a:rPr lang="en-US" sz="1900" dirty="0">
                    <a:latin typeface="Times New Roman" pitchFamily="18" charset="0"/>
                    <a:cs typeface="Times New Roman" pitchFamily="18" charset="0"/>
                  </a:rPr>
                  <a:t>N</a:t>
                </a:r>
                <a:r>
                  <a:rPr lang="ru-RU" sz="1900" baseline="-25000" dirty="0">
                    <a:latin typeface="Times New Roman" pitchFamily="18" charset="0"/>
                    <a:cs typeface="Times New Roman" pitchFamily="18" charset="0"/>
                  </a:rPr>
                  <a:t>ф</a:t>
                </a:r>
                <a:r>
                  <a:rPr lang="ru-RU" sz="1900" dirty="0">
                    <a:latin typeface="Times New Roman" pitchFamily="18" charset="0"/>
                    <a:cs typeface="Times New Roman" pitchFamily="18" charset="0"/>
                  </a:rPr>
                  <a:t> стандартное отклонение составит </a:t>
                </a:r>
                <a14:m>
                  <m:oMath xmlns:m="http://schemas.openxmlformats.org/officeDocument/2006/math">
                    <m:sSup>
                      <m:sSupPr>
                        <m:ctrlPr>
                          <a:rPr lang="en-US" sz="1900" i="1" smtClean="0">
                            <a:latin typeface="Cambria Math" panose="02040503050406030204" pitchFamily="18" charset="0"/>
                          </a:rPr>
                        </m:ctrlPr>
                      </m:sSupPr>
                      <m:e>
                        <m:r>
                          <a:rPr lang="ru-RU" sz="1900" b="0" i="1" smtClean="0">
                            <a:latin typeface="Cambria Math"/>
                          </a:rPr>
                          <m:t>(</m:t>
                        </m:r>
                        <m:r>
                          <a:rPr lang="en-US" sz="1900" b="0" i="1" smtClean="0">
                            <a:latin typeface="Cambria Math"/>
                          </a:rPr>
                          <m:t>𝑁</m:t>
                        </m:r>
                        <m:r>
                          <a:rPr lang="ru-RU" sz="1900" b="0" i="1" baseline="-25000" smtClean="0">
                            <a:latin typeface="Cambria Math"/>
                          </a:rPr>
                          <m:t>ф</m:t>
                        </m:r>
                        <m:r>
                          <a:rPr lang="ru-RU" sz="1900" b="0" i="1" smtClean="0">
                            <a:latin typeface="Cambria Math"/>
                          </a:rPr>
                          <m:t>)</m:t>
                        </m:r>
                      </m:e>
                      <m:sup>
                        <m:f>
                          <m:fPr>
                            <m:ctrlPr>
                              <a:rPr lang="ru-RU" sz="1900" b="0" i="1" smtClean="0">
                                <a:latin typeface="Cambria Math" panose="02040503050406030204" pitchFamily="18" charset="0"/>
                              </a:rPr>
                            </m:ctrlPr>
                          </m:fPr>
                          <m:num>
                            <m:r>
                              <a:rPr lang="ru-RU" sz="1900" b="0" i="1" smtClean="0">
                                <a:latin typeface="Cambria Math"/>
                              </a:rPr>
                              <m:t>1</m:t>
                            </m:r>
                          </m:num>
                          <m:den>
                            <m:r>
                              <a:rPr lang="ru-RU" sz="1900" b="0" i="1" smtClean="0">
                                <a:latin typeface="Cambria Math"/>
                              </a:rPr>
                              <m:t>2</m:t>
                            </m:r>
                          </m:den>
                        </m:f>
                      </m:sup>
                    </m:sSup>
                  </m:oMath>
                </a14:m>
                <a:r>
                  <a:rPr lang="ru-RU" sz="2100" dirty="0">
                    <a:latin typeface="Times New Roman" pitchFamily="18" charset="0"/>
                    <a:cs typeface="Times New Roman" pitchFamily="18" charset="0"/>
                  </a:rPr>
                  <a:t>. Тогда отношение </a:t>
                </a:r>
                <a:r>
                  <a:rPr lang="ru-RU" sz="2100" b="1" dirty="0">
                    <a:latin typeface="Times New Roman" pitchFamily="18" charset="0"/>
                    <a:cs typeface="Times New Roman" pitchFamily="18" charset="0"/>
                  </a:rPr>
                  <a:t>сигнал/шум на </a:t>
                </a:r>
                <a:r>
                  <a:rPr lang="ru-RU" sz="2100" dirty="0">
                    <a:highlight>
                      <a:srgbClr val="FFFF00"/>
                    </a:highlight>
                    <a:latin typeface="Times New Roman" pitchFamily="18" charset="0"/>
                    <a:cs typeface="Times New Roman" pitchFamily="18" charset="0"/>
                  </a:rPr>
                  <a:t>входе ЭОП </a:t>
                </a:r>
                <a:r>
                  <a:rPr lang="ru-RU" sz="2100" dirty="0">
                    <a:latin typeface="Times New Roman" pitchFamily="18" charset="0"/>
                    <a:cs typeface="Times New Roman" pitchFamily="18" charset="0"/>
                  </a:rPr>
                  <a:t>составит:</a:t>
                </a:r>
              </a:p>
              <a:p>
                <a:pPr marL="0" indent="0">
                  <a:buNone/>
                </a:pPr>
                <a:endParaRPr lang="ru-RU" sz="2100" dirty="0">
                  <a:latin typeface="Times New Roman" pitchFamily="18" charset="0"/>
                  <a:cs typeface="Times New Roman" pitchFamily="18" charset="0"/>
                </a:endParaRPr>
              </a:p>
              <a:p>
                <a:pPr marL="0" indent="0" algn="ctr">
                  <a:buNone/>
                </a:pPr>
                <a:r>
                  <a:rPr lang="el-GR" sz="2400" dirty="0">
                    <a:latin typeface="Times New Roman" pitchFamily="18" charset="0"/>
                    <a:cs typeface="Times New Roman" pitchFamily="18" charset="0"/>
                  </a:rPr>
                  <a:t>Ψ</a:t>
                </a:r>
                <a:r>
                  <a:rPr lang="ru-RU" sz="2400" baseline="-25000" dirty="0" err="1">
                    <a:latin typeface="Times New Roman" pitchFamily="18" charset="0"/>
                    <a:cs typeface="Times New Roman" pitchFamily="18" charset="0"/>
                  </a:rPr>
                  <a:t>вх</a:t>
                </a:r>
                <a:r>
                  <a:rPr lang="ru-RU" sz="2400" dirty="0">
                    <a:latin typeface="Times New Roman" pitchFamily="18" charset="0"/>
                    <a:cs typeface="Times New Roman" pitchFamily="18" charset="0"/>
                  </a:rPr>
                  <a:t> = </a:t>
                </a:r>
                <a:r>
                  <a:rPr lang="en-US" sz="2400" dirty="0">
                    <a:latin typeface="Times New Roman" pitchFamily="18" charset="0"/>
                    <a:cs typeface="Times New Roman" pitchFamily="18" charset="0"/>
                  </a:rPr>
                  <a:t>N</a:t>
                </a:r>
                <a:r>
                  <a:rPr lang="ru-RU" sz="2400" baseline="-25000" dirty="0">
                    <a:latin typeface="Times New Roman" pitchFamily="18" charset="0"/>
                    <a:cs typeface="Times New Roman" pitchFamily="18" charset="0"/>
                  </a:rPr>
                  <a:t>ф</a:t>
                </a:r>
                <a:r>
                  <a:rPr lang="ru-RU" sz="2400" dirty="0">
                    <a:latin typeface="Times New Roman" pitchFamily="18" charset="0"/>
                    <a:cs typeface="Times New Roman" pitchFamily="18" charset="0"/>
                  </a:rPr>
                  <a:t> /</a:t>
                </a:r>
                <a:r>
                  <a:rPr lang="en-US" sz="2400" dirty="0">
                    <a:latin typeface="Times New Roman" pitchFamily="18" charset="0"/>
                    <a:cs typeface="Times New Roman" pitchFamily="18" charset="0"/>
                  </a:rPr>
                  <a:t> </a:t>
                </a:r>
                <a14:m>
                  <m:oMath xmlns:m="http://schemas.openxmlformats.org/officeDocument/2006/math">
                    <m:sSup>
                      <m:sSupPr>
                        <m:ctrlPr>
                          <a:rPr lang="en-US" sz="2400" i="1">
                            <a:latin typeface="Cambria Math" panose="02040503050406030204" pitchFamily="18" charset="0"/>
                          </a:rPr>
                        </m:ctrlPr>
                      </m:sSupPr>
                      <m:e>
                        <m:r>
                          <a:rPr lang="ru-RU" sz="2400" i="1">
                            <a:latin typeface="Cambria Math"/>
                          </a:rPr>
                          <m:t>(</m:t>
                        </m:r>
                        <m:r>
                          <a:rPr lang="en-US" sz="2400" i="1">
                            <a:latin typeface="Cambria Math"/>
                          </a:rPr>
                          <m:t>𝑁</m:t>
                        </m:r>
                        <m:r>
                          <a:rPr lang="ru-RU" sz="2400" i="1" baseline="-25000">
                            <a:latin typeface="Cambria Math"/>
                          </a:rPr>
                          <m:t>ф</m:t>
                        </m:r>
                        <m:r>
                          <a:rPr lang="ru-RU" sz="2400" i="1">
                            <a:latin typeface="Cambria Math"/>
                          </a:rPr>
                          <m:t>)</m:t>
                        </m:r>
                      </m:e>
                      <m:sup>
                        <m:f>
                          <m:fPr>
                            <m:ctrlPr>
                              <a:rPr lang="ru-RU" sz="2400" i="1">
                                <a:latin typeface="Cambria Math" panose="02040503050406030204" pitchFamily="18" charset="0"/>
                              </a:rPr>
                            </m:ctrlPr>
                          </m:fPr>
                          <m:num>
                            <m:r>
                              <a:rPr lang="ru-RU" sz="2400" i="1">
                                <a:latin typeface="Cambria Math"/>
                              </a:rPr>
                              <m:t>1</m:t>
                            </m:r>
                          </m:num>
                          <m:den>
                            <m:r>
                              <a:rPr lang="ru-RU" sz="2400" i="1">
                                <a:latin typeface="Cambria Math"/>
                              </a:rPr>
                              <m:t>2</m:t>
                            </m:r>
                          </m:den>
                        </m:f>
                      </m:sup>
                    </m:sSup>
                  </m:oMath>
                </a14:m>
                <a:r>
                  <a:rPr lang="ru-RU" sz="2100" dirty="0">
                    <a:latin typeface="Times New Roman" pitchFamily="18" charset="0"/>
                    <a:cs typeface="Times New Roman" pitchFamily="18" charset="0"/>
                  </a:rPr>
                  <a:t> = </a:t>
                </a:r>
                <a14:m>
                  <m:oMath xmlns:m="http://schemas.openxmlformats.org/officeDocument/2006/math">
                    <m:sSup>
                      <m:sSupPr>
                        <m:ctrlPr>
                          <a:rPr lang="en-US" sz="2400" i="1">
                            <a:latin typeface="Cambria Math" panose="02040503050406030204" pitchFamily="18" charset="0"/>
                          </a:rPr>
                        </m:ctrlPr>
                      </m:sSupPr>
                      <m:e>
                        <m:r>
                          <a:rPr lang="ru-RU" sz="2400" i="1">
                            <a:latin typeface="Cambria Math"/>
                          </a:rPr>
                          <m:t>(</m:t>
                        </m:r>
                        <m:r>
                          <a:rPr lang="en-US" sz="2400" i="1">
                            <a:latin typeface="Cambria Math"/>
                          </a:rPr>
                          <m:t>𝑁</m:t>
                        </m:r>
                        <m:r>
                          <a:rPr lang="ru-RU" sz="2400" i="1" baseline="-25000">
                            <a:latin typeface="Cambria Math"/>
                          </a:rPr>
                          <m:t>ф</m:t>
                        </m:r>
                        <m:r>
                          <a:rPr lang="ru-RU" sz="2400" i="1">
                            <a:latin typeface="Cambria Math"/>
                          </a:rPr>
                          <m:t>)</m:t>
                        </m:r>
                      </m:e>
                      <m:sup>
                        <m:f>
                          <m:fPr>
                            <m:ctrlPr>
                              <a:rPr lang="ru-RU" sz="2400" i="1">
                                <a:latin typeface="Cambria Math" panose="02040503050406030204" pitchFamily="18" charset="0"/>
                              </a:rPr>
                            </m:ctrlPr>
                          </m:fPr>
                          <m:num>
                            <m:r>
                              <a:rPr lang="ru-RU" sz="2400" i="1">
                                <a:latin typeface="Cambria Math"/>
                              </a:rPr>
                              <m:t>1</m:t>
                            </m:r>
                          </m:num>
                          <m:den>
                            <m:r>
                              <a:rPr lang="ru-RU" sz="2400" i="1">
                                <a:latin typeface="Cambria Math"/>
                              </a:rPr>
                              <m:t>2</m:t>
                            </m:r>
                          </m:den>
                        </m:f>
                      </m:sup>
                    </m:sSup>
                  </m:oMath>
                </a14:m>
                <a:endParaRPr lang="ru-RU" sz="2100" dirty="0">
                  <a:latin typeface="Times New Roman" pitchFamily="18" charset="0"/>
                  <a:cs typeface="Times New Roman" pitchFamily="18" charset="0"/>
                </a:endParaRPr>
              </a:p>
              <a:p>
                <a:pPr marL="0" indent="0" algn="ctr">
                  <a:buNone/>
                </a:pPr>
                <a:endParaRPr lang="ru-RU" sz="1900" dirty="0">
                  <a:latin typeface="Times New Roman" pitchFamily="18" charset="0"/>
                  <a:cs typeface="Times New Roman" pitchFamily="18" charset="0"/>
                </a:endParaRPr>
              </a:p>
              <a:p>
                <a:pPr marL="0" indent="0">
                  <a:buNone/>
                </a:pPr>
                <a:r>
                  <a:rPr lang="ru-RU" sz="1900" dirty="0">
                    <a:latin typeface="Times New Roman" pitchFamily="18" charset="0"/>
                    <a:cs typeface="Times New Roman" pitchFamily="18" charset="0"/>
                  </a:rPr>
                  <a:t>Отношение величины сигнала к величине шума </a:t>
                </a:r>
                <a:r>
                  <a:rPr lang="el-GR" sz="1900" dirty="0">
                    <a:latin typeface="Times New Roman" pitchFamily="18" charset="0"/>
                    <a:cs typeface="Times New Roman" pitchFamily="18" charset="0"/>
                  </a:rPr>
                  <a:t>Ψ</a:t>
                </a:r>
                <a:r>
                  <a:rPr lang="ru-RU" sz="1900" dirty="0" err="1">
                    <a:latin typeface="Times New Roman" pitchFamily="18" charset="0"/>
                    <a:cs typeface="Times New Roman" pitchFamily="18" charset="0"/>
                  </a:rPr>
                  <a:t>вх</a:t>
                </a:r>
                <a:r>
                  <a:rPr lang="ru-RU" sz="1900" dirty="0">
                    <a:latin typeface="Times New Roman" pitchFamily="18" charset="0"/>
                    <a:cs typeface="Times New Roman" pitchFamily="18" charset="0"/>
                  </a:rPr>
                  <a:t> – отношение сигнал/шум  </a:t>
                </a:r>
                <a:r>
                  <a:rPr lang="ru-RU" sz="1900" b="1" dirty="0">
                    <a:highlight>
                      <a:srgbClr val="FFFF00"/>
                    </a:highlight>
                    <a:latin typeface="Times New Roman" pitchFamily="18" charset="0"/>
                    <a:cs typeface="Times New Roman" pitchFamily="18" charset="0"/>
                  </a:rPr>
                  <a:t>на входе </a:t>
                </a:r>
                <a:r>
                  <a:rPr lang="ru-RU" sz="1900" dirty="0">
                    <a:highlight>
                      <a:srgbClr val="FFFF00"/>
                    </a:highlight>
                    <a:latin typeface="Times New Roman" pitchFamily="18" charset="0"/>
                    <a:cs typeface="Times New Roman" pitchFamily="18" charset="0"/>
                  </a:rPr>
                  <a:t>МКП </a:t>
                </a:r>
                <a:r>
                  <a:rPr lang="ru-RU" sz="1900" dirty="0">
                    <a:latin typeface="Times New Roman" pitchFamily="18" charset="0"/>
                    <a:cs typeface="Times New Roman" pitchFamily="18" charset="0"/>
                  </a:rPr>
                  <a:t>определяется флуктуациями  входного потока электронов и со свойствами МКП не связано.</a:t>
                </a:r>
              </a:p>
              <a:p>
                <a:pPr marL="0" indent="0">
                  <a:buNone/>
                </a:pPr>
                <a:endParaRPr lang="ru-RU" sz="1900" dirty="0">
                  <a:latin typeface="Times New Roman" pitchFamily="18" charset="0"/>
                  <a:cs typeface="Times New Roman" pitchFamily="18" charset="0"/>
                </a:endParaRPr>
              </a:p>
              <a:p>
                <a:pPr marL="0" indent="0">
                  <a:buNone/>
                </a:pPr>
                <a:endParaRPr lang="ru-RU" sz="1900" dirty="0">
                  <a:latin typeface="Times New Roman" pitchFamily="18" charset="0"/>
                  <a:cs typeface="Times New Roman" pitchFamily="18" charset="0"/>
                </a:endParaRPr>
              </a:p>
              <a:p>
                <a:pPr marL="0" indent="0">
                  <a:buNone/>
                </a:pPr>
                <a:endParaRPr lang="ru-RU" sz="1900" dirty="0">
                  <a:latin typeface="Times New Roman" pitchFamily="18" charset="0"/>
                  <a:cs typeface="Times New Roman" pitchFamily="18" charset="0"/>
                </a:endParaRPr>
              </a:p>
              <a:p>
                <a:pPr marL="0" indent="0">
                  <a:buNone/>
                </a:pPr>
                <a:endParaRPr lang="ru-RU" sz="1900" dirty="0">
                  <a:latin typeface="Times New Roman" pitchFamily="18" charset="0"/>
                  <a:cs typeface="Times New Roman" pitchFamily="18" charset="0"/>
                </a:endParaRPr>
              </a:p>
              <a:p>
                <a:pPr marL="0" indent="0">
                  <a:buNone/>
                </a:pPr>
                <a:r>
                  <a:rPr lang="ru-RU" sz="1900" dirty="0">
                    <a:latin typeface="Times New Roman" pitchFamily="18" charset="0"/>
                    <a:cs typeface="Times New Roman" pitchFamily="18" charset="0"/>
                  </a:rPr>
                  <a:t>Отношение сигнал/шум на выходе МКП  определяется отношением сигнал/</a:t>
                </a:r>
                <a:r>
                  <a:rPr lang="ru-RU" sz="1900">
                    <a:latin typeface="Times New Roman" pitchFamily="18" charset="0"/>
                    <a:cs typeface="Times New Roman" pitchFamily="18" charset="0"/>
                  </a:rPr>
                  <a:t>шум на </a:t>
                </a:r>
                <a:r>
                  <a:rPr lang="ru-RU" sz="1900" dirty="0">
                    <a:latin typeface="Times New Roman" pitchFamily="18" charset="0"/>
                    <a:cs typeface="Times New Roman" pitchFamily="18" charset="0"/>
                  </a:rPr>
                  <a:t>ее входе и статической природой умножения электронов в каналах.</a:t>
                </a:r>
              </a:p>
              <a:p>
                <a:pPr marL="0" indent="0">
                  <a:buNone/>
                </a:pPr>
                <a:endParaRPr lang="ru-RU" sz="1900" dirty="0">
                  <a:latin typeface="Times New Roman" pitchFamily="18" charset="0"/>
                  <a:cs typeface="Times New Roman" pitchFamily="18" charset="0"/>
                </a:endParaRPr>
              </a:p>
              <a:p>
                <a:pPr marL="0" indent="0">
                  <a:buNone/>
                </a:pPr>
                <a:r>
                  <a:rPr lang="ru-RU" sz="1900" dirty="0">
                    <a:latin typeface="Times New Roman" pitchFamily="18" charset="0"/>
                    <a:cs typeface="Times New Roman" pitchFamily="18" charset="0"/>
                  </a:rPr>
                  <a:t>	Для оценки шумов ЭОП вводят параметр, называемый фактором шума </a:t>
                </a:r>
                <a:r>
                  <a:rPr lang="en-US" sz="1900" dirty="0" err="1">
                    <a:latin typeface="Times New Roman" pitchFamily="18" charset="0"/>
                    <a:cs typeface="Times New Roman" pitchFamily="18" charset="0"/>
                  </a:rPr>
                  <a:t>N</a:t>
                </a:r>
                <a:r>
                  <a:rPr lang="en-US" sz="1900" baseline="-25000" dirty="0" err="1">
                    <a:latin typeface="Times New Roman" pitchFamily="18" charset="0"/>
                    <a:cs typeface="Times New Roman" pitchFamily="18" charset="0"/>
                  </a:rPr>
                  <a:t>f</a:t>
                </a:r>
                <a:r>
                  <a:rPr lang="en-US" sz="1900" dirty="0">
                    <a:latin typeface="Times New Roman" pitchFamily="18" charset="0"/>
                    <a:cs typeface="Times New Roman" pitchFamily="18" charset="0"/>
                    <a:sym typeface="Symbol"/>
                  </a:rPr>
                  <a:t></a:t>
                </a:r>
                <a:r>
                  <a:rPr lang="ru-RU" sz="1900" dirty="0">
                    <a:latin typeface="Times New Roman" pitchFamily="18" charset="0"/>
                    <a:cs typeface="Times New Roman" pitchFamily="18" charset="0"/>
                  </a:rPr>
                  <a:t>1, который зависит только от свойств МКП и показывает, во сколько раз МКП ухудшает отношение сигнал/шум входного потока фотонов.</a:t>
                </a:r>
              </a:p>
              <a:p>
                <a:pPr marL="0" indent="0" algn="ctr">
                  <a:buNone/>
                </a:pPr>
                <a:r>
                  <a:rPr lang="ru-RU" dirty="0">
                    <a:latin typeface="Times New Roman" pitchFamily="18" charset="0"/>
                    <a:cs typeface="Times New Roman" pitchFamily="18" charset="0"/>
                  </a:rPr>
                  <a:t>                                                  </a:t>
                </a:r>
              </a:p>
              <a:p>
                <a:pPr algn="ctr"/>
                <a:endParaRPr lang="ru-RU" dirty="0">
                  <a:latin typeface="Times New Roman" pitchFamily="18" charset="0"/>
                  <a:cs typeface="Times New Roman" pitchFamily="18" charset="0"/>
                </a:endParaRPr>
              </a:p>
            </p:txBody>
          </p:sp>
        </mc:Choice>
        <mc:Fallback xmlns="">
          <p:sp>
            <p:nvSpPr>
              <p:cNvPr id="3" name="Объект 2"/>
              <p:cNvSpPr>
                <a:spLocks noGrp="1" noRot="1" noChangeAspect="1" noMove="1" noResize="1" noEditPoints="1" noAdjustHandles="1" noChangeArrowheads="1" noChangeShapeType="1" noTextEdit="1"/>
              </p:cNvSpPr>
              <p:nvPr>
                <p:ph idx="1"/>
              </p:nvPr>
            </p:nvSpPr>
            <p:spPr>
              <a:xfrm>
                <a:off x="457200" y="260648"/>
                <a:ext cx="8229600" cy="5865515"/>
              </a:xfrm>
              <a:blipFill>
                <a:blip r:embed="rId2"/>
                <a:stretch>
                  <a:fillRect l="-370" t="-2183"/>
                </a:stretch>
              </a:blipFill>
            </p:spPr>
            <p:txBody>
              <a:bodyPr/>
              <a:lstStyle/>
              <a:p>
                <a:r>
                  <a:rPr lang="ru-RU">
                    <a:noFill/>
                  </a:rPr>
                  <a:t> </a:t>
                </a:r>
              </a:p>
            </p:txBody>
          </p:sp>
        </mc:Fallback>
      </mc:AlternateContent>
      <p:pic>
        <p:nvPicPr>
          <p:cNvPr id="5136" name="Picture 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2387" y="3423237"/>
            <a:ext cx="1419225" cy="514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37" name="Picture 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65078" y="5373216"/>
            <a:ext cx="904875"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3142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a:t>FOM</a:t>
            </a:r>
            <a:endParaRPr lang="ru-RU" dirty="0"/>
          </a:p>
        </p:txBody>
      </p:sp>
      <p:sp>
        <p:nvSpPr>
          <p:cNvPr id="3" name="Объект 2"/>
          <p:cNvSpPr>
            <a:spLocks noGrp="1"/>
          </p:cNvSpPr>
          <p:nvPr>
            <p:ph idx="1"/>
          </p:nvPr>
        </p:nvSpPr>
        <p:spPr/>
        <p:txBody>
          <a:bodyPr/>
          <a:lstStyle/>
          <a:p>
            <a:r>
              <a:rPr lang="ru-RU" b="1" dirty="0"/>
              <a:t>FOM</a:t>
            </a:r>
            <a:r>
              <a:rPr lang="ru-RU" dirty="0"/>
              <a:t> (</a:t>
            </a:r>
            <a:r>
              <a:rPr lang="ru-RU" dirty="0" err="1"/>
              <a:t>Figure</a:t>
            </a:r>
            <a:r>
              <a:rPr lang="ru-RU" dirty="0"/>
              <a:t> </a:t>
            </a:r>
            <a:r>
              <a:rPr lang="ru-RU" dirty="0" err="1"/>
              <a:t>of</a:t>
            </a:r>
            <a:r>
              <a:rPr lang="ru-RU" dirty="0"/>
              <a:t> </a:t>
            </a:r>
            <a:r>
              <a:rPr lang="ru-RU" dirty="0" err="1"/>
              <a:t>Merit</a:t>
            </a:r>
            <a:r>
              <a:rPr lang="ru-RU" dirty="0"/>
              <a:t>) -это произведение разрешения </a:t>
            </a:r>
            <a:r>
              <a:rPr lang="en-US" dirty="0"/>
              <a:t>R </a:t>
            </a:r>
            <a:r>
              <a:rPr lang="ru-RU" dirty="0"/>
              <a:t>(</a:t>
            </a:r>
            <a:r>
              <a:rPr lang="ru-RU" dirty="0" err="1"/>
              <a:t>resolution</a:t>
            </a:r>
            <a:r>
              <a:rPr lang="ru-RU" dirty="0"/>
              <a:t>)на значение сигнал/шум</a:t>
            </a:r>
            <a:r>
              <a:rPr lang="en-US" dirty="0"/>
              <a:t> </a:t>
            </a:r>
            <a:endParaRPr lang="ru-RU" dirty="0"/>
          </a:p>
          <a:p>
            <a:pPr algn="ctr"/>
            <a:r>
              <a:rPr lang="en-US" dirty="0"/>
              <a:t>FOM = R </a:t>
            </a:r>
            <a:r>
              <a:rPr lang="el-GR" dirty="0"/>
              <a:t>Ψ</a:t>
            </a:r>
            <a:endParaRPr lang="en-US" dirty="0"/>
          </a:p>
          <a:p>
            <a:r>
              <a:rPr lang="ru-RU" dirty="0"/>
              <a:t>У лучших приборов параметр достигает значений 1700 – 1800 при </a:t>
            </a:r>
            <a:r>
              <a:rPr lang="en-US" dirty="0"/>
              <a:t>R ~ 70,</a:t>
            </a:r>
            <a:r>
              <a:rPr lang="el-GR" dirty="0"/>
              <a:t>Ψ</a:t>
            </a:r>
            <a:r>
              <a:rPr lang="en-US" dirty="0"/>
              <a:t>  ~ 25</a:t>
            </a:r>
            <a:endParaRPr lang="ru-RU" dirty="0"/>
          </a:p>
        </p:txBody>
      </p:sp>
    </p:spTree>
    <p:extLst>
      <p:ext uri="{BB962C8B-B14F-4D97-AF65-F5344CB8AC3E}">
        <p14:creationId xmlns:p14="http://schemas.microsoft.com/office/powerpoint/2010/main" val="1843607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Объект 1"/>
          <p:cNvGraphicFramePr>
            <a:graphicFrameLocks noGrp="1"/>
          </p:cNvGraphicFramePr>
          <p:nvPr>
            <p:ph idx="1"/>
            <p:extLst>
              <p:ext uri="{D42A27DB-BD31-4B8C-83A1-F6EECF244321}">
                <p14:modId xmlns:p14="http://schemas.microsoft.com/office/powerpoint/2010/main" val="4253163212"/>
              </p:ext>
            </p:extLst>
          </p:nvPr>
        </p:nvGraphicFramePr>
        <p:xfrm>
          <a:off x="323528" y="548680"/>
          <a:ext cx="8424936" cy="5793507"/>
        </p:xfrm>
        <a:graphic>
          <a:graphicData uri="http://schemas.openxmlformats.org/drawingml/2006/table">
            <a:tbl>
              <a:tblPr firstRow="1" firstCol="1" bandRow="1">
                <a:tableStyleId>{5C22544A-7EE6-4342-B048-85BDC9FD1C3A}</a:tableStyleId>
              </a:tblPr>
              <a:tblGrid>
                <a:gridCol w="1368106">
                  <a:extLst>
                    <a:ext uri="{9D8B030D-6E8A-4147-A177-3AD203B41FA5}">
                      <a16:colId xmlns:a16="http://schemas.microsoft.com/office/drawing/2014/main" val="20000"/>
                    </a:ext>
                  </a:extLst>
                </a:gridCol>
                <a:gridCol w="1554170">
                  <a:extLst>
                    <a:ext uri="{9D8B030D-6E8A-4147-A177-3AD203B41FA5}">
                      <a16:colId xmlns:a16="http://schemas.microsoft.com/office/drawing/2014/main" val="20001"/>
                    </a:ext>
                  </a:extLst>
                </a:gridCol>
                <a:gridCol w="1847491">
                  <a:extLst>
                    <a:ext uri="{9D8B030D-6E8A-4147-A177-3AD203B41FA5}">
                      <a16:colId xmlns:a16="http://schemas.microsoft.com/office/drawing/2014/main" val="20002"/>
                    </a:ext>
                  </a:extLst>
                </a:gridCol>
                <a:gridCol w="1847491">
                  <a:extLst>
                    <a:ext uri="{9D8B030D-6E8A-4147-A177-3AD203B41FA5}">
                      <a16:colId xmlns:a16="http://schemas.microsoft.com/office/drawing/2014/main" val="20003"/>
                    </a:ext>
                  </a:extLst>
                </a:gridCol>
                <a:gridCol w="1807678">
                  <a:extLst>
                    <a:ext uri="{9D8B030D-6E8A-4147-A177-3AD203B41FA5}">
                      <a16:colId xmlns:a16="http://schemas.microsoft.com/office/drawing/2014/main" val="20004"/>
                    </a:ext>
                  </a:extLst>
                </a:gridCol>
              </a:tblGrid>
              <a:tr h="475766">
                <a:tc gridSpan="5">
                  <a:txBody>
                    <a:bodyPr/>
                    <a:lstStyle/>
                    <a:p>
                      <a:pPr indent="450215" algn="just">
                        <a:lnSpc>
                          <a:spcPct val="150000"/>
                        </a:lnSpc>
                        <a:spcAft>
                          <a:spcPts val="0"/>
                        </a:spcAft>
                        <a:tabLst>
                          <a:tab pos="808355" algn="l"/>
                        </a:tabLst>
                      </a:pPr>
                      <a:r>
                        <a:rPr lang="ru-RU" sz="1100" dirty="0">
                          <a:effectLst/>
                        </a:rPr>
                        <a:t> Основные характеристики современных ЭОП II+</a:t>
                      </a:r>
                      <a:endParaRPr lang="ru-RU" sz="1300" dirty="0">
                        <a:effectLst/>
                        <a:latin typeface="Times New Roman"/>
                        <a:ea typeface="Calibri"/>
                      </a:endParaRPr>
                    </a:p>
                  </a:txBody>
                  <a:tcPr marL="0" marR="0" marT="172619" marB="34645" anchor="ctr"/>
                </a:tc>
                <a:tc hMerge="1">
                  <a:txBody>
                    <a:bodyPr/>
                    <a:lstStyle/>
                    <a:p>
                      <a:endParaRPr lang="ru-RU"/>
                    </a:p>
                  </a:txBody>
                  <a:tcPr/>
                </a:tc>
                <a:tc hMerge="1">
                  <a:txBody>
                    <a:bodyPr/>
                    <a:lstStyle/>
                    <a:p>
                      <a:endParaRPr lang="ru-RU"/>
                    </a:p>
                  </a:txBody>
                  <a:tcPr/>
                </a:tc>
                <a:tc hMerge="1">
                  <a:txBody>
                    <a:bodyPr/>
                    <a:lstStyle/>
                    <a:p>
                      <a:endParaRPr lang="ru-RU"/>
                    </a:p>
                  </a:txBody>
                  <a:tcPr/>
                </a:tc>
                <a:tc hMerge="1">
                  <a:txBody>
                    <a:bodyPr/>
                    <a:lstStyle/>
                    <a:p>
                      <a:endParaRPr lang="ru-RU"/>
                    </a:p>
                  </a:txBody>
                  <a:tcPr/>
                </a:tc>
                <a:extLst>
                  <a:ext uri="{0D108BD9-81ED-4DB2-BD59-A6C34878D82A}">
                    <a16:rowId xmlns:a16="http://schemas.microsoft.com/office/drawing/2014/main" val="10000"/>
                  </a:ext>
                </a:extLst>
              </a:tr>
              <a:tr h="1063549">
                <a:tc>
                  <a:txBody>
                    <a:bodyPr/>
                    <a:lstStyle/>
                    <a:p>
                      <a:pPr indent="450215" algn="l">
                        <a:lnSpc>
                          <a:spcPct val="150000"/>
                        </a:lnSpc>
                        <a:spcAft>
                          <a:spcPts val="0"/>
                        </a:spcAft>
                      </a:pPr>
                      <a:r>
                        <a:rPr lang="ru-RU" sz="1100" dirty="0">
                          <a:effectLst/>
                        </a:rPr>
                        <a:t>Производитель</a:t>
                      </a:r>
                      <a:endParaRPr lang="ru-RU" sz="1300" dirty="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Модель</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Спектральная чувствительность на длине волны 850 нм, мА/Вт</a:t>
                      </a:r>
                      <a:endParaRPr lang="ru-RU" sz="1300">
                        <a:effectLst/>
                        <a:latin typeface="Times New Roman"/>
                        <a:ea typeface="Calibri"/>
                      </a:endParaRPr>
                    </a:p>
                  </a:txBody>
                  <a:tcPr marL="0" marR="0" marT="0" marB="0"/>
                </a:tc>
                <a:tc>
                  <a:txBody>
                    <a:bodyPr/>
                    <a:lstStyle/>
                    <a:p>
                      <a:pPr indent="450215" algn="ctr">
                        <a:lnSpc>
                          <a:spcPct val="150000"/>
                        </a:lnSpc>
                        <a:spcAft>
                          <a:spcPts val="0"/>
                        </a:spcAft>
                      </a:pPr>
                      <a:r>
                        <a:rPr lang="ru-RU" sz="1100">
                          <a:effectLst/>
                        </a:rPr>
                        <a:t>Интегральная чувствительность,</a:t>
                      </a:r>
                      <a:endParaRPr lang="ru-RU" sz="1300">
                        <a:effectLst/>
                      </a:endParaRPr>
                    </a:p>
                    <a:p>
                      <a:pPr indent="450215" algn="ctr">
                        <a:lnSpc>
                          <a:spcPct val="150000"/>
                        </a:lnSpc>
                        <a:spcAft>
                          <a:spcPts val="0"/>
                        </a:spcAft>
                      </a:pPr>
                      <a:r>
                        <a:rPr lang="ru-RU" sz="1100">
                          <a:effectLst/>
                        </a:rPr>
                        <a:t>мкА/лм</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Сигнал/шум, не менее, отн.ед.</a:t>
                      </a:r>
                      <a:endParaRPr lang="ru-RU" sz="1300">
                        <a:effectLst/>
                        <a:latin typeface="Times New Roman"/>
                        <a:ea typeface="Calibri"/>
                      </a:endParaRPr>
                    </a:p>
                  </a:txBody>
                  <a:tcPr marL="0" marR="0" marT="0" marB="0" anchor="ctr"/>
                </a:tc>
                <a:extLst>
                  <a:ext uri="{0D108BD9-81ED-4DB2-BD59-A6C34878D82A}">
                    <a16:rowId xmlns:a16="http://schemas.microsoft.com/office/drawing/2014/main" val="10001"/>
                  </a:ext>
                </a:extLst>
              </a:tr>
              <a:tr h="265887">
                <a:tc rowSpan="3">
                  <a:txBody>
                    <a:bodyPr/>
                    <a:lstStyle/>
                    <a:p>
                      <a:pPr indent="450215" algn="l">
                        <a:lnSpc>
                          <a:spcPct val="150000"/>
                        </a:lnSpc>
                        <a:spcAft>
                          <a:spcPts val="0"/>
                        </a:spcAft>
                      </a:pPr>
                      <a:r>
                        <a:rPr lang="ru-RU" sz="1100" dirty="0">
                          <a:effectLst/>
                        </a:rPr>
                        <a:t>ЗАО «Экран —  оптические системы»</a:t>
                      </a:r>
                      <a:endParaRPr lang="ru-RU" sz="1300" dirty="0">
                        <a:effectLst/>
                        <a:latin typeface="Times New Roman"/>
                        <a:ea typeface="Calibri"/>
                      </a:endParaRPr>
                    </a:p>
                  </a:txBody>
                  <a:tcPr marL="0" marR="0" marT="0" marB="0" anchor="ctr"/>
                </a:tc>
                <a:tc>
                  <a:txBody>
                    <a:bodyPr/>
                    <a:lstStyle/>
                    <a:p>
                      <a:pPr indent="450215" algn="just">
                        <a:lnSpc>
                          <a:spcPct val="150000"/>
                        </a:lnSpc>
                        <a:spcAft>
                          <a:spcPts val="0"/>
                        </a:spcAft>
                      </a:pPr>
                      <a:r>
                        <a:rPr lang="ru-RU" sz="1100">
                          <a:effectLst/>
                        </a:rPr>
                        <a:t>ЭМП 6Г-1</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45</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dirty="0">
                          <a:effectLst/>
                        </a:rPr>
                        <a:t>600</a:t>
                      </a:r>
                      <a:endParaRPr lang="ru-RU" sz="1300" dirty="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18</a:t>
                      </a:r>
                      <a:endParaRPr lang="ru-RU" sz="1300">
                        <a:effectLst/>
                        <a:latin typeface="Times New Roman"/>
                        <a:ea typeface="Calibri"/>
                      </a:endParaRPr>
                    </a:p>
                  </a:txBody>
                  <a:tcPr marL="0" marR="0" marT="0" marB="0" anchor="ctr"/>
                </a:tc>
                <a:extLst>
                  <a:ext uri="{0D108BD9-81ED-4DB2-BD59-A6C34878D82A}">
                    <a16:rowId xmlns:a16="http://schemas.microsoft.com/office/drawing/2014/main" val="10002"/>
                  </a:ext>
                </a:extLst>
              </a:tr>
              <a:tr h="265887">
                <a:tc vMerge="1">
                  <a:txBody>
                    <a:bodyPr/>
                    <a:lstStyle/>
                    <a:p>
                      <a:endParaRPr lang="ru-RU"/>
                    </a:p>
                  </a:txBody>
                  <a:tcPr/>
                </a:tc>
                <a:tc>
                  <a:txBody>
                    <a:bodyPr/>
                    <a:lstStyle/>
                    <a:p>
                      <a:pPr indent="450215" algn="just">
                        <a:lnSpc>
                          <a:spcPct val="150000"/>
                        </a:lnSpc>
                        <a:spcAft>
                          <a:spcPts val="0"/>
                        </a:spcAft>
                      </a:pPr>
                      <a:r>
                        <a:rPr lang="ru-RU" sz="1100">
                          <a:effectLst/>
                        </a:rPr>
                        <a:t>ЭМП 6Г-Д</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30</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500</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19</a:t>
                      </a:r>
                      <a:endParaRPr lang="ru-RU" sz="1300">
                        <a:effectLst/>
                        <a:latin typeface="Times New Roman"/>
                        <a:ea typeface="Calibri"/>
                      </a:endParaRPr>
                    </a:p>
                  </a:txBody>
                  <a:tcPr marL="0" marR="0" marT="0" marB="0" anchor="ctr"/>
                </a:tc>
                <a:extLst>
                  <a:ext uri="{0D108BD9-81ED-4DB2-BD59-A6C34878D82A}">
                    <a16:rowId xmlns:a16="http://schemas.microsoft.com/office/drawing/2014/main" val="10003"/>
                  </a:ext>
                </a:extLst>
              </a:tr>
              <a:tr h="531774">
                <a:tc vMerge="1">
                  <a:txBody>
                    <a:bodyPr/>
                    <a:lstStyle/>
                    <a:p>
                      <a:endParaRPr lang="ru-RU"/>
                    </a:p>
                  </a:txBody>
                  <a:tcPr/>
                </a:tc>
                <a:tc>
                  <a:txBody>
                    <a:bodyPr/>
                    <a:lstStyle/>
                    <a:p>
                      <a:pPr indent="450215" algn="just">
                        <a:lnSpc>
                          <a:spcPct val="150000"/>
                        </a:lnSpc>
                        <a:spcAft>
                          <a:spcPts val="0"/>
                        </a:spcAft>
                      </a:pPr>
                      <a:r>
                        <a:rPr lang="ru-RU" sz="1100">
                          <a:effectLst/>
                        </a:rPr>
                        <a:t>ЭПМ66Г-2-СК</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40</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540</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20</a:t>
                      </a:r>
                      <a:endParaRPr lang="ru-RU" sz="1300">
                        <a:effectLst/>
                        <a:latin typeface="Times New Roman"/>
                        <a:ea typeface="Calibri"/>
                      </a:endParaRPr>
                    </a:p>
                  </a:txBody>
                  <a:tcPr marL="0" marR="0" marT="0" marB="0" anchor="ctr"/>
                </a:tc>
                <a:extLst>
                  <a:ext uri="{0D108BD9-81ED-4DB2-BD59-A6C34878D82A}">
                    <a16:rowId xmlns:a16="http://schemas.microsoft.com/office/drawing/2014/main" val="10004"/>
                  </a:ext>
                </a:extLst>
              </a:tr>
              <a:tr h="531774">
                <a:tc rowSpan="2">
                  <a:txBody>
                    <a:bodyPr/>
                    <a:lstStyle/>
                    <a:p>
                      <a:pPr indent="450215" algn="just">
                        <a:lnSpc>
                          <a:spcPct val="150000"/>
                        </a:lnSpc>
                        <a:spcAft>
                          <a:spcPts val="0"/>
                        </a:spcAft>
                      </a:pPr>
                      <a:r>
                        <a:rPr lang="ru-RU" sz="1100" dirty="0">
                          <a:effectLst/>
                        </a:rPr>
                        <a:t>ЗАО «Экран ФЭП»</a:t>
                      </a:r>
                      <a:endParaRPr lang="ru-RU" sz="1300" dirty="0">
                        <a:effectLst/>
                        <a:latin typeface="Times New Roman"/>
                        <a:ea typeface="Calibri"/>
                      </a:endParaRPr>
                    </a:p>
                  </a:txBody>
                  <a:tcPr marL="0" marR="0" marT="0" marB="0" anchor="ctr"/>
                </a:tc>
                <a:tc>
                  <a:txBody>
                    <a:bodyPr/>
                    <a:lstStyle/>
                    <a:p>
                      <a:pPr indent="450215" algn="just">
                        <a:lnSpc>
                          <a:spcPct val="150000"/>
                        </a:lnSpc>
                        <a:spcAft>
                          <a:spcPts val="0"/>
                        </a:spcAft>
                      </a:pPr>
                      <a:r>
                        <a:rPr lang="ru-RU" sz="1100">
                          <a:effectLst/>
                        </a:rPr>
                        <a:t>ЭМП 215Г-00-11А</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40</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500</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dirty="0">
                          <a:effectLst/>
                        </a:rPr>
                        <a:t>20</a:t>
                      </a:r>
                      <a:endParaRPr lang="ru-RU" sz="1300" dirty="0">
                        <a:effectLst/>
                        <a:latin typeface="Times New Roman"/>
                        <a:ea typeface="Calibri"/>
                      </a:endParaRPr>
                    </a:p>
                  </a:txBody>
                  <a:tcPr marL="0" marR="0" marT="0" marB="0" anchor="ctr"/>
                </a:tc>
                <a:extLst>
                  <a:ext uri="{0D108BD9-81ED-4DB2-BD59-A6C34878D82A}">
                    <a16:rowId xmlns:a16="http://schemas.microsoft.com/office/drawing/2014/main" val="10005"/>
                  </a:ext>
                </a:extLst>
              </a:tr>
              <a:tr h="531774">
                <a:tc vMerge="1">
                  <a:txBody>
                    <a:bodyPr/>
                    <a:lstStyle/>
                    <a:p>
                      <a:endParaRPr lang="ru-RU"/>
                    </a:p>
                  </a:txBody>
                  <a:tcPr/>
                </a:tc>
                <a:tc>
                  <a:txBody>
                    <a:bodyPr/>
                    <a:lstStyle/>
                    <a:p>
                      <a:pPr indent="450215" algn="just">
                        <a:lnSpc>
                          <a:spcPct val="150000"/>
                        </a:lnSpc>
                        <a:spcAft>
                          <a:spcPts val="0"/>
                        </a:spcAft>
                      </a:pPr>
                      <a:r>
                        <a:rPr lang="ru-RU" sz="1100">
                          <a:effectLst/>
                        </a:rPr>
                        <a:t>ЭМП 215Г-00-11Б</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18</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355</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en-US" sz="1100" dirty="0">
                          <a:effectLst/>
                        </a:rPr>
                        <a:t>2</a:t>
                      </a:r>
                      <a:r>
                        <a:rPr lang="ru-RU" sz="1100" dirty="0">
                          <a:effectLst/>
                        </a:rPr>
                        <a:t>0</a:t>
                      </a:r>
                      <a:endParaRPr lang="ru-RU" sz="1300" dirty="0">
                        <a:effectLst/>
                        <a:latin typeface="Times New Roman"/>
                        <a:ea typeface="Calibri"/>
                      </a:endParaRPr>
                    </a:p>
                  </a:txBody>
                  <a:tcPr marL="0" marR="0" marT="0" marB="0" anchor="ctr"/>
                </a:tc>
                <a:extLst>
                  <a:ext uri="{0D108BD9-81ED-4DB2-BD59-A6C34878D82A}">
                    <a16:rowId xmlns:a16="http://schemas.microsoft.com/office/drawing/2014/main" val="10006"/>
                  </a:ext>
                </a:extLst>
              </a:tr>
              <a:tr h="265887">
                <a:tc rowSpan="3">
                  <a:txBody>
                    <a:bodyPr/>
                    <a:lstStyle/>
                    <a:p>
                      <a:pPr indent="450215" algn="just">
                        <a:lnSpc>
                          <a:spcPct val="150000"/>
                        </a:lnSpc>
                        <a:spcAft>
                          <a:spcPts val="0"/>
                        </a:spcAft>
                      </a:pPr>
                      <a:r>
                        <a:rPr lang="ru-RU" sz="1100">
                          <a:effectLst/>
                        </a:rPr>
                        <a:t>ОАО «Катод»</a:t>
                      </a:r>
                      <a:endParaRPr lang="ru-RU" sz="1300">
                        <a:effectLst/>
                        <a:latin typeface="Times New Roman"/>
                        <a:ea typeface="Calibri"/>
                      </a:endParaRPr>
                    </a:p>
                  </a:txBody>
                  <a:tcPr marL="0" marR="0" marT="0" marB="0" anchor="ctr"/>
                </a:tc>
                <a:tc>
                  <a:txBody>
                    <a:bodyPr/>
                    <a:lstStyle/>
                    <a:p>
                      <a:pPr indent="450215" algn="just">
                        <a:lnSpc>
                          <a:spcPct val="150000"/>
                        </a:lnSpc>
                        <a:spcAft>
                          <a:spcPts val="0"/>
                        </a:spcAft>
                      </a:pPr>
                      <a:r>
                        <a:rPr lang="ru-RU" sz="1100">
                          <a:effectLst/>
                        </a:rPr>
                        <a:t>ЭМП 44Г-С</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50</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dirty="0">
                          <a:effectLst/>
                        </a:rPr>
                        <a:t>700</a:t>
                      </a:r>
                      <a:endParaRPr lang="ru-RU" sz="1300" dirty="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21</a:t>
                      </a:r>
                      <a:endParaRPr lang="ru-RU" sz="1300">
                        <a:effectLst/>
                        <a:latin typeface="Times New Roman"/>
                        <a:ea typeface="Calibri"/>
                      </a:endParaRPr>
                    </a:p>
                  </a:txBody>
                  <a:tcPr marL="0" marR="0" marT="0" marB="0" anchor="ctr"/>
                </a:tc>
                <a:extLst>
                  <a:ext uri="{0D108BD9-81ED-4DB2-BD59-A6C34878D82A}">
                    <a16:rowId xmlns:a16="http://schemas.microsoft.com/office/drawing/2014/main" val="10007"/>
                  </a:ext>
                </a:extLst>
              </a:tr>
              <a:tr h="265887">
                <a:tc vMerge="1">
                  <a:txBody>
                    <a:bodyPr/>
                    <a:lstStyle/>
                    <a:p>
                      <a:endParaRPr lang="ru-RU"/>
                    </a:p>
                  </a:txBody>
                  <a:tcPr/>
                </a:tc>
                <a:tc>
                  <a:txBody>
                    <a:bodyPr/>
                    <a:lstStyle/>
                    <a:p>
                      <a:pPr indent="450215" algn="just">
                        <a:lnSpc>
                          <a:spcPct val="150000"/>
                        </a:lnSpc>
                        <a:spcAft>
                          <a:spcPts val="0"/>
                        </a:spcAft>
                      </a:pPr>
                      <a:r>
                        <a:rPr lang="ru-RU" sz="1100">
                          <a:effectLst/>
                        </a:rPr>
                        <a:t>ЭМП 44Г-Б</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35</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dirty="0">
                          <a:effectLst/>
                        </a:rPr>
                        <a:t>500</a:t>
                      </a:r>
                      <a:endParaRPr lang="ru-RU" sz="1300" dirty="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18</a:t>
                      </a:r>
                      <a:endParaRPr lang="ru-RU" sz="1300">
                        <a:effectLst/>
                        <a:latin typeface="Times New Roman"/>
                        <a:ea typeface="Calibri"/>
                      </a:endParaRPr>
                    </a:p>
                  </a:txBody>
                  <a:tcPr marL="0" marR="0" marT="0" marB="0" anchor="ctr"/>
                </a:tc>
                <a:extLst>
                  <a:ext uri="{0D108BD9-81ED-4DB2-BD59-A6C34878D82A}">
                    <a16:rowId xmlns:a16="http://schemas.microsoft.com/office/drawing/2014/main" val="10008"/>
                  </a:ext>
                </a:extLst>
              </a:tr>
              <a:tr h="531774">
                <a:tc vMerge="1">
                  <a:txBody>
                    <a:bodyPr/>
                    <a:lstStyle/>
                    <a:p>
                      <a:endParaRPr lang="ru-RU"/>
                    </a:p>
                  </a:txBody>
                  <a:tcPr/>
                </a:tc>
                <a:tc>
                  <a:txBody>
                    <a:bodyPr/>
                    <a:lstStyle/>
                    <a:p>
                      <a:pPr indent="450215" algn="just">
                        <a:lnSpc>
                          <a:spcPct val="150000"/>
                        </a:lnSpc>
                        <a:spcAft>
                          <a:spcPts val="0"/>
                        </a:spcAft>
                      </a:pPr>
                      <a:r>
                        <a:rPr lang="ru-RU" sz="1100">
                          <a:effectLst/>
                        </a:rPr>
                        <a:t>ЭПМ 105Г-00-22 А</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45</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550</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19</a:t>
                      </a:r>
                      <a:endParaRPr lang="ru-RU" sz="1300">
                        <a:effectLst/>
                        <a:latin typeface="Times New Roman"/>
                        <a:ea typeface="Calibri"/>
                      </a:endParaRPr>
                    </a:p>
                  </a:txBody>
                  <a:tcPr marL="0" marR="0" marT="0" marB="0" anchor="ctr"/>
                </a:tc>
                <a:extLst>
                  <a:ext uri="{0D108BD9-81ED-4DB2-BD59-A6C34878D82A}">
                    <a16:rowId xmlns:a16="http://schemas.microsoft.com/office/drawing/2014/main" val="10009"/>
                  </a:ext>
                </a:extLst>
              </a:tr>
              <a:tr h="265887">
                <a:tc rowSpan="2">
                  <a:txBody>
                    <a:bodyPr/>
                    <a:lstStyle/>
                    <a:p>
                      <a:pPr indent="450215" algn="just">
                        <a:lnSpc>
                          <a:spcPct val="150000"/>
                        </a:lnSpc>
                        <a:spcAft>
                          <a:spcPts val="0"/>
                        </a:spcAft>
                      </a:pPr>
                      <a:r>
                        <a:rPr lang="ru-RU" sz="1100">
                          <a:effectLst/>
                        </a:rPr>
                        <a:t>«Photonis</a:t>
                      </a:r>
                      <a:r>
                        <a:rPr lang="en-US" sz="1100">
                          <a:effectLst/>
                        </a:rPr>
                        <a:t>-Dep</a:t>
                      </a:r>
                      <a:r>
                        <a:rPr lang="ru-RU" sz="1100">
                          <a:effectLst/>
                        </a:rPr>
                        <a:t>»</a:t>
                      </a:r>
                      <a:endParaRPr lang="ru-RU" sz="1300">
                        <a:effectLst/>
                        <a:latin typeface="Times New Roman"/>
                        <a:ea typeface="Calibri"/>
                      </a:endParaRPr>
                    </a:p>
                  </a:txBody>
                  <a:tcPr marL="0" marR="0" marT="0" marB="0" anchor="ctr"/>
                </a:tc>
                <a:tc>
                  <a:txBody>
                    <a:bodyPr/>
                    <a:lstStyle/>
                    <a:p>
                      <a:pPr indent="450215" algn="just">
                        <a:lnSpc>
                          <a:spcPct val="150000"/>
                        </a:lnSpc>
                        <a:spcAft>
                          <a:spcPts val="0"/>
                        </a:spcAft>
                      </a:pPr>
                      <a:r>
                        <a:rPr lang="ru-RU" sz="1100">
                          <a:effectLst/>
                        </a:rPr>
                        <a:t>SuperGen</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33…45</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500…600</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dirty="0">
                          <a:effectLst/>
                        </a:rPr>
                        <a:t>24</a:t>
                      </a:r>
                      <a:endParaRPr lang="ru-RU" sz="1300" dirty="0">
                        <a:effectLst/>
                        <a:latin typeface="Times New Roman"/>
                        <a:ea typeface="Calibri"/>
                      </a:endParaRPr>
                    </a:p>
                  </a:txBody>
                  <a:tcPr marL="0" marR="0" marT="0" marB="0" anchor="ctr"/>
                </a:tc>
                <a:extLst>
                  <a:ext uri="{0D108BD9-81ED-4DB2-BD59-A6C34878D82A}">
                    <a16:rowId xmlns:a16="http://schemas.microsoft.com/office/drawing/2014/main" val="10010"/>
                  </a:ext>
                </a:extLst>
              </a:tr>
              <a:tr h="265887">
                <a:tc vMerge="1">
                  <a:txBody>
                    <a:bodyPr/>
                    <a:lstStyle/>
                    <a:p>
                      <a:endParaRPr lang="ru-RU"/>
                    </a:p>
                  </a:txBody>
                  <a:tcPr/>
                </a:tc>
                <a:tc>
                  <a:txBody>
                    <a:bodyPr/>
                    <a:lstStyle/>
                    <a:p>
                      <a:pPr indent="450215" algn="just">
                        <a:lnSpc>
                          <a:spcPct val="150000"/>
                        </a:lnSpc>
                        <a:spcAft>
                          <a:spcPts val="0"/>
                        </a:spcAft>
                      </a:pPr>
                      <a:r>
                        <a:rPr lang="en-US" sz="1100">
                          <a:effectLst/>
                        </a:rPr>
                        <a:t>XR-5</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en-US" sz="1100">
                          <a:effectLst/>
                        </a:rPr>
                        <a:t>65</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en-US" sz="1100">
                          <a:effectLst/>
                        </a:rPr>
                        <a:t>800</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en-US" sz="1100" dirty="0">
                          <a:effectLst/>
                        </a:rPr>
                        <a:t>—</a:t>
                      </a:r>
                      <a:endParaRPr lang="ru-RU" sz="1300" dirty="0">
                        <a:effectLst/>
                        <a:latin typeface="Times New Roman"/>
                        <a:ea typeface="Calibri"/>
                      </a:endParaRPr>
                    </a:p>
                  </a:txBody>
                  <a:tcPr marL="0" marR="0" marT="0" marB="0" anchor="ctr"/>
                </a:tc>
                <a:extLst>
                  <a:ext uri="{0D108BD9-81ED-4DB2-BD59-A6C34878D82A}">
                    <a16:rowId xmlns:a16="http://schemas.microsoft.com/office/drawing/2014/main" val="10011"/>
                  </a:ext>
                </a:extLst>
              </a:tr>
              <a:tr h="265887">
                <a:tc rowSpan="2">
                  <a:txBody>
                    <a:bodyPr/>
                    <a:lstStyle/>
                    <a:p>
                      <a:pPr indent="450215" algn="just">
                        <a:lnSpc>
                          <a:spcPct val="150000"/>
                        </a:lnSpc>
                        <a:spcAft>
                          <a:spcPts val="0"/>
                        </a:spcAft>
                      </a:pPr>
                      <a:r>
                        <a:rPr lang="ru-RU" sz="1100">
                          <a:effectLst/>
                        </a:rPr>
                        <a:t>«</a:t>
                      </a:r>
                      <a:r>
                        <a:rPr lang="en-US" sz="1100">
                          <a:effectLst/>
                        </a:rPr>
                        <a:t>Hamamatsu</a:t>
                      </a:r>
                      <a:r>
                        <a:rPr lang="ru-RU" sz="1100">
                          <a:effectLst/>
                        </a:rPr>
                        <a:t>»</a:t>
                      </a:r>
                      <a:endParaRPr lang="ru-RU" sz="1300">
                        <a:effectLst/>
                        <a:latin typeface="Times New Roman"/>
                        <a:ea typeface="Calibri"/>
                      </a:endParaRPr>
                    </a:p>
                  </a:txBody>
                  <a:tcPr marL="0" marR="0" marT="0" marB="0" anchor="ctr"/>
                </a:tc>
                <a:tc>
                  <a:txBody>
                    <a:bodyPr/>
                    <a:lstStyle/>
                    <a:p>
                      <a:pPr indent="450215" algn="just">
                        <a:lnSpc>
                          <a:spcPct val="150000"/>
                        </a:lnSpc>
                        <a:spcAft>
                          <a:spcPts val="0"/>
                        </a:spcAft>
                      </a:pPr>
                      <a:r>
                        <a:rPr lang="en-US" sz="1100">
                          <a:effectLst/>
                        </a:rPr>
                        <a:t>V6886U</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62</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280</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a:t>
                      </a:r>
                      <a:endParaRPr lang="ru-RU" sz="1300">
                        <a:effectLst/>
                        <a:latin typeface="Times New Roman"/>
                        <a:ea typeface="Calibri"/>
                      </a:endParaRPr>
                    </a:p>
                  </a:txBody>
                  <a:tcPr marL="0" marR="0" marT="0" marB="0" anchor="ctr"/>
                </a:tc>
                <a:extLst>
                  <a:ext uri="{0D108BD9-81ED-4DB2-BD59-A6C34878D82A}">
                    <a16:rowId xmlns:a16="http://schemas.microsoft.com/office/drawing/2014/main" val="10012"/>
                  </a:ext>
                </a:extLst>
              </a:tr>
              <a:tr h="265887">
                <a:tc vMerge="1">
                  <a:txBody>
                    <a:bodyPr/>
                    <a:lstStyle/>
                    <a:p>
                      <a:endParaRPr lang="ru-RU"/>
                    </a:p>
                  </a:txBody>
                  <a:tcPr/>
                </a:tc>
                <a:tc>
                  <a:txBody>
                    <a:bodyPr/>
                    <a:lstStyle/>
                    <a:p>
                      <a:pPr indent="450215" algn="just">
                        <a:lnSpc>
                          <a:spcPct val="150000"/>
                        </a:lnSpc>
                        <a:spcAft>
                          <a:spcPts val="0"/>
                        </a:spcAft>
                      </a:pPr>
                      <a:r>
                        <a:rPr lang="en-US" sz="1100">
                          <a:effectLst/>
                        </a:rPr>
                        <a:t>V6886U-01</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45</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a:effectLst/>
                        </a:rPr>
                        <a:t>550</a:t>
                      </a:r>
                      <a:endParaRPr lang="ru-RU" sz="1300">
                        <a:effectLst/>
                        <a:latin typeface="Times New Roman"/>
                        <a:ea typeface="Calibri"/>
                      </a:endParaRPr>
                    </a:p>
                  </a:txBody>
                  <a:tcPr marL="0" marR="0" marT="0" marB="0" anchor="ctr"/>
                </a:tc>
                <a:tc>
                  <a:txBody>
                    <a:bodyPr/>
                    <a:lstStyle/>
                    <a:p>
                      <a:pPr indent="450215" algn="ctr">
                        <a:lnSpc>
                          <a:spcPct val="150000"/>
                        </a:lnSpc>
                        <a:spcAft>
                          <a:spcPts val="0"/>
                        </a:spcAft>
                      </a:pPr>
                      <a:r>
                        <a:rPr lang="ru-RU" sz="1100" dirty="0">
                          <a:effectLst/>
                        </a:rPr>
                        <a:t>—</a:t>
                      </a:r>
                      <a:endParaRPr lang="ru-RU" sz="1300" dirty="0">
                        <a:effectLst/>
                        <a:latin typeface="Times New Roman"/>
                        <a:ea typeface="Calibri"/>
                      </a:endParaRPr>
                    </a:p>
                  </a:txBody>
                  <a:tcPr marL="0" marR="0" marT="0" marB="0" anchor="ctr"/>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23427559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11560" y="188640"/>
            <a:ext cx="8229600" cy="634082"/>
          </a:xfrm>
        </p:spPr>
        <p:txBody>
          <a:bodyPr>
            <a:normAutofit/>
          </a:bodyPr>
          <a:lstStyle/>
          <a:p>
            <a:r>
              <a:rPr lang="ru-RU" sz="2700" b="1" i="1" dirty="0"/>
              <a:t>Электрические источники питания ЭОП</a:t>
            </a:r>
            <a:endParaRPr lang="ru-RU" sz="2700" dirty="0"/>
          </a:p>
        </p:txBody>
      </p:sp>
      <p:sp>
        <p:nvSpPr>
          <p:cNvPr id="3" name="Объект 2"/>
          <p:cNvSpPr>
            <a:spLocks noGrp="1"/>
          </p:cNvSpPr>
          <p:nvPr>
            <p:ph idx="1"/>
          </p:nvPr>
        </p:nvSpPr>
        <p:spPr>
          <a:xfrm>
            <a:off x="467544" y="908720"/>
            <a:ext cx="8229600" cy="5760640"/>
          </a:xfrm>
        </p:spPr>
        <p:txBody>
          <a:bodyPr>
            <a:normAutofit fontScale="25000" lnSpcReduction="20000"/>
          </a:bodyPr>
          <a:lstStyle/>
          <a:p>
            <a:r>
              <a:rPr lang="ru-RU" sz="4400" b="1" dirty="0">
                <a:latin typeface="Times New Roman" pitchFamily="18" charset="0"/>
                <a:cs typeface="Times New Roman" pitchFamily="18" charset="0"/>
              </a:rPr>
              <a:t>Для питания ЭОП требуется высокое напряжение порядка 5...45 </a:t>
            </a:r>
            <a:r>
              <a:rPr lang="ru-RU" sz="4400" b="1" dirty="0" err="1">
                <a:latin typeface="Times New Roman" pitchFamily="18" charset="0"/>
                <a:cs typeface="Times New Roman" pitchFamily="18" charset="0"/>
              </a:rPr>
              <a:t>кВ</a:t>
            </a:r>
            <a:r>
              <a:rPr lang="ru-RU" sz="4400" b="1" dirty="0">
                <a:latin typeface="Times New Roman" pitchFamily="18" charset="0"/>
                <a:cs typeface="Times New Roman" pitchFamily="18" charset="0"/>
              </a:rPr>
              <a:t> (в зависимости от числа камер усиления). В качестве блоков питания переносной аппаратуры возможно использование лишь низковольтных источников постоянного тока, например аккумуляторов или сухих батарей напряжением 2...26 В, Эксплуатационные параметры блока питания зависят также от условий применения прибора. Так, в полевых условиях высоковольтный блок должен обеспечить необходимый срок работы прибора без замены источников питания, обладать нужной механической прочностью конструкции и стабильностью работы при изменении температуры в пределах не менее 50 К, иметь минимальные массу и габариты. В низковольтных источниках должны быть предусмотрены их замена в процессе эксплуатации или простой и быстрый цикл перезарядки. </a:t>
            </a:r>
            <a:endParaRPr lang="ru-RU" sz="4400" dirty="0">
              <a:latin typeface="Times New Roman" pitchFamily="18" charset="0"/>
              <a:cs typeface="Times New Roman" pitchFamily="18" charset="0"/>
            </a:endParaRPr>
          </a:p>
          <a:p>
            <a:r>
              <a:rPr lang="ru-RU" sz="4400" b="1" dirty="0">
                <a:latin typeface="Times New Roman" pitchFamily="18" charset="0"/>
                <a:cs typeface="Times New Roman" pitchFamily="18" charset="0"/>
              </a:rPr>
              <a:t>Возможные способы формирования высоких напряжений:</a:t>
            </a:r>
            <a:endParaRPr lang="ru-RU" sz="4400" dirty="0">
              <a:latin typeface="Times New Roman" pitchFamily="18" charset="0"/>
              <a:cs typeface="Times New Roman" pitchFamily="18" charset="0"/>
            </a:endParaRPr>
          </a:p>
          <a:p>
            <a:pPr lvl="0"/>
            <a:r>
              <a:rPr lang="ru-RU" sz="4400" b="1" dirty="0">
                <a:latin typeface="Times New Roman" pitchFamily="18" charset="0"/>
                <a:cs typeface="Times New Roman" pitchFamily="18" charset="0"/>
              </a:rPr>
              <a:t>с помощью трансформаторов; </a:t>
            </a:r>
            <a:endParaRPr lang="ru-RU" sz="4400" dirty="0">
              <a:latin typeface="Times New Roman" pitchFamily="18" charset="0"/>
              <a:cs typeface="Times New Roman" pitchFamily="18" charset="0"/>
            </a:endParaRPr>
          </a:p>
          <a:p>
            <a:pPr lvl="0"/>
            <a:r>
              <a:rPr lang="ru-RU" sz="4400" b="1" dirty="0">
                <a:latin typeface="Times New Roman" pitchFamily="18" charset="0"/>
                <a:cs typeface="Times New Roman" pitchFamily="18" charset="0"/>
              </a:rPr>
              <a:t>путем трансформирования и умножения напряжения; </a:t>
            </a:r>
            <a:endParaRPr lang="ru-RU" sz="4400" dirty="0">
              <a:latin typeface="Times New Roman" pitchFamily="18" charset="0"/>
              <a:cs typeface="Times New Roman" pitchFamily="18" charset="0"/>
            </a:endParaRPr>
          </a:p>
          <a:p>
            <a:pPr lvl="0"/>
            <a:r>
              <a:rPr lang="ru-RU" sz="4400" b="1" dirty="0">
                <a:latin typeface="Times New Roman" pitchFamily="18" charset="0"/>
                <a:cs typeface="Times New Roman" pitchFamily="18" charset="0"/>
              </a:rPr>
              <a:t>путем преобразования постоянного напряжения в переменное с последующим усилением; </a:t>
            </a:r>
            <a:endParaRPr lang="ru-RU" sz="4400" dirty="0">
              <a:latin typeface="Times New Roman" pitchFamily="18" charset="0"/>
              <a:cs typeface="Times New Roman" pitchFamily="18" charset="0"/>
            </a:endParaRPr>
          </a:p>
          <a:p>
            <a:pPr lvl="0"/>
            <a:r>
              <a:rPr lang="ru-RU" sz="4400" b="1" dirty="0">
                <a:latin typeface="Times New Roman" pitchFamily="18" charset="0"/>
                <a:cs typeface="Times New Roman" pitchFamily="18" charset="0"/>
              </a:rPr>
              <a:t>с помощью генераторов высокого напряжения; </a:t>
            </a:r>
            <a:endParaRPr lang="ru-RU" sz="4400" dirty="0">
              <a:latin typeface="Times New Roman" pitchFamily="18" charset="0"/>
              <a:cs typeface="Times New Roman" pitchFamily="18" charset="0"/>
            </a:endParaRPr>
          </a:p>
          <a:p>
            <a:pPr lvl="0"/>
            <a:r>
              <a:rPr lang="ru-RU" sz="4400" b="1" dirty="0">
                <a:latin typeface="Times New Roman" pitchFamily="18" charset="0"/>
                <a:cs typeface="Times New Roman" pitchFamily="18" charset="0"/>
              </a:rPr>
              <a:t>применением атомных источников напряжения.</a:t>
            </a:r>
            <a:endParaRPr lang="ru-RU" sz="4400" dirty="0">
              <a:latin typeface="Times New Roman" pitchFamily="18" charset="0"/>
              <a:cs typeface="Times New Roman" pitchFamily="18" charset="0"/>
            </a:endParaRPr>
          </a:p>
          <a:p>
            <a:r>
              <a:rPr lang="ru-RU" sz="4400" b="1" dirty="0">
                <a:latin typeface="Times New Roman" pitchFamily="18" charset="0"/>
                <a:cs typeface="Times New Roman" pitchFamily="18" charset="0"/>
              </a:rPr>
              <a:t>Обычно используются устройства, выполненные по вариантам 1-3. </a:t>
            </a:r>
            <a:endParaRPr lang="ru-RU" sz="4400" dirty="0">
              <a:latin typeface="Times New Roman" pitchFamily="18" charset="0"/>
              <a:cs typeface="Times New Roman" pitchFamily="18" charset="0"/>
            </a:endParaRPr>
          </a:p>
          <a:p>
            <a:r>
              <a:rPr lang="ru-RU" sz="4400" b="1" dirty="0">
                <a:latin typeface="Times New Roman" pitchFamily="18" charset="0"/>
                <a:cs typeface="Times New Roman" pitchFamily="18" charset="0"/>
              </a:rPr>
              <a:t>Структурная схема </a:t>
            </a:r>
            <a:r>
              <a:rPr lang="ru-RU" sz="4400" b="1" dirty="0">
                <a:highlight>
                  <a:srgbClr val="FFFF00"/>
                </a:highlight>
                <a:latin typeface="Times New Roman" pitchFamily="18" charset="0"/>
                <a:cs typeface="Times New Roman" pitchFamily="18" charset="0"/>
              </a:rPr>
              <a:t>высоковольтного блока питания (ВИП) </a:t>
            </a:r>
            <a:r>
              <a:rPr lang="ru-RU" sz="4400" b="1" dirty="0">
                <a:latin typeface="Times New Roman" pitchFamily="18" charset="0"/>
                <a:cs typeface="Times New Roman" pitchFamily="18" charset="0"/>
              </a:rPr>
              <a:t>показана на рисунке</a:t>
            </a:r>
          </a:p>
          <a:p>
            <a:endParaRPr lang="ru-RU" b="1" dirty="0">
              <a:latin typeface="Times New Roman" pitchFamily="18" charset="0"/>
              <a:cs typeface="Times New Roman" pitchFamily="18" charset="0"/>
            </a:endParaRPr>
          </a:p>
          <a:p>
            <a:endParaRPr lang="ru-RU" b="1" dirty="0">
              <a:latin typeface="Times New Roman" pitchFamily="18" charset="0"/>
              <a:cs typeface="Times New Roman" pitchFamily="18" charset="0"/>
            </a:endParaRPr>
          </a:p>
          <a:p>
            <a:endParaRPr lang="ru-RU" b="1" dirty="0">
              <a:latin typeface="Times New Roman" pitchFamily="18" charset="0"/>
              <a:cs typeface="Times New Roman" pitchFamily="18" charset="0"/>
            </a:endParaRPr>
          </a:p>
          <a:p>
            <a:endParaRPr lang="ru-RU" b="1" dirty="0">
              <a:latin typeface="Times New Roman" pitchFamily="18" charset="0"/>
              <a:cs typeface="Times New Roman" pitchFamily="18" charset="0"/>
            </a:endParaRPr>
          </a:p>
          <a:p>
            <a:endParaRPr lang="ru-RU" b="1" dirty="0">
              <a:latin typeface="Times New Roman" pitchFamily="18" charset="0"/>
              <a:cs typeface="Times New Roman" pitchFamily="18" charset="0"/>
            </a:endParaRPr>
          </a:p>
          <a:p>
            <a:endParaRPr lang="ru-RU" b="1" dirty="0">
              <a:latin typeface="Times New Roman" pitchFamily="18" charset="0"/>
              <a:cs typeface="Times New Roman" pitchFamily="18" charset="0"/>
            </a:endParaRPr>
          </a:p>
          <a:p>
            <a:endParaRPr lang="ru-RU" b="1" dirty="0">
              <a:latin typeface="Times New Roman" pitchFamily="18" charset="0"/>
              <a:cs typeface="Times New Roman" pitchFamily="18" charset="0"/>
            </a:endParaRPr>
          </a:p>
          <a:p>
            <a:r>
              <a:rPr lang="ru-RU" sz="4400" b="1" i="1" dirty="0">
                <a:latin typeface="Times New Roman" pitchFamily="18" charset="0"/>
                <a:cs typeface="Times New Roman" pitchFamily="18" charset="0"/>
              </a:rPr>
              <a:t>Рисунок. </a:t>
            </a:r>
            <a:r>
              <a:rPr lang="ru-RU" sz="4400" b="1" dirty="0">
                <a:latin typeface="Times New Roman" pitchFamily="18" charset="0"/>
                <a:cs typeface="Times New Roman" pitchFamily="18" charset="0"/>
              </a:rPr>
              <a:t>Блок питания состоит из источника 1 постоянного напряжения величиной 2...26 В, преобразователя 2 постоянного напряжения в переменное, повышающего трансформатора 3, высоковольтного выпрямителя 4, удвоителя напряжения 5, делителя напряжения 6; ограничителя тока 7. </a:t>
            </a:r>
            <a:endParaRPr lang="ru-RU" sz="4400" dirty="0">
              <a:latin typeface="Times New Roman" pitchFamily="18" charset="0"/>
              <a:cs typeface="Times New Roman" pitchFamily="18" charset="0"/>
            </a:endParaRPr>
          </a:p>
          <a:p>
            <a:endParaRPr lang="ru-RU" sz="4400" b="1" dirty="0">
              <a:latin typeface="Times New Roman" pitchFamily="18" charset="0"/>
              <a:cs typeface="Times New Roman" pitchFamily="18" charset="0"/>
            </a:endParaRPr>
          </a:p>
          <a:p>
            <a:r>
              <a:rPr lang="ru-RU" sz="4400" b="1" dirty="0">
                <a:latin typeface="Times New Roman" pitchFamily="18" charset="0"/>
                <a:cs typeface="Times New Roman" pitchFamily="18" charset="0"/>
              </a:rPr>
              <a:t>По принципу действия высоковольтный блок является усилителем напряжения. Постоянный ток низкого напряжения от первичного источника 1 поступает на преобразователь 2, создающий на выходе переменный ток. Импульс переменного тока, поданный в первичную обмотку трансформатора 3, возбуждает в нем колебания, которые усиливаются выходной обмоткой. Такой способ позволяет усилить сигнал в 5000 раз, т.е. повышает напряжение с 2 до 10 </a:t>
            </a:r>
            <a:r>
              <a:rPr lang="ru-RU" sz="4400" b="1" dirty="0" err="1">
                <a:latin typeface="Times New Roman" pitchFamily="18" charset="0"/>
                <a:cs typeface="Times New Roman" pitchFamily="18" charset="0"/>
              </a:rPr>
              <a:t>кВ.</a:t>
            </a:r>
            <a:r>
              <a:rPr lang="ru-RU" sz="4400" b="1" dirty="0">
                <a:latin typeface="Times New Roman" pitchFamily="18" charset="0"/>
                <a:cs typeface="Times New Roman" pitchFamily="18" charset="0"/>
              </a:rPr>
              <a:t> Так как для питания ЭОП необходим постоянный ток, после трансформатора включен выпрямитель 4, с выхода которого снимают постоянное напряжение высокого потенциала. Для устранения колебаний тока на выходе ставится блок стабилизации напряжения, выполненный в виде высоковольтного конденсатора большей емкости. Для получения более высокого напряжения, например, в многокамерном ЭОП применяется удвоение напряжения с делителем напряжения. Ограничитель тока 7 служит для предохранения преобразователя от пробоя при сильных засветках фотокатода и резком увеличении тока. В качестве ограничителей используются </a:t>
            </a:r>
            <a:r>
              <a:rPr lang="ru-RU" sz="4400" b="1" dirty="0" err="1">
                <a:latin typeface="Times New Roman" pitchFamily="18" charset="0"/>
                <a:cs typeface="Times New Roman" pitchFamily="18" charset="0"/>
              </a:rPr>
              <a:t>высокоомные</a:t>
            </a:r>
            <a:r>
              <a:rPr lang="ru-RU" sz="4400" b="1" dirty="0">
                <a:latin typeface="Times New Roman" pitchFamily="18" charset="0"/>
                <a:cs typeface="Times New Roman" pitchFamily="18" charset="0"/>
              </a:rPr>
              <a:t> резисторы, а также различные схемы, обеспечивающие обратную связь между яркостью свечения экрана и напряжением питания на ЭОП. Для исключения утечек тока высоковольтную часть блока питания изолируют от низковольтной. </a:t>
            </a:r>
            <a:endParaRPr lang="ru-RU" sz="4400" dirty="0">
              <a:latin typeface="Times New Roman" pitchFamily="18" charset="0"/>
              <a:cs typeface="Times New Roman" pitchFamily="18" charset="0"/>
            </a:endParaRPr>
          </a:p>
        </p:txBody>
      </p:sp>
      <p:pic>
        <p:nvPicPr>
          <p:cNvPr id="5" name="Рисунок 4" descr="C:\Users\Александр\AppData\Local\Temp\Rar$EX01.520\eoe\image\image252.JPG"/>
          <p:cNvPicPr/>
          <p:nvPr/>
        </p:nvPicPr>
        <p:blipFill>
          <a:blip r:embed="rId2">
            <a:extLst>
              <a:ext uri="{28A0092B-C50C-407E-A947-70E740481C1C}">
                <a14:useLocalDpi xmlns:a14="http://schemas.microsoft.com/office/drawing/2010/main" val="0"/>
              </a:ext>
            </a:extLst>
          </a:blip>
          <a:srcRect/>
          <a:stretch>
            <a:fillRect/>
          </a:stretch>
        </p:blipFill>
        <p:spPr bwMode="auto">
          <a:xfrm>
            <a:off x="1717412" y="3429000"/>
            <a:ext cx="6017895" cy="753745"/>
          </a:xfrm>
          <a:prstGeom prst="rect">
            <a:avLst/>
          </a:prstGeom>
          <a:noFill/>
          <a:ln>
            <a:noFill/>
          </a:ln>
        </p:spPr>
      </p:pic>
    </p:spTree>
    <p:extLst>
      <p:ext uri="{BB962C8B-B14F-4D97-AF65-F5344CB8AC3E}">
        <p14:creationId xmlns:p14="http://schemas.microsoft.com/office/powerpoint/2010/main" val="1058583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457200" y="260648"/>
            <a:ext cx="8229600" cy="5865515"/>
          </a:xfrm>
        </p:spPr>
        <p:txBody>
          <a:bodyPr>
            <a:normAutofit fontScale="25000" lnSpcReduction="20000"/>
          </a:bodyPr>
          <a:lstStyle/>
          <a:p>
            <a:r>
              <a:rPr lang="ru-RU" b="1" dirty="0"/>
              <a:t>Электрическая схема ВИП </a:t>
            </a:r>
          </a:p>
          <a:p>
            <a:endParaRPr lang="ru-RU" b="1" dirty="0"/>
          </a:p>
          <a:p>
            <a:endParaRPr lang="ru-RU" b="1" dirty="0"/>
          </a:p>
          <a:p>
            <a:endParaRPr lang="ru-RU" b="1" dirty="0"/>
          </a:p>
          <a:p>
            <a:endParaRPr lang="ru-RU" b="1" dirty="0"/>
          </a:p>
          <a:p>
            <a:endParaRPr lang="ru-RU" b="1" dirty="0"/>
          </a:p>
          <a:p>
            <a:endParaRPr lang="ru-RU" b="1" dirty="0"/>
          </a:p>
          <a:p>
            <a:endParaRPr lang="ru-RU" b="1" dirty="0"/>
          </a:p>
          <a:p>
            <a:endParaRPr lang="ru-RU" b="1" dirty="0"/>
          </a:p>
          <a:p>
            <a:endParaRPr lang="ru-RU" b="1" dirty="0"/>
          </a:p>
          <a:p>
            <a:endParaRPr lang="ru-RU" b="1" dirty="0"/>
          </a:p>
          <a:p>
            <a:endParaRPr lang="ru-RU" b="1" dirty="0"/>
          </a:p>
          <a:p>
            <a:endParaRPr lang="ru-RU" b="1" dirty="0"/>
          </a:p>
          <a:p>
            <a:endParaRPr lang="ru-RU" b="1" dirty="0"/>
          </a:p>
          <a:p>
            <a:r>
              <a:rPr lang="ru-RU" sz="4400" b="1" dirty="0"/>
              <a:t>Ее основным элементом является преобразователь напряжения. На практике различают полупроводниковые преобразователи, вибрационные и релаксационные. Наиболее распространенными и перспективными являются полупроводниковые преобразователи, выполненные по схеме мультивибратора. Они имеют большой срок службы, высокий КПД, бесшумны в работе.</a:t>
            </a:r>
            <a:endParaRPr lang="ru-RU" sz="4400" dirty="0"/>
          </a:p>
          <a:p>
            <a:r>
              <a:rPr lang="ru-RU" sz="4400" b="1" dirty="0"/>
              <a:t>При включении </a:t>
            </a:r>
            <a:r>
              <a:rPr lang="ru-RU" sz="4400" b="1" dirty="0" err="1"/>
              <a:t>U</a:t>
            </a:r>
            <a:r>
              <a:rPr lang="ru-RU" sz="4400" b="1" baseline="-25000" dirty="0" err="1"/>
              <a:t>п</a:t>
            </a:r>
            <a:r>
              <a:rPr lang="ru-RU" sz="4400" b="1" dirty="0"/>
              <a:t> в цепи коллектора течет ток </a:t>
            </a:r>
            <a:r>
              <a:rPr lang="ru-RU" sz="4400" b="1" dirty="0" err="1"/>
              <a:t>i</a:t>
            </a:r>
            <a:r>
              <a:rPr lang="ru-RU" sz="4400" b="1" baseline="-25000" dirty="0" err="1"/>
              <a:t>к</a:t>
            </a:r>
            <a:r>
              <a:rPr lang="ru-RU" sz="4400" b="1" dirty="0"/>
              <a:t>. Протекание тока по обмотке W</a:t>
            </a:r>
            <a:r>
              <a:rPr lang="ru-RU" sz="4400" b="1" baseline="-25000" dirty="0"/>
              <a:t>1</a:t>
            </a:r>
            <a:r>
              <a:rPr lang="ru-RU" sz="4400" b="1" dirty="0"/>
              <a:t> трансформатора приводит к изменению магнитного потока в его сердечнике, в результате чего в обмотках W</a:t>
            </a:r>
            <a:r>
              <a:rPr lang="ru-RU" sz="4400" b="1" baseline="-25000" dirty="0"/>
              <a:t>2</a:t>
            </a:r>
            <a:r>
              <a:rPr lang="ru-RU" sz="4400" b="1" dirty="0"/>
              <a:t> и W</a:t>
            </a:r>
            <a:r>
              <a:rPr lang="ru-RU" sz="4400" b="1" baseline="-25000" dirty="0"/>
              <a:t>3</a:t>
            </a:r>
            <a:r>
              <a:rPr lang="ru-RU" sz="4400" b="1" dirty="0"/>
              <a:t> появляются напряжения U</a:t>
            </a:r>
            <a:r>
              <a:rPr lang="ru-RU" sz="4400" b="1" baseline="-25000" dirty="0"/>
              <a:t>2</a:t>
            </a:r>
            <a:r>
              <a:rPr lang="ru-RU" sz="4400" b="1" dirty="0"/>
              <a:t> и U</a:t>
            </a:r>
            <a:r>
              <a:rPr lang="ru-RU" sz="4400" b="1" baseline="-25000" dirty="0"/>
              <a:t>3</a:t>
            </a:r>
            <a:r>
              <a:rPr lang="ru-RU" sz="4400" b="1" dirty="0"/>
              <a:t>. Обмотка обратной связи W</a:t>
            </a:r>
            <a:r>
              <a:rPr lang="ru-RU" sz="4400" b="1" baseline="-25000" dirty="0"/>
              <a:t>3</a:t>
            </a:r>
            <a:r>
              <a:rPr lang="ru-RU" sz="4400" b="1" dirty="0"/>
              <a:t>, включена так, что в это время к переходу эмиттер-база триода приложено отпирающее напряжение U&lt;SUB3&lt; SUB&gt;, вызывающее увеличение тока </a:t>
            </a:r>
            <a:r>
              <a:rPr lang="ru-RU" sz="4400" b="1" dirty="0" err="1"/>
              <a:t>i</a:t>
            </a:r>
            <a:r>
              <a:rPr lang="ru-RU" sz="4400" b="1" baseline="-25000" dirty="0" err="1"/>
              <a:t>к</a:t>
            </a:r>
            <a:r>
              <a:rPr lang="ru-RU" sz="4400" b="1" dirty="0"/>
              <a:t>. Триод полностью открывается, и почти все напряжение питания прикладывается к обмотке W</a:t>
            </a:r>
            <a:r>
              <a:rPr lang="ru-RU" sz="4400" b="1" baseline="-25000" dirty="0"/>
              <a:t>1</a:t>
            </a:r>
            <a:r>
              <a:rPr lang="ru-RU" sz="4400" b="1" dirty="0"/>
              <a:t>. В открытом состоянии триод будет находиться до тех пор, пока нарастание тока </a:t>
            </a:r>
            <a:r>
              <a:rPr lang="ru-RU" sz="4400" b="1" dirty="0" err="1"/>
              <a:t>i</a:t>
            </a:r>
            <a:r>
              <a:rPr lang="ru-RU" sz="4400" b="1" baseline="-25000" dirty="0" err="1"/>
              <a:t>к</a:t>
            </a:r>
            <a:r>
              <a:rPr lang="ru-RU" sz="4400" b="1" dirty="0"/>
              <a:t> не прекратится, т.е. при </a:t>
            </a:r>
            <a:r>
              <a:rPr lang="ru-RU" sz="4400" b="1" dirty="0" err="1"/>
              <a:t>i</a:t>
            </a:r>
            <a:r>
              <a:rPr lang="ru-RU" sz="4400" b="1" baseline="-25000" dirty="0" err="1"/>
              <a:t>к</a:t>
            </a:r>
            <a:r>
              <a:rPr lang="ru-RU" sz="4400" b="1" dirty="0"/>
              <a:t> = </a:t>
            </a:r>
            <a:r>
              <a:rPr lang="ru-RU" sz="4400" b="1" dirty="0" err="1"/>
              <a:t>i</a:t>
            </a:r>
            <a:r>
              <a:rPr lang="ru-RU" sz="4400" b="1" baseline="-25000" dirty="0" err="1"/>
              <a:t>mах</a:t>
            </a:r>
            <a:r>
              <a:rPr lang="ru-RU" sz="4400" b="1" dirty="0"/>
              <a:t>. В этот момент скорость изменения магнитной индукции равна нулю и ЭДС во всех обмотках снижается. Резкое уменьшение токов обмоток вызывает в обмотке обратной связи W</a:t>
            </a:r>
            <a:r>
              <a:rPr lang="ru-RU" sz="4400" b="1" baseline="-25000" dirty="0"/>
              <a:t>3</a:t>
            </a:r>
            <a:r>
              <a:rPr lang="ru-RU" sz="4400" b="1" dirty="0"/>
              <a:t> появление ЭДС обратной полярности, что приводит к запиранию триода. Триод будет заперт до тех пор, пока магнитный поток в сердечнике не снизится до величины остаточного значения, при этом снизится значение запирающего напряжения на базе и триод снова откроется. Процесс начнется сначала. </a:t>
            </a:r>
            <a:endParaRPr lang="ru-RU" sz="4400" dirty="0"/>
          </a:p>
          <a:p>
            <a:r>
              <a:rPr lang="ru-RU" sz="4400" b="1" dirty="0"/>
              <a:t>Такая схема работает как ключ, т.е. она периодически подключает источник питания. Со вторичной обмотки снимается повышенное напряжение, причем синусоидальной формы. Оптимальная частота переключения составляет 2...8 кГц и зависит от конструкции трансформатора. С увеличением частоты его габариты снижаются. Сердечник трансформатора выполняют из феррита. </a:t>
            </a:r>
            <a:endParaRPr lang="ru-RU" sz="4400" dirty="0"/>
          </a:p>
          <a:p>
            <a:r>
              <a:rPr lang="ru-RU" sz="4400" b="1" dirty="0"/>
              <a:t>Для выпрямления и повышения напряжения применяется схема удвоения. Такая схема работает следующим образом. В первый полупериод, когда нижний конец вторичной обмотки трансформатора оказывается под положительным потенциалом по отношению к верхнему, конденсатор С</a:t>
            </a:r>
            <a:r>
              <a:rPr lang="ru-RU" sz="4400" b="1" baseline="-25000" dirty="0"/>
              <a:t>1</a:t>
            </a:r>
            <a:r>
              <a:rPr lang="ru-RU" sz="4400" b="1" dirty="0"/>
              <a:t> заряжается через диод D</a:t>
            </a:r>
            <a:r>
              <a:rPr lang="ru-RU" sz="4400" b="1" baseline="-25000" dirty="0"/>
              <a:t>1</a:t>
            </a:r>
            <a:r>
              <a:rPr lang="ru-RU" sz="4400" b="1" dirty="0"/>
              <a:t> до амплитудного значения U</a:t>
            </a:r>
            <a:r>
              <a:rPr lang="ru-RU" sz="4400" b="1" baseline="-25000" dirty="0"/>
              <a:t>2</a:t>
            </a:r>
            <a:r>
              <a:rPr lang="ru-RU" sz="4400" b="1" dirty="0"/>
              <a:t>. Обкладка конденсатора С</a:t>
            </a:r>
            <a:r>
              <a:rPr lang="ru-RU" sz="4400" b="1" baseline="-25000" dirty="0"/>
              <a:t>2</a:t>
            </a:r>
            <a:r>
              <a:rPr lang="ru-RU" sz="4400" b="1" dirty="0"/>
              <a:t> (справа) имеет тот же потенциал, что и емкость С</a:t>
            </a:r>
            <a:r>
              <a:rPr lang="ru-RU" sz="4400" b="1" baseline="-25000" dirty="0"/>
              <a:t>1</a:t>
            </a:r>
            <a:r>
              <a:rPr lang="ru-RU" sz="4400" b="1" dirty="0"/>
              <a:t>. Во второй полупериод диод D</a:t>
            </a:r>
            <a:r>
              <a:rPr lang="ru-RU" sz="4400" b="1" baseline="-25000" dirty="0"/>
              <a:t>1</a:t>
            </a:r>
            <a:r>
              <a:rPr lang="ru-RU" sz="4400" b="1" dirty="0"/>
              <a:t> тока не проводит, а конденсатор С</a:t>
            </a:r>
            <a:r>
              <a:rPr lang="ru-RU" sz="4400" b="1" baseline="-25000" dirty="0"/>
              <a:t>2</a:t>
            </a:r>
            <a:r>
              <a:rPr lang="ru-RU" sz="4400" b="1" dirty="0"/>
              <a:t> под действием суммы напряжений на вторичной обмотке (U</a:t>
            </a:r>
            <a:r>
              <a:rPr lang="ru-RU" sz="4400" b="1" baseline="-25000" dirty="0"/>
              <a:t>2</a:t>
            </a:r>
            <a:r>
              <a:rPr lang="ru-RU" sz="4400" b="1" dirty="0"/>
              <a:t>) и на емкости С</a:t>
            </a:r>
            <a:r>
              <a:rPr lang="ru-RU" sz="4400" b="1" baseline="-25000" dirty="0"/>
              <a:t>1</a:t>
            </a:r>
            <a:r>
              <a:rPr lang="ru-RU" sz="4400" b="1" dirty="0"/>
              <a:t> (U</a:t>
            </a:r>
            <a:r>
              <a:rPr lang="ru-RU" sz="4400" b="1" baseline="-25000" dirty="0"/>
              <a:t>2</a:t>
            </a:r>
            <a:r>
              <a:rPr lang="ru-RU" sz="4400" b="1" dirty="0"/>
              <a:t>) заряжается через выпрямитель D</a:t>
            </a:r>
            <a:r>
              <a:rPr lang="ru-RU" sz="4400" b="1" baseline="-25000" dirty="0"/>
              <a:t>2</a:t>
            </a:r>
            <a:r>
              <a:rPr lang="ru-RU" sz="4400" b="1" dirty="0"/>
              <a:t> </a:t>
            </a:r>
            <a:r>
              <a:rPr lang="ru-RU" sz="4400" b="1" dirty="0" err="1"/>
              <a:t>дo</a:t>
            </a:r>
            <a:r>
              <a:rPr lang="ru-RU" sz="4400" b="1" dirty="0"/>
              <a:t> напряжения U = 2U</a:t>
            </a:r>
            <a:r>
              <a:rPr lang="ru-RU" sz="4400" b="1" baseline="-25000" dirty="0"/>
              <a:t>2</a:t>
            </a:r>
            <a:r>
              <a:rPr lang="ru-RU" sz="4400" b="1" dirty="0"/>
              <a:t>. Заряжаются также и емкости С</a:t>
            </a:r>
            <a:r>
              <a:rPr lang="ru-RU" sz="4400" b="1" baseline="-25000" dirty="0"/>
              <a:t>4</a:t>
            </a:r>
            <a:r>
              <a:rPr lang="ru-RU" sz="4400" b="1" dirty="0"/>
              <a:t>, и т.д. С них снимается сумма напряжений. Путем добавления каскадов умножения можно менять кратность удвоения напряжения. </a:t>
            </a:r>
            <a:endParaRPr lang="ru-RU" sz="4400" dirty="0"/>
          </a:p>
          <a:p>
            <a:r>
              <a:rPr lang="ru-RU" sz="4400" b="1" dirty="0"/>
              <a:t>При выборе выпрямителя для схемы следует помнить, что обратное напряжение на любом каскаде равно удвоенному амплитудному значению, т.е. </a:t>
            </a:r>
            <a:r>
              <a:rPr lang="ru-RU" sz="4400" b="1" dirty="0" err="1"/>
              <a:t>Uобр</a:t>
            </a:r>
            <a:r>
              <a:rPr lang="ru-RU" sz="4400" b="1" dirty="0"/>
              <a:t> = 2,8U</a:t>
            </a:r>
            <a:r>
              <a:rPr lang="ru-RU" sz="4400" b="1" baseline="-25000" dirty="0"/>
              <a:t>2</a:t>
            </a:r>
            <a:r>
              <a:rPr lang="ru-RU" sz="4400" b="1" dirty="0"/>
              <a:t>. </a:t>
            </a:r>
            <a:endParaRPr lang="ru-RU" sz="4400" dirty="0"/>
          </a:p>
          <a:p>
            <a:r>
              <a:rPr lang="ru-RU" sz="4400" b="1" dirty="0"/>
              <a:t>Использование для повышения напряжения схем удвоения стало возможным благодаря малой мощности потребления энергии ЭОП, составляющей 2...5 Вт. Потребляемая энергия зависит от тока </a:t>
            </a:r>
            <a:r>
              <a:rPr lang="ru-RU" sz="4400" b="1" dirty="0" err="1"/>
              <a:t>фотоэмиссии</a:t>
            </a:r>
            <a:r>
              <a:rPr lang="ru-RU" sz="4400" b="1" dirty="0"/>
              <a:t>, который не превосходит величины 10</a:t>
            </a:r>
            <a:r>
              <a:rPr lang="ru-RU" sz="4400" b="1" baseline="30000" dirty="0"/>
              <a:t>-4</a:t>
            </a:r>
            <a:r>
              <a:rPr lang="ru-RU" sz="4400" b="1" dirty="0"/>
              <a:t>...10</a:t>
            </a:r>
            <a:r>
              <a:rPr lang="ru-RU" sz="4400" b="1" baseline="30000" dirty="0"/>
              <a:t>-5</a:t>
            </a:r>
            <a:r>
              <a:rPr lang="ru-RU" sz="4400" b="1" dirty="0"/>
              <a:t> А, и от тока утечки, который может возникнуть при высоких напряжениях питания, если не принять специальных мер защиты. При мощности питания свыше 0,1...0,2 Вт необходимо обеспечить безопасность работы с такими блоками. </a:t>
            </a:r>
            <a:endParaRPr lang="ru-RU" sz="4400" dirty="0"/>
          </a:p>
          <a:p>
            <a:r>
              <a:rPr lang="ru-RU" sz="4400" b="1" dirty="0"/>
              <a:t>Резистор </a:t>
            </a:r>
            <a:r>
              <a:rPr lang="ru-RU" sz="4400" b="1" dirty="0" err="1"/>
              <a:t>R</a:t>
            </a:r>
            <a:r>
              <a:rPr lang="ru-RU" sz="4400" b="1" baseline="-25000" dirty="0" err="1"/>
              <a:t>oгp</a:t>
            </a:r>
            <a:r>
              <a:rPr lang="ru-RU" sz="4400" b="1" dirty="0"/>
              <a:t> ограничивает возрастание тока через ЭОП при интенсивной освещенности последнего. Как только световой поток резко возрастает, ток через ЭОП увеличивается, что вызывает значительное падение напряжения на резисторе </a:t>
            </a:r>
            <a:r>
              <a:rPr lang="ru-RU" sz="4400" b="1" dirty="0" err="1"/>
              <a:t>R</a:t>
            </a:r>
            <a:r>
              <a:rPr lang="ru-RU" sz="4400" b="1" baseline="-25000" dirty="0" err="1"/>
              <a:t>oгp</a:t>
            </a:r>
            <a:r>
              <a:rPr lang="ru-RU" sz="4400" b="1" dirty="0"/>
              <a:t>. В результате на ЭОП напряжение снижается и соответственно понижается ток</a:t>
            </a:r>
            <a:endParaRPr lang="ru-RU" sz="4400" dirty="0"/>
          </a:p>
          <a:p>
            <a:endParaRPr lang="ru-RU" sz="4400" dirty="0"/>
          </a:p>
          <a:p>
            <a:endParaRPr lang="ru-RU" dirty="0"/>
          </a:p>
        </p:txBody>
      </p:sp>
      <p:pic>
        <p:nvPicPr>
          <p:cNvPr id="4" name="Рисунок 3" descr="C:\Users\Александр\AppData\Local\Temp\Rar$EX01.520\eoe\image\image254.JPG"/>
          <p:cNvPicPr/>
          <p:nvPr/>
        </p:nvPicPr>
        <p:blipFill>
          <a:blip r:embed="rId2">
            <a:extLst>
              <a:ext uri="{28A0092B-C50C-407E-A947-70E740481C1C}">
                <a14:useLocalDpi xmlns:a14="http://schemas.microsoft.com/office/drawing/2010/main" val="0"/>
              </a:ext>
            </a:extLst>
          </a:blip>
          <a:srcRect/>
          <a:stretch>
            <a:fillRect/>
          </a:stretch>
        </p:blipFill>
        <p:spPr bwMode="auto">
          <a:xfrm>
            <a:off x="4355976" y="12381"/>
            <a:ext cx="4137700" cy="2016224"/>
          </a:xfrm>
          <a:prstGeom prst="rect">
            <a:avLst/>
          </a:prstGeom>
          <a:noFill/>
          <a:ln>
            <a:noFill/>
          </a:ln>
        </p:spPr>
      </p:pic>
    </p:spTree>
    <p:extLst>
      <p:ext uri="{BB962C8B-B14F-4D97-AF65-F5344CB8AC3E}">
        <p14:creationId xmlns:p14="http://schemas.microsoft.com/office/powerpoint/2010/main" val="2721679812"/>
      </p:ext>
    </p:extLst>
  </p:cSld>
  <p:clrMapOvr>
    <a:masterClrMapping/>
  </p:clrMapOvr>
</p:sld>
</file>

<file path=ppt/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950</TotalTime>
  <Words>4699</Words>
  <Application>Microsoft Office PowerPoint</Application>
  <PresentationFormat>Экран (4:3)</PresentationFormat>
  <Paragraphs>350</Paragraphs>
  <Slides>20</Slides>
  <Notes>1</Notes>
  <HiddenSlides>0</HiddenSlides>
  <MMClips>0</MMClips>
  <ScaleCrop>false</ScaleCrop>
  <HeadingPairs>
    <vt:vector size="6" baseType="variant">
      <vt:variant>
        <vt:lpstr>Использованные шрифты</vt:lpstr>
      </vt:variant>
      <vt:variant>
        <vt:i4>5</vt:i4>
      </vt:variant>
      <vt:variant>
        <vt:lpstr>Тема</vt:lpstr>
      </vt:variant>
      <vt:variant>
        <vt:i4>1</vt:i4>
      </vt:variant>
      <vt:variant>
        <vt:lpstr>Заголовки слайдов</vt:lpstr>
      </vt:variant>
      <vt:variant>
        <vt:i4>20</vt:i4>
      </vt:variant>
    </vt:vector>
  </HeadingPairs>
  <TitlesOfParts>
    <vt:vector size="26" baseType="lpstr">
      <vt:lpstr>Arial</vt:lpstr>
      <vt:lpstr>Calibri</vt:lpstr>
      <vt:lpstr>Cambria Math</vt:lpstr>
      <vt:lpstr>Times New Roman</vt:lpstr>
      <vt:lpstr>Traditional Arabic</vt:lpstr>
      <vt:lpstr>Тема Office</vt:lpstr>
      <vt:lpstr>Основные параметры и характеристики электронно-оптических преобразователей</vt:lpstr>
      <vt:lpstr>Классификация ЭОП </vt:lpstr>
      <vt:lpstr>основные конструкции ЭОП и используемые в них приемы усиления. </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FOM</vt:lpstr>
      <vt:lpstr>Презентация PowerPoint</vt:lpstr>
      <vt:lpstr>Электрические источники питания ЭОП</vt:lpstr>
      <vt:lpstr>Презентация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Основные параметры и характеристики электронно-оптических преобразователей</dc:title>
  <dc:creator>Sasha</dc:creator>
  <cp:lastModifiedBy>александр беркин</cp:lastModifiedBy>
  <cp:revision>57</cp:revision>
  <dcterms:created xsi:type="dcterms:W3CDTF">2015-09-16T16:01:32Z</dcterms:created>
  <dcterms:modified xsi:type="dcterms:W3CDTF">2024-09-16T15:41:29Z</dcterms:modified>
</cp:coreProperties>
</file>