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72" r:id="rId3"/>
    <p:sldId id="297" r:id="rId4"/>
    <p:sldId id="292" r:id="rId5"/>
    <p:sldId id="307" r:id="rId6"/>
    <p:sldId id="302" r:id="rId7"/>
    <p:sldId id="303" r:id="rId8"/>
    <p:sldId id="306" r:id="rId9"/>
    <p:sldId id="295" r:id="rId10"/>
    <p:sldId id="298" r:id="rId11"/>
    <p:sldId id="304" r:id="rId12"/>
    <p:sldId id="294" r:id="rId13"/>
    <p:sldId id="279" r:id="rId14"/>
    <p:sldId id="308" r:id="rId15"/>
    <p:sldId id="296" r:id="rId16"/>
    <p:sldId id="305" r:id="rId17"/>
    <p:sldId id="299" r:id="rId18"/>
    <p:sldId id="301" r:id="rId19"/>
    <p:sldId id="268" r:id="rId20"/>
    <p:sldId id="289" r:id="rId21"/>
    <p:sldId id="280" r:id="rId22"/>
    <p:sldId id="287" r:id="rId23"/>
    <p:sldId id="284" r:id="rId24"/>
    <p:sldId id="282" r:id="rId25"/>
    <p:sldId id="283" r:id="rId26"/>
    <p:sldId id="291" r:id="rId27"/>
    <p:sldId id="267" r:id="rId28"/>
    <p:sldId id="281" r:id="rId29"/>
    <p:sldId id="309" r:id="rId30"/>
    <p:sldId id="300" r:id="rId31"/>
    <p:sldId id="310" r:id="rId32"/>
    <p:sldId id="271" r:id="rId33"/>
    <p:sldId id="290" r:id="rId34"/>
    <p:sldId id="293" r:id="rId35"/>
    <p:sldId id="270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C32B"/>
    <a:srgbClr val="FBFBF3"/>
    <a:srgbClr val="E2E890"/>
    <a:srgbClr val="CBD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3C6B8-AA12-413E-BAB6-AAF58D9EB03B}" type="datetimeFigureOut">
              <a:rPr lang="ru-RU" smtClean="0"/>
              <a:pPr/>
              <a:t>10.04.2019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63F9F-1604-448E-945F-999A610EE0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903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2B536-F7E5-459E-BC2C-7861EBB6B570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A936D-BED2-47F8-AFA8-96287B183AD3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18162-0C56-43BE-8FBC-EC29DA9A4447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C1E90-07F8-4A8E-839B-D8A168A1CCD0}" type="datetime1">
              <a:rPr lang="ru-RU" smtClean="0"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62643-7C92-4AFE-BB0E-7741816C9B4E}" type="datetime1">
              <a:rPr lang="ru-RU" smtClean="0"/>
              <a:t>10.04.2019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583A-C431-4E0F-B079-94305F9CEA8D}" type="datetime1">
              <a:rPr lang="ru-RU" smtClean="0"/>
              <a:t>10.04.2019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5C0A1-CE08-4802-9511-A527D714F5B4}" type="datetime1">
              <a:rPr lang="ru-RU" smtClean="0"/>
              <a:t>10.04.2019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DB6B1-A5C2-4315-A954-C49CC0B2FDED}" type="datetime1">
              <a:rPr lang="ru-RU" smtClean="0"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950FA-00D0-4E70-9905-82F24782E562}" type="datetime1">
              <a:rPr lang="ru-RU" smtClean="0"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9E45-244B-4486-AD6F-F6BC884F77C8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A191-95BF-401B-8F0F-8396E03BD7F2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266FC-AA11-4CF2-A814-1325CD7B84C9}" type="datetime1">
              <a:rPr lang="ru-RU" smtClean="0"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8AC42-4ECF-473F-A5D0-5C1A65DB9E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4" name="Полотно 51"/>
          <p:cNvGrpSpPr>
            <a:grpSpLocks/>
          </p:cNvGrpSpPr>
          <p:nvPr/>
        </p:nvGrpSpPr>
        <p:grpSpPr bwMode="auto">
          <a:xfrm>
            <a:off x="0" y="2643182"/>
            <a:ext cx="9144000" cy="500066"/>
            <a:chOff x="0" y="0"/>
            <a:chExt cx="61347" cy="3505"/>
          </a:xfrm>
        </p:grpSpPr>
        <p:sp>
          <p:nvSpPr>
            <p:cNvPr id="2056" name="AutoShape 8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61347" cy="350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" name="Line 444"/>
            <p:cNvSpPr>
              <a:spLocks noChangeShapeType="1"/>
            </p:cNvSpPr>
            <p:nvPr/>
          </p:nvSpPr>
          <p:spPr bwMode="auto">
            <a:xfrm>
              <a:off x="106" y="1247"/>
              <a:ext cx="61135" cy="0"/>
            </a:xfrm>
            <a:prstGeom prst="line">
              <a:avLst/>
            </a:prstGeom>
            <a:noFill/>
            <a:ln w="38100" cmpd="dbl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3643306" y="6357958"/>
            <a:ext cx="19269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МОСКВА 2019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0" y="875593"/>
          <a:ext cx="9144000" cy="1975104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32409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cap="all" dirty="0">
                          <a:latin typeface="Times New Roman"/>
                          <a:ea typeface="Times New Roman"/>
                          <a:cs typeface="Times New Roman"/>
                        </a:rPr>
                        <a:t>МИНОБРНАУКИ РОССИИ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6178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kern="1600" dirty="0">
                          <a:latin typeface="Times New Roman"/>
                          <a:ea typeface="Times New Roman"/>
                          <a:cs typeface="Times New Roman"/>
                        </a:rPr>
                        <a:t>Федеральное государственное образовательное </a:t>
                      </a:r>
                      <a:r>
                        <a:rPr lang="ru-RU" sz="1800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учреждение высшего </a:t>
                      </a:r>
                      <a:r>
                        <a:rPr lang="ru-RU" sz="1800" kern="1600" dirty="0">
                          <a:latin typeface="Times New Roman"/>
                          <a:ea typeface="Times New Roman"/>
                          <a:cs typeface="Times New Roman"/>
                        </a:rPr>
                        <a:t>образования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kern="1600" spc="-25" dirty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800" b="1" kern="1600" dirty="0">
                          <a:latin typeface="Times New Roman"/>
                          <a:ea typeface="Times New Roman"/>
                          <a:cs typeface="Times New Roman"/>
                        </a:rPr>
                        <a:t>МИРЭА – Российский технологический университет</a:t>
                      </a:r>
                      <a:r>
                        <a:rPr lang="ru-RU" sz="1800" kern="1600" spc="-25" dirty="0"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kern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РТУ МИРЭА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94093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Институт кибернетики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25" marR="675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409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94093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Кафедра автоматических систем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25" marR="675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523113"/>
              </p:ext>
            </p:extLst>
          </p:nvPr>
        </p:nvGraphicFramePr>
        <p:xfrm>
          <a:off x="0" y="2892940"/>
          <a:ext cx="9144000" cy="752084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75208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ОБУЧЕНИЕ</a:t>
                      </a:r>
                      <a:r>
                        <a:rPr lang="ru-RU" sz="2400" b="1" baseline="0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400" b="1" baseline="0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 ПОДКРЕПЛЕНИЕМ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25" marR="675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423931"/>
              </p:ext>
            </p:extLst>
          </p:nvPr>
        </p:nvGraphicFramePr>
        <p:xfrm>
          <a:off x="284776" y="3829578"/>
          <a:ext cx="8643998" cy="2718646"/>
        </p:xfrm>
        <a:graphic>
          <a:graphicData uri="http://schemas.openxmlformats.org/drawingml/2006/table">
            <a:tbl>
              <a:tblPr/>
              <a:tblGrid>
                <a:gridCol w="3444086"/>
                <a:gridCol w="5199912"/>
              </a:tblGrid>
              <a:tr h="1255606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Докладчик: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25" marR="675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Барашков Алексей Андреевич</a:t>
                      </a: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</a:p>
                    <a:p>
                      <a:pPr algn="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программист,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ООО </a:t>
                      </a:r>
                      <a:r>
                        <a:rPr lang="ru-RU" sz="2000" baseline="0" dirty="0" err="1" smtClean="0">
                          <a:latin typeface="Times New Roman"/>
                          <a:ea typeface="Calibri"/>
                          <a:cs typeface="Times New Roman"/>
                        </a:rPr>
                        <a:t>Викрон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</a:p>
                    <a:p>
                      <a:pPr algn="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выпускник кафедры Автоматических систем.</a:t>
                      </a: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25" marR="675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81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Научный руководитель: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25" marR="675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Филимонов Александр Борисович,</a:t>
                      </a:r>
                    </a:p>
                    <a:p>
                      <a:pPr algn="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Calibri"/>
                          <a:cs typeface="Times New Roman"/>
                        </a:rPr>
                        <a:t>профессор</a:t>
                      </a: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кафедры Автоматических систем,</a:t>
                      </a:r>
                    </a:p>
                    <a:p>
                      <a:pPr algn="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д.т.н., с.н.с.</a:t>
                      </a:r>
                      <a:endParaRPr lang="ru-RU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25" marR="675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1" name="Рисунок 10"/>
          <p:cNvPicPr/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969" y="15280"/>
            <a:ext cx="719611" cy="812559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Машинное обучение с подкреплением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2765" y="3001941"/>
            <a:ext cx="8352928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Агент действует в некой среде.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Агент с помощью датчиков определяет состояние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в котором находится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Агент совершает действие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Агент переходит в новое состояние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s’.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Агент оценивает, на сколько данное действие было полезным при помощи награды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</a:t>
            </a:fld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Агент в среде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40" y="952168"/>
            <a:ext cx="2563338" cy="2127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89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Развёрнутая схема обучения с подкреплением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855" y="1600200"/>
            <a:ext cx="528029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0102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Наглядная схема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724" y="1948191"/>
            <a:ext cx="5758552" cy="3829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88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Опыт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fontScale="92500" lnSpcReduction="10000"/>
          </a:bodyPr>
          <a:lstStyle/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За счёт совершения различных действий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 среде агент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набирается опыта.</a:t>
            </a:r>
          </a:p>
          <a:p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Опыт – в каком состоянии было совершено какое действие, какая награда была за это получена и в какое новое состояние в результате агент попал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’&gt;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Опыт должен быть максимально разнообразным: желательно побывать в наибольшем числе состояний и попробовать в каждом из них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как можно больше различных действий.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37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Награда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412776"/>
            <a:ext cx="7272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Агент оценивает ситуацию – пару «состояние-действие» при помощи скалярной награды (действительного числа). </a:t>
            </a:r>
            <a:endParaRPr lang="ru-RU" sz="28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99" y="2846348"/>
            <a:ext cx="987425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207424" y="3356992"/>
            <a:ext cx="7272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Награда показывает, насколько полезно было совершить определённое действие в данном состоянии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15400" y="4924166"/>
            <a:ext cx="7272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Задание инженером правильного метода формирования награды играет определяющую роль в успехе обучения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5467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47667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Стратегия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38536"/>
            <a:ext cx="8229600" cy="1562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Агент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руководствуется некоторой стратегией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действий.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136" y="5253176"/>
            <a:ext cx="1303337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10" y="4653136"/>
            <a:ext cx="1449387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3105835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Стратегия определяет в каком состоянии будет совершено какое действие.</a:t>
            </a:r>
          </a:p>
        </p:txBody>
      </p:sp>
    </p:spTree>
    <p:extLst>
      <p:ext uri="{BB962C8B-B14F-4D97-AF65-F5344CB8AC3E}">
        <p14:creationId xmlns:p14="http://schemas.microsoft.com/office/powerpoint/2010/main" val="2982135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Обучение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счёт использования полученного опыта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обновляется стратегия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поведения агента.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 завершения обучения агент может действовать, используя полученную стратегию.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101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/>
          </a:bodyPr>
          <a:lstStyle/>
          <a:p>
            <a:r>
              <a:rPr lang="ru-RU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Этапы рабочего процесса при использовании обучения с</a:t>
            </a:r>
            <a:r>
              <a:rPr lang="ru-RU" dirty="0"/>
              <a:t/>
            </a:r>
            <a:br>
              <a:rPr lang="ru-RU" dirty="0"/>
            </a:br>
            <a:r>
              <a:rPr lang="ru-RU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подкреплением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969761"/>
            <a:ext cx="8229600" cy="1786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290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Пример: Обучение беспилотного автомобиля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62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Бортовой компьютер обучается вождению...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(агент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 помощью данных с датчиков (камеры и LIDAR),...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состояние)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которые отображают дорожные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условия, положение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автомобиля,...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среда)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генерирует команды рулевого управления, торможения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газа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...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действие)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и, согласно соответствию «состояние-действие», ...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стратегия)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пытается оптимизировать комфорт водителя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эффективность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расхода топлива...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(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вознаграждение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Алгоритм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действия обновляется методом проб и ошибок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помощью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алгоритма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обучения с подкреплением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352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Популярный пример:</a:t>
            </a:r>
            <a:r>
              <a:rPr lang="ru-RU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обучение ходьбе роботов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2050" name="Picture 2" descr="https://media.giphy.com/media/ItoYW9TIBNCg0/giphy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16832"/>
            <a:ext cx="6096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062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-обучение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Самый простой популярный алгоритм обучения с подкреплением.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основе лежит определение оценки функции полезности (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-функции)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конечного числа действий.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460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Функция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полезности действия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Каждое действие в каждом состоянии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можно оценить при помощи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функцией полезности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l-GR" b="1" baseline="30000" dirty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s, a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ожидаемой суммой наград при совершении агентом действия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состоянии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совершении последующих действий в соответствии со стратегией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обучения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определение функции полезности в процессе функционирования агента.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95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Функция полезности показывает, насколько большую награду можно получить за определённое действие,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 также насколько данное действие является перспективным.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Т.е.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сколько ещё наград можно будет собрать в будущем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если при движении из нового состояния, используя текущую стратегию.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сколько сильно будет учитываться перспектива получения наград в будущем, инженер задаёт с помощью коэффициента дисконтирования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γ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&lt; γ &lt; 1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Функция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полезности действия</a:t>
            </a:r>
          </a:p>
        </p:txBody>
      </p:sp>
    </p:spTree>
    <p:extLst>
      <p:ext uri="{BB962C8B-B14F-4D97-AF65-F5344CB8AC3E}">
        <p14:creationId xmlns:p14="http://schemas.microsoft.com/office/powerpoint/2010/main" val="2273006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Стратегия действий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агента при</a:t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Q-обучении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Стратегия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действий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выбор действия с максимальной текущей оценкой полезности.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972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Хранение оценок полезности действий в таблице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5" name="Объект 3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6391602"/>
              </p:ext>
            </p:extLst>
          </p:nvPr>
        </p:nvGraphicFramePr>
        <p:xfrm>
          <a:off x="467544" y="2564904"/>
          <a:ext cx="82296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200" baseline="-25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3200" i="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3200" baseline="-25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3200" i="1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lang="ru-RU" sz="3200" i="1" baseline="-25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3200" b="1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1,</a:t>
                      </a:r>
                      <a:r>
                        <a:rPr lang="ru-RU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1,</a:t>
                      </a:r>
                      <a:r>
                        <a:rPr lang="ru-RU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1,</a:t>
                      </a:r>
                      <a:r>
                        <a:rPr lang="ru-RU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3200" i="1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i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3200" b="1" i="0" baseline="-25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3200" b="1" baseline="-250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2,</a:t>
                      </a:r>
                      <a:r>
                        <a:rPr lang="ru-RU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2,</a:t>
                      </a:r>
                      <a:r>
                        <a:rPr lang="ru-RU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2,</a:t>
                      </a:r>
                      <a:r>
                        <a:rPr lang="ru-RU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3200" i="1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i="1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3200" b="1" i="1" baseline="-250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endParaRPr lang="ru-RU" sz="3200" b="1" i="1" baseline="-250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32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3200" i="1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32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3200" i="1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Q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32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ru-RU" sz="3200" i="1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ru-RU" sz="3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3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3200" i="1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400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Глубокое Q-обучение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аппроксимации функции полезности в непрерывном пространстве состояний используется нейронная сеть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Т.е. если состояний бесконечно много, нейронная сеть позволяет правильно определить полезность состояний, находящихся близко к уже исследованным.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Глубокая нейронная сеть позволяет не производить предварительную обработку информации о состоянии. Например, на вход нейронной сети может подаваться изображение с камеры.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054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Более сложный алгоритм, чем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-обучение.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Нет ограничений на количество действий (например, действие - угол поворота руля на любой угол от -90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+90°).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Используется два блока: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критик.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Позволяет настраивать управляющее устройство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таким образом, чтобы предлагаемое им действие в каждом состоянии имело максимальную полезность.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может иметь различную структуру.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Критик, как правило, реализуется с помощью нейронной сети.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Системы адаптивной критики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100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Системы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адаптивной критики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924" y="1484784"/>
            <a:ext cx="389930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67544" y="1192098"/>
            <a:ext cx="4896544" cy="513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Критик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– блок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системы управления, который оценивает качество её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работы.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Задачей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критика является аппроксимация функции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полезности действий </a:t>
            </a:r>
            <a:r>
              <a:rPr lang="en-US" sz="21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1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2100" b="1" dirty="0" err="1" smtClean="0">
                <a:latin typeface="Times New Roman" pitchFamily="18" charset="0"/>
                <a:cs typeface="Times New Roman" pitchFamily="18" charset="0"/>
              </a:rPr>
              <a:t>Актор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– блок системы управления, задающий действия этой системы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Задача </a:t>
            </a:r>
            <a:r>
              <a:rPr lang="ru-RU" sz="2100" b="1" dirty="0" err="1" smtClean="0">
                <a:latin typeface="Times New Roman" pitchFamily="18" charset="0"/>
                <a:cs typeface="Times New Roman" pitchFamily="18" charset="0"/>
              </a:rPr>
              <a:t>актора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– выбор наилучших с точки зрения критика действий.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Актор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и критик можно реализовать при помощи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нейронных сетей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19</a:t>
            </a:fld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69386" y="3758954"/>
            <a:ext cx="33843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Авторы - Данил Валентинович Прохоров,  Дональд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Вунш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II,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i="1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Миссурийский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университет науки 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технологий, 1997.</a:t>
            </a:r>
          </a:p>
          <a:p>
            <a:pPr fontAlgn="t"/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IT-сообществе широко известна небольшая модификация метода под названием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DDPG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2015.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62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Формулы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432" y="2636912"/>
            <a:ext cx="7189135" cy="1077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460520"/>
              </p:ext>
            </p:extLst>
          </p:nvPr>
        </p:nvGraphicFramePr>
        <p:xfrm>
          <a:off x="971600" y="4869160"/>
          <a:ext cx="7568389" cy="6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Формула" r:id="rId4" imgW="3594100" imgH="304800" progId="Equation.3">
                  <p:embed/>
                </p:oleObj>
              </mc:Choice>
              <mc:Fallback>
                <p:oleObj name="Формула" r:id="rId4" imgW="3594100" imgH="304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869160"/>
                        <a:ext cx="7568389" cy="6206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9552" y="1916832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Определение функции полезности: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4355812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Формула вычисления целевых значений для обучения критика: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58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 о перевёрнутом маятнике</a:t>
            </a:r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077072"/>
            <a:ext cx="1883300" cy="2462777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461147" y="1268760"/>
            <a:ext cx="8229600" cy="52565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Простая задача для апробации методов обучения с подкреплением.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Целевое состояние маятника: стабилизация в вертикальном положении (нулевой угол отклонения от вертикальной оси, нулевая угловая скорость).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ближе положение маятника к вертикальному, больше награда.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точке подвеса – мотор. Действие -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управляющий момент, создаваемый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мотором.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10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Используемый инструментарий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63551"/>
            <a:ext cx="2173287" cy="150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393"/>
            <a:ext cx="3422650" cy="14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488" y="1716402"/>
            <a:ext cx="2870200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229200"/>
            <a:ext cx="3317578" cy="795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https://digiratory.ru/wp-content/uploads/1200px-TensorFlowLogo.svg_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546" y="3103511"/>
            <a:ext cx="2236083" cy="186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73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 обучения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425" y="1977231"/>
            <a:ext cx="386715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9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Результаты обучения маятника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020272" y="3429000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Время обучения – порядка 5 – 10 минут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89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Результаты обучения маятника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5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Мультиагентное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обучение с подкреплением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Наиболее актуальная на настоящее время область исследований.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24944"/>
            <a:ext cx="7489924" cy="3338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53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 перемещения твёрдого тела группой роботов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(отсутствие прямой информационной связи)</a:t>
            </a:r>
            <a:endParaRPr lang="ru-RU" sz="2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751912"/>
            <a:ext cx="5904656" cy="4197368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27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Постановка задачи</a:t>
            </a:r>
            <a:endParaRPr lang="ru-RU" sz="2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разных точках вдоль периметра цилиндра находятся роботы, давящие на него с разной силой.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Роботы не могут друг с другом обмениваться сообщениями.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Роботам необходимо переместить цилиндр к удалённой точке, находящейся на расстоянии порядка сотен метров.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Каждый робот обучается самостоятельно. Остальные роботы для него – неизвестные факторы окружающей среды.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726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Подход к решению задачи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каждом роботе используется независимая система адаптивной критики.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Обучение происходит полностью за время движения.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Каждый робот в результате обучения получает уникальную роль в коллективе.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8351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Робот измеряет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скорость движения и угол отклонения направления движения от направления к цели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Эти данные характеризуют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состояние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Действие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робота –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величина силы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 которой он действует на цилиндр.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Награда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тем больше, чем меньше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отклонение угла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направления движения от направления к цели и немного возрастает при увеличении скорости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Подход к решению задачи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669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актора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критика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31</a:t>
            </a:fld>
            <a:endParaRPr lang="ru-RU"/>
          </a:p>
        </p:txBody>
      </p:sp>
      <p:pic>
        <p:nvPicPr>
          <p:cNvPr id="5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56792"/>
            <a:ext cx="6370675" cy="4113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8277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Вычислительный эксперимент –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траектория перемещения тела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96752"/>
            <a:ext cx="6598494" cy="4948871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3D98AC42-4ECF-473F-A5D0-5C1A65DB9EBC}" type="slidenum">
              <a:rPr lang="ru-RU" sz="1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4383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Визуализация работы трёх роботов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45" y="1600200"/>
            <a:ext cx="7435510" cy="45259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1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Визуализация работы трёх роботов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45" y="1600200"/>
            <a:ext cx="7435510" cy="452596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3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0892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AC42-4ECF-473F-A5D0-5C1A65DB9EBC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91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</TotalTime>
  <Words>1089</Words>
  <Application>Microsoft Office PowerPoint</Application>
  <PresentationFormat>Экран (4:3)</PresentationFormat>
  <Paragraphs>183</Paragraphs>
  <Slides>35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Тема Office</vt:lpstr>
      <vt:lpstr>Формула</vt:lpstr>
      <vt:lpstr>Презентация PowerPoint</vt:lpstr>
      <vt:lpstr>Машинное обучение с подкреплением</vt:lpstr>
      <vt:lpstr>Развёрнутая схема обучения с подкреплением</vt:lpstr>
      <vt:lpstr>Наглядная схема</vt:lpstr>
      <vt:lpstr>Опыт</vt:lpstr>
      <vt:lpstr>Награда</vt:lpstr>
      <vt:lpstr>Стратегия</vt:lpstr>
      <vt:lpstr>Обучение</vt:lpstr>
      <vt:lpstr>Этапы рабочего процесса при использовании обучения с подкреплением</vt:lpstr>
      <vt:lpstr>Пример: Обучение беспилотного автомобиля</vt:lpstr>
      <vt:lpstr>Популярный пример: обучение ходьбе роботов</vt:lpstr>
      <vt:lpstr>Q-обучение</vt:lpstr>
      <vt:lpstr>Функция полезности действия</vt:lpstr>
      <vt:lpstr>Функция полезности действия</vt:lpstr>
      <vt:lpstr>Стратегия действий агента при Q-обучении</vt:lpstr>
      <vt:lpstr>Хранение оценок полезности действий в таблице</vt:lpstr>
      <vt:lpstr>Глубокое Q-обучение</vt:lpstr>
      <vt:lpstr>Системы адаптивной критики</vt:lpstr>
      <vt:lpstr>Системы адаптивной критики</vt:lpstr>
      <vt:lpstr>Формулы</vt:lpstr>
      <vt:lpstr>Задача о перевёрнутом маятнике</vt:lpstr>
      <vt:lpstr>Используемый инструментарий</vt:lpstr>
      <vt:lpstr>До обучения</vt:lpstr>
      <vt:lpstr>Результаты обучения маятника</vt:lpstr>
      <vt:lpstr>Результаты обучения маятника</vt:lpstr>
      <vt:lpstr>Мультиагентное обучение с подкреплением</vt:lpstr>
      <vt:lpstr>Задача перемещения твёрдого тела группой роботов (отсутствие прямой информационной связи)</vt:lpstr>
      <vt:lpstr>Постановка задачи</vt:lpstr>
      <vt:lpstr>Подход к решению задачи</vt:lpstr>
      <vt:lpstr>Подход к решению задачи</vt:lpstr>
      <vt:lpstr>Структура актора и критика</vt:lpstr>
      <vt:lpstr>Вычислительный эксперимент – траектория перемещения тела</vt:lpstr>
      <vt:lpstr>Визуализация работы трёх роботов</vt:lpstr>
      <vt:lpstr>Визуализация работы трёх роботов</vt:lpstr>
      <vt:lpstr>Благодарю за внимание!</vt:lpstr>
    </vt:vector>
  </TitlesOfParts>
  <Company>МИРЭА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Алексей</dc:creator>
  <cp:lastModifiedBy>Барашков</cp:lastModifiedBy>
  <cp:revision>73</cp:revision>
  <dcterms:created xsi:type="dcterms:W3CDTF">2018-05-30T22:06:01Z</dcterms:created>
  <dcterms:modified xsi:type="dcterms:W3CDTF">2019-04-10T20:46:08Z</dcterms:modified>
</cp:coreProperties>
</file>